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4"/>
    <p:sldMasterId id="2147483794" r:id="rId5"/>
    <p:sldMasterId id="2147483680" r:id="rId6"/>
    <p:sldMasterId id="2147483796" r:id="rId7"/>
    <p:sldMasterId id="2147483800" r:id="rId8"/>
    <p:sldMasterId id="2147483819" r:id="rId9"/>
    <p:sldMasterId id="2147483821" r:id="rId10"/>
    <p:sldMasterId id="2147483857" r:id="rId11"/>
    <p:sldMasterId id="2147483877" r:id="rId12"/>
  </p:sldMasterIdLst>
  <p:notesMasterIdLst>
    <p:notesMasterId r:id="rId39"/>
  </p:notesMasterIdLst>
  <p:handoutMasterIdLst>
    <p:handoutMasterId r:id="rId40"/>
  </p:handoutMasterIdLst>
  <p:sldIdLst>
    <p:sldId id="2526" r:id="rId13"/>
    <p:sldId id="2486" r:id="rId14"/>
    <p:sldId id="2493" r:id="rId15"/>
    <p:sldId id="2528" r:id="rId16"/>
    <p:sldId id="2524" r:id="rId17"/>
    <p:sldId id="2491" r:id="rId18"/>
    <p:sldId id="2494" r:id="rId19"/>
    <p:sldId id="2516" r:id="rId20"/>
    <p:sldId id="2523" r:id="rId21"/>
    <p:sldId id="2513" r:id="rId22"/>
    <p:sldId id="2527" r:id="rId23"/>
    <p:sldId id="2512" r:id="rId24"/>
    <p:sldId id="2521" r:id="rId25"/>
    <p:sldId id="2522" r:id="rId26"/>
    <p:sldId id="292" r:id="rId27"/>
    <p:sldId id="2517" r:id="rId28"/>
    <p:sldId id="349" r:id="rId29"/>
    <p:sldId id="2525" r:id="rId30"/>
    <p:sldId id="2515" r:id="rId31"/>
    <p:sldId id="256" r:id="rId32"/>
    <p:sldId id="2508" r:id="rId33"/>
    <p:sldId id="2506" r:id="rId34"/>
    <p:sldId id="2519" r:id="rId35"/>
    <p:sldId id="2510" r:id="rId36"/>
    <p:sldId id="2511" r:id="rId37"/>
    <p:sldId id="2495" r:id="rId38"/>
  </p:sldIdLst>
  <p:sldSz cx="9144000" cy="5143500" type="screen16x9"/>
  <p:notesSz cx="6858000" cy="1143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544" userDrawn="1">
          <p15:clr>
            <a:srgbClr val="A4A3A4"/>
          </p15:clr>
        </p15:guide>
        <p15:guide id="4" orient="horz" pos="2862" userDrawn="1">
          <p15:clr>
            <a:srgbClr val="A4A3A4"/>
          </p15:clr>
        </p15:guide>
        <p15:guide id="5" pos="216" userDrawn="1">
          <p15:clr>
            <a:srgbClr val="A4A3A4"/>
          </p15:clr>
        </p15:guide>
        <p15:guide id="6" orient="horz" pos="2340" userDrawn="1">
          <p15:clr>
            <a:srgbClr val="A4A3A4"/>
          </p15:clr>
        </p15:guide>
        <p15:guide id="7" orient="horz" pos="6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Lane" initials="BL" lastIdx="33" clrIdx="0">
    <p:extLst>
      <p:ext uri="{19B8F6BF-5375-455C-9EA6-DF929625EA0E}">
        <p15:presenceInfo xmlns:p15="http://schemas.microsoft.com/office/powerpoint/2012/main" userId="Beth Lane" providerId="None"/>
      </p:ext>
    </p:extLst>
  </p:cmAuthor>
  <p:cmAuthor id="2" name="Rohan Verma" initials="RV"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94FA4"/>
    <a:srgbClr val="0C2D72"/>
    <a:srgbClr val="FFD100"/>
    <a:srgbClr val="5D2C87"/>
    <a:srgbClr val="5C068C"/>
    <a:srgbClr val="FF00FF"/>
    <a:srgbClr val="000000"/>
    <a:srgbClr val="0097A9"/>
    <a:srgbClr val="6B3E90"/>
    <a:srgbClr val="EE3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10" autoAdjust="0"/>
    <p:restoredTop sz="91370"/>
  </p:normalViewPr>
  <p:slideViewPr>
    <p:cSldViewPr snapToGrid="0">
      <p:cViewPr varScale="1">
        <p:scale>
          <a:sx n="154" d="100"/>
          <a:sy n="154" d="100"/>
        </p:scale>
        <p:origin x="240" y="192"/>
      </p:cViewPr>
      <p:guideLst>
        <p:guide orient="horz" pos="1620"/>
        <p:guide pos="2880"/>
        <p:guide pos="5544"/>
        <p:guide orient="horz" pos="2862"/>
        <p:guide pos="216"/>
        <p:guide orient="horz" pos="2340"/>
        <p:guide orient="horz" pos="6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432" y="32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D1FD6-7A29-A746-B4E7-17C1A244B0CD}"/>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1D2BE2-AFE5-3740-9232-2F4FA8CA97DF}"/>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AE55B37F-F4D4-3841-8482-042D21B390C5}" type="datetimeFigureOut">
              <a:rPr lang="en-US" smtClean="0"/>
              <a:t>2/5/26</a:t>
            </a:fld>
            <a:endParaRPr lang="en-US"/>
          </a:p>
        </p:txBody>
      </p:sp>
      <p:sp>
        <p:nvSpPr>
          <p:cNvPr id="4" name="Footer Placeholder 3">
            <a:extLst>
              <a:ext uri="{FF2B5EF4-FFF2-40B4-BE49-F238E27FC236}">
                <a16:creationId xmlns:a16="http://schemas.microsoft.com/office/drawing/2014/main" id="{08785CC8-18BD-AE44-ACDF-05439634C8B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9E84B1-F1C9-6B4E-866D-3F9CA251BAD0}"/>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07CA987-E2DD-6344-BD4E-E80F1FF78ED8}" type="slidenum">
              <a:rPr lang="en-US" smtClean="0"/>
              <a:t>‹#›</a:t>
            </a:fld>
            <a:endParaRPr lang="en-US"/>
          </a:p>
        </p:txBody>
      </p:sp>
    </p:spTree>
    <p:extLst>
      <p:ext uri="{BB962C8B-B14F-4D97-AF65-F5344CB8AC3E}">
        <p14:creationId xmlns:p14="http://schemas.microsoft.com/office/powerpoint/2010/main" val="2903226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350B44E-59C8-9240-859E-ECC052B9F5C7}" type="datetimeFigureOut">
              <a:rPr lang="en-US" smtClean="0"/>
              <a:t>2/5/26</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40B2EC1-2D41-F14D-B719-D41603D265B8}"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1</a:t>
            </a:fld>
            <a:endParaRPr lang="en-US"/>
          </a:p>
        </p:txBody>
      </p:sp>
    </p:spTree>
    <p:extLst>
      <p:ext uri="{BB962C8B-B14F-4D97-AF65-F5344CB8AC3E}">
        <p14:creationId xmlns:p14="http://schemas.microsoft.com/office/powerpoint/2010/main" val="258469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65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657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186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18</a:t>
            </a:fld>
            <a:endParaRPr lang="en-US"/>
          </a:p>
        </p:txBody>
      </p:sp>
    </p:spTree>
    <p:extLst>
      <p:ext uri="{BB962C8B-B14F-4D97-AF65-F5344CB8AC3E}">
        <p14:creationId xmlns:p14="http://schemas.microsoft.com/office/powerpoint/2010/main" val="771464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559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20</a:t>
            </a:fld>
            <a:endParaRPr lang="en-US"/>
          </a:p>
        </p:txBody>
      </p:sp>
    </p:spTree>
    <p:extLst>
      <p:ext uri="{BB962C8B-B14F-4D97-AF65-F5344CB8AC3E}">
        <p14:creationId xmlns:p14="http://schemas.microsoft.com/office/powerpoint/2010/main" val="2145582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92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36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97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0B2EC1-2D41-F14D-B719-D41603D265B8}" type="slidenum">
              <a:rPr lang="en-US" smtClean="0"/>
              <a:t>26</a:t>
            </a:fld>
            <a:endParaRPr lang="en-US"/>
          </a:p>
        </p:txBody>
      </p:sp>
    </p:spTree>
    <p:extLst>
      <p:ext uri="{BB962C8B-B14F-4D97-AF65-F5344CB8AC3E}">
        <p14:creationId xmlns:p14="http://schemas.microsoft.com/office/powerpoint/2010/main" val="323260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0B2EC1-2D41-F14D-B719-D41603D265B8}" type="slidenum">
              <a:rPr lang="en-US" smtClean="0"/>
              <a:t>3</a:t>
            </a:fld>
            <a:endParaRPr lang="en-US"/>
          </a:p>
        </p:txBody>
      </p:sp>
    </p:spTree>
    <p:extLst>
      <p:ext uri="{BB962C8B-B14F-4D97-AF65-F5344CB8AC3E}">
        <p14:creationId xmlns:p14="http://schemas.microsoft.com/office/powerpoint/2010/main" val="101717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4</a:t>
            </a:fld>
            <a:endParaRPr lang="en-US"/>
          </a:p>
        </p:txBody>
      </p:sp>
    </p:spTree>
    <p:extLst>
      <p:ext uri="{BB962C8B-B14F-4D97-AF65-F5344CB8AC3E}">
        <p14:creationId xmlns:p14="http://schemas.microsoft.com/office/powerpoint/2010/main" val="390516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5</a:t>
            </a:fld>
            <a:endParaRPr lang="en-US"/>
          </a:p>
        </p:txBody>
      </p:sp>
    </p:spTree>
    <p:extLst>
      <p:ext uri="{BB962C8B-B14F-4D97-AF65-F5344CB8AC3E}">
        <p14:creationId xmlns:p14="http://schemas.microsoft.com/office/powerpoint/2010/main" val="315335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5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0B2EC1-2D41-F14D-B719-D41603D265B8}" type="slidenum">
              <a:rPr lang="en-US" smtClean="0"/>
              <a:t>7</a:t>
            </a:fld>
            <a:endParaRPr lang="en-US"/>
          </a:p>
        </p:txBody>
      </p:sp>
    </p:spTree>
    <p:extLst>
      <p:ext uri="{BB962C8B-B14F-4D97-AF65-F5344CB8AC3E}">
        <p14:creationId xmlns:p14="http://schemas.microsoft.com/office/powerpoint/2010/main" val="328717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769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297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46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 Id="rId5" Type="http://schemas.openxmlformats.org/officeDocument/2006/relationships/image" Target="../media/image15.jpeg"/><Relationship Id="rId4" Type="http://schemas.openxmlformats.org/officeDocument/2006/relationships/image" Target="../media/image14.tif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60DE-D927-4F4F-9D9D-EABF1A70F09F}"/>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AF3FF0-6783-4904-A4BB-9EA52EDEF9D1}"/>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478154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head, 1-line Title, Bullets (1-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654616"/>
          </a:xfrm>
          <a:prstGeom prst="rect">
            <a:avLst/>
          </a:prstGeom>
        </p:spPr>
        <p:txBody>
          <a:bodyPr lIns="0" tIns="0" rIns="0" bIns="0"/>
          <a:lstStyle>
            <a:lvl1pPr algn="l">
              <a:lnSpc>
                <a:spcPts val="3600"/>
              </a:lnSpc>
              <a:defRPr sz="3200" b="1">
                <a:latin typeface="+mn-lt"/>
              </a:defRPr>
            </a:lvl1pPr>
          </a:lstStyle>
          <a:p>
            <a:r>
              <a:rPr lang="en-US"/>
              <a:t>Insert 1-line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1969766"/>
            <a:ext cx="8229600" cy="2736285"/>
          </a:xfrm>
          <a:prstGeom prst="rect">
            <a:avLst/>
          </a:prstGeom>
        </p:spPr>
        <p:txBody>
          <a:bodyPr lIns="0" tIns="0" rIns="0" bIns="0"/>
          <a:lstStyle>
            <a:lvl1pPr marL="225425" indent="-225425">
              <a:lnSpc>
                <a:spcPts val="2800"/>
              </a:lnSpc>
              <a:spcBef>
                <a:spcPts val="0"/>
              </a:spcBef>
              <a:spcAft>
                <a:spcPts val="300"/>
              </a:spcAft>
              <a:buClr>
                <a:srgbClr val="FFD100"/>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294626994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head, 1-line Title, Bullets (2-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654616"/>
          </a:xfrm>
          <a:prstGeom prst="rect">
            <a:avLst/>
          </a:prstGeom>
        </p:spPr>
        <p:txBody>
          <a:bodyPr lIns="0" tIns="0" rIns="0" bIns="0"/>
          <a:lstStyle>
            <a:lvl1pPr algn="l">
              <a:lnSpc>
                <a:spcPts val="3600"/>
              </a:lnSpc>
              <a:defRPr sz="3200" b="1">
                <a:latin typeface="+mn-lt"/>
              </a:defRPr>
            </a:lvl1pPr>
          </a:lstStyle>
          <a:p>
            <a:r>
              <a:rPr lang="en-US"/>
              <a:t>Insert 1-line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1969766"/>
            <a:ext cx="8229600" cy="2736285"/>
          </a:xfrm>
          <a:prstGeom prst="rect">
            <a:avLst/>
          </a:prstGeom>
        </p:spPr>
        <p:txBody>
          <a:bodyPr lIns="0" tIns="0" rIns="0" bIns="0" numCol="2" spcCol="320040"/>
          <a:lstStyle>
            <a:lvl1pPr marL="225425" indent="-225425">
              <a:lnSpc>
                <a:spcPts val="2800"/>
              </a:lnSpc>
              <a:spcBef>
                <a:spcPts val="0"/>
              </a:spcBef>
              <a:spcAft>
                <a:spcPts val="300"/>
              </a:spcAft>
              <a:buClr>
                <a:srgbClr val="FFD100"/>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62065523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630936"/>
          </a:xfrm>
          <a:prstGeom prst="rect">
            <a:avLst/>
          </a:prstGeom>
        </p:spPr>
        <p:txBody>
          <a:bodyPr lIns="0" tIns="0" rIns="0" bIns="0"/>
          <a:lstStyle>
            <a:lvl1pPr algn="l">
              <a:lnSpc>
                <a:spcPts val="3600"/>
              </a:lnSpc>
              <a:defRPr sz="3200" b="1"/>
            </a:lvl1pPr>
          </a:lstStyle>
          <a:p>
            <a:r>
              <a:rPr lang="en-US"/>
              <a:t>Insert 1-line Title with Initial Caps (1-col)</a:t>
            </a:r>
          </a:p>
        </p:txBody>
      </p:sp>
      <p:sp>
        <p:nvSpPr>
          <p:cNvPr id="6" name="Content Placeholder 2"/>
          <p:cNvSpPr>
            <a:spLocks noGrp="1"/>
          </p:cNvSpPr>
          <p:nvPr>
            <p:ph idx="1" hasCustomPrompt="1"/>
          </p:nvPr>
        </p:nvSpPr>
        <p:spPr>
          <a:xfrm>
            <a:off x="457200" y="1645920"/>
            <a:ext cx="8229600" cy="3079586"/>
          </a:xfrm>
          <a:prstGeom prst="rect">
            <a:avLst/>
          </a:prstGeom>
        </p:spPr>
        <p:txBody>
          <a:bodyPr lIns="0" tIns="0" rIns="0" bIns="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272772298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line Title, Bullets (2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630936"/>
          </a:xfrm>
          <a:prstGeom prst="rect">
            <a:avLst/>
          </a:prstGeom>
        </p:spPr>
        <p:txBody>
          <a:bodyPr lIns="0" tIns="0" rIns="0" bIns="0"/>
          <a:lstStyle>
            <a:lvl1pPr algn="l">
              <a:lnSpc>
                <a:spcPts val="3600"/>
              </a:lnSpc>
              <a:defRPr sz="3200" b="1"/>
            </a:lvl1pPr>
          </a:lstStyle>
          <a:p>
            <a:r>
              <a:rPr lang="en-US"/>
              <a:t>Insert 1-line Title with Initial Caps (2-col)</a:t>
            </a:r>
          </a:p>
        </p:txBody>
      </p:sp>
      <p:sp>
        <p:nvSpPr>
          <p:cNvPr id="6" name="Content Placeholder 2"/>
          <p:cNvSpPr>
            <a:spLocks noGrp="1"/>
          </p:cNvSpPr>
          <p:nvPr>
            <p:ph idx="1" hasCustomPrompt="1"/>
          </p:nvPr>
        </p:nvSpPr>
        <p:spPr>
          <a:xfrm>
            <a:off x="457200" y="1645920"/>
            <a:ext cx="8229600" cy="3079586"/>
          </a:xfrm>
          <a:prstGeom prst="rect">
            <a:avLst/>
          </a:prstGeom>
        </p:spPr>
        <p:txBody>
          <a:bodyPr lIns="0" tIns="0" rIns="0" bIns="0" numCol="2" spcCol="32004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80667614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457200" y="1086319"/>
            <a:ext cx="2697768" cy="3639187"/>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Content Placeholder 2"/>
          <p:cNvSpPr>
            <a:spLocks noGrp="1"/>
          </p:cNvSpPr>
          <p:nvPr>
            <p:ph idx="10" hasCustomPrompt="1"/>
          </p:nvPr>
        </p:nvSpPr>
        <p:spPr>
          <a:xfrm>
            <a:off x="3337560" y="1645919"/>
            <a:ext cx="5349240" cy="3081528"/>
          </a:xfrm>
          <a:prstGeom prst="rect">
            <a:avLst/>
          </a:prstGeom>
        </p:spPr>
        <p:txBody>
          <a:bodyPr lIns="0" tIns="0" rIns="0" bIns="0" numCol="1" spcCol="32004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Font typeface=".AppleSystemUIFont" charset="-120"/>
              <a:buChar char="-"/>
              <a:tabLst/>
              <a:defRPr sz="2000"/>
            </a:lvl3pPr>
          </a:lstStyle>
          <a:p>
            <a:pPr lvl="0"/>
            <a:r>
              <a:rPr lang="en-US"/>
              <a:t>Insert first-level bullet</a:t>
            </a:r>
          </a:p>
          <a:p>
            <a:pPr lvl="1"/>
            <a:r>
              <a:rPr lang="en-US"/>
              <a:t>Second-level bullet</a:t>
            </a:r>
          </a:p>
          <a:p>
            <a:pPr lvl="2"/>
            <a:r>
              <a:rPr lang="en-US"/>
              <a:t>Third-level bullet</a:t>
            </a:r>
          </a:p>
        </p:txBody>
      </p:sp>
      <p:sp>
        <p:nvSpPr>
          <p:cNvPr id="9" name="Title 1"/>
          <p:cNvSpPr>
            <a:spLocks noGrp="1"/>
          </p:cNvSpPr>
          <p:nvPr>
            <p:ph type="ctrTitle" hasCustomPrompt="1"/>
          </p:nvPr>
        </p:nvSpPr>
        <p:spPr>
          <a:xfrm>
            <a:off x="3337560" y="1014984"/>
            <a:ext cx="5349240" cy="630936"/>
          </a:xfrm>
          <a:prstGeom prst="rect">
            <a:avLst/>
          </a:prstGeom>
        </p:spPr>
        <p:txBody>
          <a:bodyPr lIns="0" tIns="0" rIns="0" bIns="0"/>
          <a:lstStyle>
            <a:lvl1pPr algn="l">
              <a:lnSpc>
                <a:spcPts val="3600"/>
              </a:lnSpc>
              <a:defRPr sz="3200" b="1" baseline="0"/>
            </a:lvl1pPr>
          </a:lstStyle>
          <a:p>
            <a:r>
              <a:rPr lang="en-US"/>
              <a:t>Insert 1-line Title (Initial Caps)</a:t>
            </a:r>
          </a:p>
        </p:txBody>
      </p:sp>
      <p:sp>
        <p:nvSpPr>
          <p:cNvPr id="11" name="Text Placeholder 2">
            <a:extLst>
              <a:ext uri="{FF2B5EF4-FFF2-40B4-BE49-F238E27FC236}">
                <a16:creationId xmlns:a16="http://schemas.microsoft.com/office/drawing/2014/main" id="{6E38B3FB-5D23-D14C-A534-DD64F7DCB8D4}"/>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6145764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950410" y="1088136"/>
            <a:ext cx="2645924" cy="3639312"/>
          </a:xfrm>
          <a:prstGeom prst="rect">
            <a:avLst/>
          </a:prstGeom>
          <a:ln>
            <a:solidFill>
              <a:schemeClr val="accent1"/>
            </a:solidFill>
          </a:ln>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Content Placeholder 2"/>
          <p:cNvSpPr>
            <a:spLocks noGrp="1"/>
          </p:cNvSpPr>
          <p:nvPr>
            <p:ph idx="10" hasCustomPrompt="1"/>
          </p:nvPr>
        </p:nvSpPr>
        <p:spPr>
          <a:xfrm>
            <a:off x="457200" y="1645920"/>
            <a:ext cx="5349240" cy="3081528"/>
          </a:xfrm>
          <a:prstGeom prst="rect">
            <a:avLst/>
          </a:prstGeom>
        </p:spPr>
        <p:txBody>
          <a:bodyPr lIns="0" tIns="0" rIns="0" bIns="0" numCol="1" spcCol="32004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85000"/>
              <a:defRPr sz="2200"/>
            </a:lvl2pPr>
            <a:lvl3pPr marL="687388" indent="-223838">
              <a:spcBef>
                <a:spcPts val="488"/>
              </a:spcBef>
              <a:buFont typeface=".AppleSystemUIFont" charset="-120"/>
              <a:buChar char="-"/>
              <a:tabLst/>
              <a:defRPr sz="2200"/>
            </a:lvl3pPr>
          </a:lstStyle>
          <a:p>
            <a:pPr lvl="0"/>
            <a:r>
              <a:rPr lang="en-US"/>
              <a:t>Insert first-level bullet</a:t>
            </a:r>
          </a:p>
          <a:p>
            <a:pPr lvl="1"/>
            <a:r>
              <a:rPr lang="en-US"/>
              <a:t>Second-level bullet</a:t>
            </a:r>
          </a:p>
          <a:p>
            <a:pPr lvl="2"/>
            <a:r>
              <a:rPr lang="en-US"/>
              <a:t>Third-level bullet</a:t>
            </a:r>
          </a:p>
        </p:txBody>
      </p:sp>
      <p:sp>
        <p:nvSpPr>
          <p:cNvPr id="6" name="Title 1"/>
          <p:cNvSpPr>
            <a:spLocks noGrp="1"/>
          </p:cNvSpPr>
          <p:nvPr>
            <p:ph type="ctrTitle" hasCustomPrompt="1"/>
          </p:nvPr>
        </p:nvSpPr>
        <p:spPr>
          <a:xfrm>
            <a:off x="457200" y="1014984"/>
            <a:ext cx="5349240" cy="630936"/>
          </a:xfrm>
          <a:prstGeom prst="rect">
            <a:avLst/>
          </a:prstGeom>
        </p:spPr>
        <p:txBody>
          <a:bodyPr lIns="0" tIns="0" rIns="0" bIns="0"/>
          <a:lstStyle>
            <a:lvl1pPr algn="l">
              <a:lnSpc>
                <a:spcPts val="3600"/>
              </a:lnSpc>
              <a:defRPr sz="3200" b="1"/>
            </a:lvl1pPr>
          </a:lstStyle>
          <a:p>
            <a:r>
              <a:rPr lang="en-US"/>
              <a:t>Insert 1-line Title (Initial Caps)</a:t>
            </a:r>
          </a:p>
        </p:txBody>
      </p:sp>
      <p:sp>
        <p:nvSpPr>
          <p:cNvPr id="10" name="Text Placeholder 2"/>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157205232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line Title, Image (middle), Bullet(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3" y="1014984"/>
            <a:ext cx="8139132" cy="630936"/>
          </a:xfrm>
          <a:prstGeom prst="rect">
            <a:avLst/>
          </a:prstGeom>
        </p:spPr>
        <p:txBody>
          <a:bodyPr lIns="0" tIns="0" rIns="0" bIns="0" anchor="t" anchorCtr="0"/>
          <a:lstStyle>
            <a:lvl1pPr algn="l">
              <a:lnSpc>
                <a:spcPts val="3600"/>
              </a:lnSpc>
              <a:defRPr sz="3200" b="1" baseline="0"/>
            </a:lvl1pPr>
          </a:lstStyle>
          <a:p>
            <a:r>
              <a:rPr lang="en-US"/>
              <a:t>Insert 1-line Title with Initial Caps</a:t>
            </a:r>
          </a:p>
        </p:txBody>
      </p:sp>
      <p:sp>
        <p:nvSpPr>
          <p:cNvPr id="14" name="Picture Placeholder 2"/>
          <p:cNvSpPr>
            <a:spLocks noGrp="1"/>
          </p:cNvSpPr>
          <p:nvPr>
            <p:ph type="pic" idx="1"/>
          </p:nvPr>
        </p:nvSpPr>
        <p:spPr>
          <a:xfrm>
            <a:off x="457200" y="1645921"/>
            <a:ext cx="8139134" cy="224028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3"/>
          <p:cNvSpPr>
            <a:spLocks noGrp="1"/>
          </p:cNvSpPr>
          <p:nvPr>
            <p:ph type="body" sz="half" idx="2" hasCustomPrompt="1"/>
          </p:nvPr>
        </p:nvSpPr>
        <p:spPr>
          <a:xfrm>
            <a:off x="457200" y="3977640"/>
            <a:ext cx="8139134" cy="768096"/>
          </a:xfrm>
          <a:prstGeom prst="rect">
            <a:avLst/>
          </a:prstGeom>
        </p:spPr>
        <p:txBody>
          <a:bodyPr lIns="0" tIns="0" rIns="0" bIns="0"/>
          <a:lstStyle>
            <a:lvl1pPr marL="228600" indent="-228600">
              <a:lnSpc>
                <a:spcPts val="2800"/>
              </a:lnSpc>
              <a:spcBef>
                <a:spcPts val="0"/>
              </a:spcBef>
              <a:spcAft>
                <a:spcPts val="300"/>
              </a:spcAft>
              <a:buClr>
                <a:srgbClr val="FFD100"/>
              </a:buClr>
              <a:buSzPct val="110000"/>
              <a:buFont typeface="Wingdings" charset="2"/>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Insert first-level bullet(s)</a:t>
            </a:r>
          </a:p>
        </p:txBody>
      </p:sp>
      <p:sp>
        <p:nvSpPr>
          <p:cNvPr id="8" name="Text Placeholder 2">
            <a:extLst>
              <a:ext uri="{FF2B5EF4-FFF2-40B4-BE49-F238E27FC236}">
                <a16:creationId xmlns:a16="http://schemas.microsoft.com/office/drawing/2014/main" id="{2A87BF43-3649-AA4F-99FF-65F79E591241}"/>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264269909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 2-line Title, Bullet(s) -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1088136"/>
          </a:xfrm>
          <a:prstGeom prst="rect">
            <a:avLst/>
          </a:prstGeom>
        </p:spPr>
        <p:txBody>
          <a:bodyPr lIns="0" tIns="0" rIns="0" bIns="0"/>
          <a:lstStyle>
            <a:lvl1pPr algn="l">
              <a:lnSpc>
                <a:spcPts val="3600"/>
              </a:lnSpc>
              <a:defRPr sz="3200" b="1">
                <a:latin typeface="+mn-lt"/>
              </a:defRPr>
            </a:lvl1pPr>
          </a:lstStyle>
          <a:p>
            <a:r>
              <a:rPr lang="en-US"/>
              <a:t>Insert 2-line Title with Initial Caps Insert 2-line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2423160"/>
            <a:ext cx="8229600" cy="2302346"/>
          </a:xfrm>
          <a:prstGeom prst="rect">
            <a:avLst/>
          </a:prstGeom>
        </p:spPr>
        <p:txBody>
          <a:bodyPr lIns="0" tIns="0" rIns="0" bIns="0"/>
          <a:lstStyle>
            <a:lvl1pPr marL="225425" indent="-225425">
              <a:lnSpc>
                <a:spcPts val="2800"/>
              </a:lnSpc>
              <a:spcBef>
                <a:spcPts val="0"/>
              </a:spcBef>
              <a:spcAft>
                <a:spcPts val="300"/>
              </a:spcAft>
              <a:buClr>
                <a:srgbClr val="FFD100"/>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12406216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head, 2-line Title, Bullet(s) - 2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1088136"/>
          </a:xfrm>
          <a:prstGeom prst="rect">
            <a:avLst/>
          </a:prstGeom>
        </p:spPr>
        <p:txBody>
          <a:bodyPr lIns="0" tIns="0" rIns="0" bIns="0"/>
          <a:lstStyle>
            <a:lvl1pPr algn="l">
              <a:lnSpc>
                <a:spcPts val="3600"/>
              </a:lnSpc>
              <a:defRPr sz="3200" b="1">
                <a:latin typeface="+mn-lt"/>
              </a:defRPr>
            </a:lvl1pPr>
          </a:lstStyle>
          <a:p>
            <a:r>
              <a:rPr lang="en-US"/>
              <a:t>Insert 2-line Title with Initial Caps Insert 2-line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2423160"/>
            <a:ext cx="8229600" cy="2302346"/>
          </a:xfrm>
          <a:prstGeom prst="rect">
            <a:avLst/>
          </a:prstGeom>
        </p:spPr>
        <p:txBody>
          <a:bodyPr lIns="0" tIns="0" rIns="0" bIns="0" numCol="2" spcCol="320040"/>
          <a:lstStyle>
            <a:lvl1pPr marL="225425" indent="-225425">
              <a:lnSpc>
                <a:spcPts val="2800"/>
              </a:lnSpc>
              <a:spcBef>
                <a:spcPts val="0"/>
              </a:spcBef>
              <a:spcAft>
                <a:spcPts val="300"/>
              </a:spcAft>
              <a:buClr>
                <a:srgbClr val="FFD100"/>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325265065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1088136"/>
          </a:xfrm>
          <a:prstGeom prst="rect">
            <a:avLst/>
          </a:prstGeom>
        </p:spPr>
        <p:txBody>
          <a:bodyPr lIns="0" tIns="0" rIns="0" bIns="0"/>
          <a:lstStyle>
            <a:lvl1pPr algn="l">
              <a:lnSpc>
                <a:spcPts val="3600"/>
              </a:lnSpc>
              <a:defRPr sz="3200" b="1"/>
            </a:lvl1pPr>
          </a:lstStyle>
          <a:p>
            <a:r>
              <a:rPr lang="en-US"/>
              <a:t>Insert 2-line Title with Initial Caps Insert 2-line Title with Initial Caps (1-col)</a:t>
            </a:r>
          </a:p>
        </p:txBody>
      </p:sp>
      <p:sp>
        <p:nvSpPr>
          <p:cNvPr id="6" name="Content Placeholder 2"/>
          <p:cNvSpPr>
            <a:spLocks noGrp="1"/>
          </p:cNvSpPr>
          <p:nvPr>
            <p:ph idx="1" hasCustomPrompt="1"/>
          </p:nvPr>
        </p:nvSpPr>
        <p:spPr>
          <a:xfrm>
            <a:off x="457200" y="2103120"/>
            <a:ext cx="8229600" cy="2624328"/>
          </a:xfrm>
          <a:prstGeom prst="rect">
            <a:avLst/>
          </a:prstGeom>
        </p:spPr>
        <p:txBody>
          <a:bodyPr lIns="0" tIns="0" rIns="0" bIns="0" numCol="1" spcCol="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390407102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98302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line Title, Bullets (2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1088136"/>
          </a:xfrm>
          <a:prstGeom prst="rect">
            <a:avLst/>
          </a:prstGeom>
        </p:spPr>
        <p:txBody>
          <a:bodyPr lIns="0" tIns="0" rIns="0" bIns="0"/>
          <a:lstStyle>
            <a:lvl1pPr algn="l">
              <a:lnSpc>
                <a:spcPts val="3600"/>
              </a:lnSpc>
              <a:defRPr sz="3200" b="1"/>
            </a:lvl1pPr>
          </a:lstStyle>
          <a:p>
            <a:r>
              <a:rPr lang="en-US"/>
              <a:t>Insert 2-line Title with Initial Caps Insert 2-line Title with Initial Caps (2-col)</a:t>
            </a:r>
          </a:p>
        </p:txBody>
      </p:sp>
      <p:sp>
        <p:nvSpPr>
          <p:cNvPr id="6" name="Content Placeholder 2"/>
          <p:cNvSpPr>
            <a:spLocks noGrp="1"/>
          </p:cNvSpPr>
          <p:nvPr>
            <p:ph idx="1" hasCustomPrompt="1"/>
          </p:nvPr>
        </p:nvSpPr>
        <p:spPr>
          <a:xfrm>
            <a:off x="457200" y="2103120"/>
            <a:ext cx="8229600" cy="2624328"/>
          </a:xfrm>
          <a:prstGeom prst="rect">
            <a:avLst/>
          </a:prstGeom>
        </p:spPr>
        <p:txBody>
          <a:bodyPr lIns="0" tIns="0" rIns="0" bIns="0" numCol="2" spcCol="32004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1618901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457200" y="1086319"/>
            <a:ext cx="2697768" cy="3639187"/>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Content Placeholder 2"/>
          <p:cNvSpPr>
            <a:spLocks noGrp="1"/>
          </p:cNvSpPr>
          <p:nvPr>
            <p:ph idx="10" hasCustomPrompt="1"/>
          </p:nvPr>
        </p:nvSpPr>
        <p:spPr>
          <a:xfrm>
            <a:off x="3337560" y="2103120"/>
            <a:ext cx="5349240" cy="2624328"/>
          </a:xfrm>
          <a:prstGeom prst="rect">
            <a:avLst/>
          </a:prstGeom>
        </p:spPr>
        <p:txBody>
          <a:bodyPr lIns="0" tIns="0" rIns="0" bIns="0" numCol="1" spcCol="32004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Font typeface=".AppleSystemUIFont" charset="-120"/>
              <a:buChar char="-"/>
              <a:tabLst/>
              <a:defRPr sz="2000"/>
            </a:lvl3pPr>
          </a:lstStyle>
          <a:p>
            <a:pPr lvl="0"/>
            <a:r>
              <a:rPr lang="en-US"/>
              <a:t>Insert first-level bullet</a:t>
            </a:r>
          </a:p>
          <a:p>
            <a:pPr lvl="1"/>
            <a:r>
              <a:rPr lang="en-US"/>
              <a:t>Second-level bullet</a:t>
            </a:r>
          </a:p>
          <a:p>
            <a:pPr lvl="2"/>
            <a:r>
              <a:rPr lang="en-US"/>
              <a:t>Third-level bullet</a:t>
            </a:r>
          </a:p>
        </p:txBody>
      </p:sp>
      <p:sp>
        <p:nvSpPr>
          <p:cNvPr id="9" name="Title 1"/>
          <p:cNvSpPr>
            <a:spLocks noGrp="1"/>
          </p:cNvSpPr>
          <p:nvPr>
            <p:ph type="ctrTitle" hasCustomPrompt="1"/>
          </p:nvPr>
        </p:nvSpPr>
        <p:spPr>
          <a:xfrm>
            <a:off x="3337560" y="1014984"/>
            <a:ext cx="5349240" cy="1088136"/>
          </a:xfrm>
          <a:prstGeom prst="rect">
            <a:avLst/>
          </a:prstGeom>
        </p:spPr>
        <p:txBody>
          <a:bodyPr lIns="0" tIns="0" rIns="0" bIns="0"/>
          <a:lstStyle>
            <a:lvl1pPr algn="l">
              <a:lnSpc>
                <a:spcPts val="3600"/>
              </a:lnSpc>
              <a:defRPr sz="3200" b="1" baseline="0"/>
            </a:lvl1pPr>
          </a:lstStyle>
          <a:p>
            <a:r>
              <a:rPr lang="en-US"/>
              <a:t>Insert 2-line Title with Initial Caps</a:t>
            </a:r>
          </a:p>
        </p:txBody>
      </p:sp>
      <p:sp>
        <p:nvSpPr>
          <p:cNvPr id="7" name="Text Placeholder 2">
            <a:extLst>
              <a:ext uri="{FF2B5EF4-FFF2-40B4-BE49-F238E27FC236}">
                <a16:creationId xmlns:a16="http://schemas.microsoft.com/office/drawing/2014/main" id="{D98E21C3-8017-FD48-A160-33B95ECA4213}"/>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20882415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950410" y="1088136"/>
            <a:ext cx="2645924" cy="3639312"/>
          </a:xfrm>
          <a:prstGeom prst="rect">
            <a:avLst/>
          </a:prstGeom>
          <a:ln>
            <a:solidFill>
              <a:schemeClr val="accent1"/>
            </a:solidFill>
          </a:ln>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Content Placeholder 2"/>
          <p:cNvSpPr>
            <a:spLocks noGrp="1"/>
          </p:cNvSpPr>
          <p:nvPr>
            <p:ph idx="10" hasCustomPrompt="1"/>
          </p:nvPr>
        </p:nvSpPr>
        <p:spPr>
          <a:xfrm>
            <a:off x="457200" y="2103120"/>
            <a:ext cx="5349240" cy="2624328"/>
          </a:xfrm>
          <a:prstGeom prst="rect">
            <a:avLst/>
          </a:prstGeom>
        </p:spPr>
        <p:txBody>
          <a:bodyPr lIns="0" tIns="0" rIns="0" bIns="0" numCol="1" spcCol="320040"/>
          <a:lstStyle>
            <a:lvl1pPr marL="225425" indent="-225425">
              <a:lnSpc>
                <a:spcPts val="2800"/>
              </a:lnSpc>
              <a:spcBef>
                <a:spcPts val="600"/>
              </a:spcBef>
              <a:spcAft>
                <a:spcPts val="300"/>
              </a:spcAft>
              <a:buClr>
                <a:srgbClr val="FFD100"/>
              </a:buClr>
              <a:buSzPct val="110000"/>
              <a:buFont typeface="Wingdings" charset="2"/>
              <a:buChar char="§"/>
              <a:defRPr sz="2400" baseline="0"/>
            </a:lvl1pPr>
            <a:lvl2pPr marL="458788" indent="-228600">
              <a:lnSpc>
                <a:spcPct val="100000"/>
              </a:lnSpc>
              <a:spcBef>
                <a:spcPts val="0"/>
              </a:spcBef>
              <a:spcAft>
                <a:spcPts val="0"/>
              </a:spcAft>
              <a:buSzPct val="85000"/>
              <a:defRPr sz="2200"/>
            </a:lvl2pPr>
            <a:lvl3pPr marL="687388" indent="-223838">
              <a:spcBef>
                <a:spcPts val="488"/>
              </a:spcBef>
              <a:buFont typeface=".AppleSystemUIFont" charset="-120"/>
              <a:buChar char="-"/>
              <a:tabLst/>
              <a:defRPr sz="2200"/>
            </a:lvl3pPr>
          </a:lstStyle>
          <a:p>
            <a:pPr lvl="0"/>
            <a:r>
              <a:rPr lang="en-US"/>
              <a:t>Insert first-level bullet</a:t>
            </a:r>
          </a:p>
          <a:p>
            <a:pPr lvl="1"/>
            <a:r>
              <a:rPr lang="en-US"/>
              <a:t>Second-level bullet</a:t>
            </a:r>
          </a:p>
          <a:p>
            <a:pPr lvl="2"/>
            <a:r>
              <a:rPr lang="en-US"/>
              <a:t>Third-level bullet</a:t>
            </a:r>
          </a:p>
        </p:txBody>
      </p:sp>
      <p:sp>
        <p:nvSpPr>
          <p:cNvPr id="6" name="Title 1"/>
          <p:cNvSpPr>
            <a:spLocks noGrp="1"/>
          </p:cNvSpPr>
          <p:nvPr>
            <p:ph type="ctrTitle" hasCustomPrompt="1"/>
          </p:nvPr>
        </p:nvSpPr>
        <p:spPr>
          <a:xfrm>
            <a:off x="457200" y="1014984"/>
            <a:ext cx="5349240" cy="1088136"/>
          </a:xfrm>
          <a:prstGeom prst="rect">
            <a:avLst/>
          </a:prstGeom>
        </p:spPr>
        <p:txBody>
          <a:bodyPr lIns="0" tIns="0" rIns="0" bIns="0"/>
          <a:lstStyle>
            <a:lvl1pPr algn="l">
              <a:lnSpc>
                <a:spcPts val="3600"/>
              </a:lnSpc>
              <a:defRPr sz="3200" b="1"/>
            </a:lvl1pPr>
          </a:lstStyle>
          <a:p>
            <a:r>
              <a:rPr lang="en-US"/>
              <a:t>Insert 2-line Title with Initial Caps</a:t>
            </a:r>
          </a:p>
        </p:txBody>
      </p:sp>
      <p:sp>
        <p:nvSpPr>
          <p:cNvPr id="10" name="Text Placeholder 2"/>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cxnSp>
        <p:nvCxnSpPr>
          <p:cNvPr id="3" name="Straight Connector 2">
            <a:extLst>
              <a:ext uri="{FF2B5EF4-FFF2-40B4-BE49-F238E27FC236}">
                <a16:creationId xmlns:a16="http://schemas.microsoft.com/office/drawing/2014/main" id="{438567BA-D6DD-BE48-AF0F-93ECF0D3339A}"/>
              </a:ext>
            </a:extLst>
          </p:cNvPr>
          <p:cNvCxnSpPr/>
          <p:nvPr userDrawn="1"/>
        </p:nvCxnSpPr>
        <p:spPr>
          <a:xfrm>
            <a:off x="8596334" y="0"/>
            <a:ext cx="0" cy="5265907"/>
          </a:xfrm>
          <a:prstGeom prst="line">
            <a:avLst/>
          </a:prstGeom>
          <a:ln w="9525"/>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199975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line Title, Image (middle), Bullet(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3" y="1014984"/>
            <a:ext cx="8139132" cy="1088136"/>
          </a:xfrm>
          <a:prstGeom prst="rect">
            <a:avLst/>
          </a:prstGeom>
        </p:spPr>
        <p:txBody>
          <a:bodyPr lIns="0" tIns="0" rIns="0" bIns="0" anchor="t" anchorCtr="0"/>
          <a:lstStyle>
            <a:lvl1pPr algn="l">
              <a:lnSpc>
                <a:spcPts val="3600"/>
              </a:lnSpc>
              <a:defRPr sz="3200" b="1" baseline="0"/>
            </a:lvl1pPr>
          </a:lstStyle>
          <a:p>
            <a:r>
              <a:rPr lang="en-US"/>
              <a:t>Insert 2-line Title with Initial Caps</a:t>
            </a:r>
          </a:p>
        </p:txBody>
      </p:sp>
      <p:sp>
        <p:nvSpPr>
          <p:cNvPr id="14" name="Picture Placeholder 2"/>
          <p:cNvSpPr>
            <a:spLocks noGrp="1"/>
          </p:cNvSpPr>
          <p:nvPr>
            <p:ph type="pic" idx="1"/>
          </p:nvPr>
        </p:nvSpPr>
        <p:spPr>
          <a:xfrm>
            <a:off x="457200" y="2103120"/>
            <a:ext cx="8139134" cy="210312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3"/>
          <p:cNvSpPr>
            <a:spLocks noGrp="1"/>
          </p:cNvSpPr>
          <p:nvPr>
            <p:ph type="body" sz="half" idx="2" hasCustomPrompt="1"/>
          </p:nvPr>
        </p:nvSpPr>
        <p:spPr>
          <a:xfrm>
            <a:off x="457200" y="4323522"/>
            <a:ext cx="8139134" cy="422214"/>
          </a:xfrm>
          <a:prstGeom prst="rect">
            <a:avLst/>
          </a:prstGeom>
        </p:spPr>
        <p:txBody>
          <a:bodyPr lIns="0" tIns="0" rIns="0" bIns="0"/>
          <a:lstStyle>
            <a:lvl1pPr marL="228600" indent="-228600">
              <a:lnSpc>
                <a:spcPts val="2800"/>
              </a:lnSpc>
              <a:spcBef>
                <a:spcPts val="0"/>
              </a:spcBef>
              <a:spcAft>
                <a:spcPts val="300"/>
              </a:spcAft>
              <a:buClr>
                <a:srgbClr val="FFD100"/>
              </a:buClr>
              <a:buSzPct val="110000"/>
              <a:buFont typeface="Wingdings" charset="2"/>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Insert first-level bullet</a:t>
            </a:r>
          </a:p>
        </p:txBody>
      </p:sp>
      <p:sp>
        <p:nvSpPr>
          <p:cNvPr id="8" name="Text Placeholder 2">
            <a:extLst>
              <a:ext uri="{FF2B5EF4-FFF2-40B4-BE49-F238E27FC236}">
                <a16:creationId xmlns:a16="http://schemas.microsoft.com/office/drawing/2014/main" id="{2A87BF43-3649-AA4F-99FF-65F79E591241}"/>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150282616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2/5/26</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198801908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CF6259-912E-4349-9C60-FB070D143406}"/>
              </a:ext>
            </a:extLst>
          </p:cNvPr>
          <p:cNvSpPr txBox="1"/>
          <p:nvPr userDrawn="1"/>
        </p:nvSpPr>
        <p:spPr>
          <a:xfrm>
            <a:off x="7782128" y="525294"/>
            <a:ext cx="0" cy="0"/>
          </a:xfrm>
          <a:prstGeom prst="rect">
            <a:avLst/>
          </a:prstGeom>
          <a:noFill/>
        </p:spPr>
        <p:txBody>
          <a:bodyPr wrap="none" lIns="0" tIns="0" rIns="0" bIns="0" rtlCol="0">
            <a:noAutofit/>
          </a:bodyPr>
          <a:lstStyle/>
          <a:p>
            <a:pPr marL="228600" indent="-228600" algn="l">
              <a:lnSpc>
                <a:spcPts val="2800"/>
              </a:lnSpc>
              <a:spcAft>
                <a:spcPts val="600"/>
              </a:spcAft>
              <a:buClr>
                <a:schemeClr val="accent5"/>
              </a:buClr>
              <a:buSzPct val="110000"/>
              <a:buFont typeface="Wingdings" charset="2"/>
              <a:buChar char="§"/>
            </a:pPr>
            <a:endParaRPr lang="en-US" sz="2400" err="1"/>
          </a:p>
        </p:txBody>
      </p:sp>
    </p:spTree>
    <p:extLst>
      <p:ext uri="{BB962C8B-B14F-4D97-AF65-F5344CB8AC3E}">
        <p14:creationId xmlns:p14="http://schemas.microsoft.com/office/powerpoint/2010/main" val="8967314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w/o bulle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0AE06-00EF-294A-AC5E-75E442DB1816}"/>
              </a:ext>
            </a:extLst>
          </p:cNvPr>
          <p:cNvSpPr txBox="1"/>
          <p:nvPr userDrawn="1"/>
        </p:nvSpPr>
        <p:spPr>
          <a:xfrm>
            <a:off x="7389159" y="302559"/>
            <a:ext cx="0" cy="0"/>
          </a:xfrm>
          <a:prstGeom prst="rect">
            <a:avLst/>
          </a:prstGeom>
          <a:noFill/>
        </p:spPr>
        <p:txBody>
          <a:bodyPr wrap="none" lIns="0" tIns="0" rIns="0" bIns="0" rtlCol="0">
            <a:noAutofit/>
          </a:bodyPr>
          <a:lstStyle/>
          <a:p>
            <a:pPr marL="228600" indent="-228600" algn="l">
              <a:lnSpc>
                <a:spcPts val="2800"/>
              </a:lnSpc>
              <a:spcAft>
                <a:spcPts val="600"/>
              </a:spcAft>
              <a:buClr>
                <a:schemeClr val="accent5"/>
              </a:buClr>
              <a:buSzPct val="110000"/>
              <a:buFont typeface="Wingdings" charset="2"/>
              <a:buChar char="§"/>
            </a:pPr>
            <a:endParaRPr lang="en-US" sz="2400" err="1"/>
          </a:p>
        </p:txBody>
      </p:sp>
    </p:spTree>
    <p:extLst>
      <p:ext uri="{BB962C8B-B14F-4D97-AF65-F5344CB8AC3E}">
        <p14:creationId xmlns:p14="http://schemas.microsoft.com/office/powerpoint/2010/main" val="144479242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head, 1-line Title, Bullets (1-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654616"/>
          </a:xfrm>
          <a:prstGeom prst="rect">
            <a:avLst/>
          </a:prstGeom>
        </p:spPr>
        <p:txBody>
          <a:bodyPr lIns="0" tIns="0" rIns="0" bIns="0"/>
          <a:lstStyle>
            <a:lvl1pPr algn="l">
              <a:lnSpc>
                <a:spcPts val="3600"/>
              </a:lnSpc>
              <a:defRPr sz="3200" b="1">
                <a:latin typeface="+mn-lt"/>
              </a:defRPr>
            </a:lvl1pPr>
          </a:lstStyle>
          <a:p>
            <a:r>
              <a:rPr lang="en-US"/>
              <a:t>Insert 1-line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1969766"/>
            <a:ext cx="8229600" cy="2736285"/>
          </a:xfrm>
          <a:prstGeom prst="rect">
            <a:avLst/>
          </a:prstGeom>
        </p:spPr>
        <p:txBody>
          <a:bodyPr lIns="0" tIns="0" rIns="0" bIns="0"/>
          <a:lstStyle>
            <a:lvl1pPr marL="225425" indent="-225425">
              <a:lnSpc>
                <a:spcPts val="2800"/>
              </a:lnSpc>
              <a:spcBef>
                <a:spcPts val="0"/>
              </a:spcBef>
              <a:spcAft>
                <a:spcPts val="300"/>
              </a:spcAft>
              <a:buClr>
                <a:schemeClr val="accent5"/>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210708498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head, 1-line Title, Bullets (2-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654616"/>
          </a:xfrm>
          <a:prstGeom prst="rect">
            <a:avLst/>
          </a:prstGeom>
        </p:spPr>
        <p:txBody>
          <a:bodyPr lIns="0" tIns="0" rIns="0" bIns="0"/>
          <a:lstStyle>
            <a:lvl1pPr algn="l">
              <a:lnSpc>
                <a:spcPts val="3600"/>
              </a:lnSpc>
              <a:defRPr sz="3200" b="1">
                <a:latin typeface="+mn-lt"/>
              </a:defRPr>
            </a:lvl1pPr>
          </a:lstStyle>
          <a:p>
            <a:r>
              <a:rPr lang="en-US"/>
              <a:t>Insert 1-line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1969766"/>
            <a:ext cx="8229600" cy="2736285"/>
          </a:xfrm>
          <a:prstGeom prst="rect">
            <a:avLst/>
          </a:prstGeom>
        </p:spPr>
        <p:txBody>
          <a:bodyPr lIns="0" tIns="0" rIns="0" bIns="0" numCol="2" spcCol="320040"/>
          <a:lstStyle>
            <a:lvl1pPr marL="225425" indent="-225425">
              <a:lnSpc>
                <a:spcPts val="2800"/>
              </a:lnSpc>
              <a:spcBef>
                <a:spcPts val="0"/>
              </a:spcBef>
              <a:spcAft>
                <a:spcPts val="300"/>
              </a:spcAft>
              <a:buClr>
                <a:schemeClr val="accent5"/>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73828014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630936"/>
          </a:xfrm>
          <a:prstGeom prst="rect">
            <a:avLst/>
          </a:prstGeom>
        </p:spPr>
        <p:txBody>
          <a:bodyPr lIns="0" tIns="0" rIns="0" bIns="0"/>
          <a:lstStyle>
            <a:lvl1pPr algn="l">
              <a:lnSpc>
                <a:spcPts val="3600"/>
              </a:lnSpc>
              <a:defRPr sz="3200" b="1"/>
            </a:lvl1pPr>
          </a:lstStyle>
          <a:p>
            <a:r>
              <a:rPr lang="en-US"/>
              <a:t>Insert 1-line Title with Initial Caps (1-col)</a:t>
            </a:r>
          </a:p>
        </p:txBody>
      </p:sp>
      <p:sp>
        <p:nvSpPr>
          <p:cNvPr id="6" name="Content Placeholder 2"/>
          <p:cNvSpPr>
            <a:spLocks noGrp="1"/>
          </p:cNvSpPr>
          <p:nvPr>
            <p:ph idx="1" hasCustomPrompt="1"/>
          </p:nvPr>
        </p:nvSpPr>
        <p:spPr>
          <a:xfrm>
            <a:off x="457200" y="1645920"/>
            <a:ext cx="8229600" cy="3079586"/>
          </a:xfrm>
          <a:prstGeom prst="rect">
            <a:avLst/>
          </a:prstGeom>
        </p:spPr>
        <p:txBody>
          <a:bodyPr lIns="0" tIns="0" rIns="0" bIns="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414125703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8012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line Title, Bullets (2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630936"/>
          </a:xfrm>
          <a:prstGeom prst="rect">
            <a:avLst/>
          </a:prstGeom>
        </p:spPr>
        <p:txBody>
          <a:bodyPr lIns="0" tIns="0" rIns="0" bIns="0"/>
          <a:lstStyle>
            <a:lvl1pPr algn="l">
              <a:lnSpc>
                <a:spcPts val="3600"/>
              </a:lnSpc>
              <a:defRPr sz="3200" b="1"/>
            </a:lvl1pPr>
          </a:lstStyle>
          <a:p>
            <a:r>
              <a:rPr lang="en-US"/>
              <a:t>Insert 1-line Title with Initial Caps (2-col)</a:t>
            </a:r>
          </a:p>
        </p:txBody>
      </p:sp>
      <p:sp>
        <p:nvSpPr>
          <p:cNvPr id="6" name="Content Placeholder 2"/>
          <p:cNvSpPr>
            <a:spLocks noGrp="1"/>
          </p:cNvSpPr>
          <p:nvPr>
            <p:ph idx="1" hasCustomPrompt="1"/>
          </p:nvPr>
        </p:nvSpPr>
        <p:spPr>
          <a:xfrm>
            <a:off x="457200" y="1645920"/>
            <a:ext cx="8229600" cy="3079586"/>
          </a:xfrm>
          <a:prstGeom prst="rect">
            <a:avLst/>
          </a:prstGeom>
        </p:spPr>
        <p:txBody>
          <a:bodyPr lIns="0" tIns="0" rIns="0" bIns="0" numCol="2" spcCol="32004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371292768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457200" y="1086319"/>
            <a:ext cx="2697768" cy="3639187"/>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Content Placeholder 2"/>
          <p:cNvSpPr>
            <a:spLocks noGrp="1"/>
          </p:cNvSpPr>
          <p:nvPr>
            <p:ph idx="10" hasCustomPrompt="1"/>
          </p:nvPr>
        </p:nvSpPr>
        <p:spPr>
          <a:xfrm>
            <a:off x="3337560" y="1645919"/>
            <a:ext cx="5349240" cy="3081528"/>
          </a:xfrm>
          <a:prstGeom prst="rect">
            <a:avLst/>
          </a:prstGeom>
        </p:spPr>
        <p:txBody>
          <a:bodyPr lIns="0" tIns="0" rIns="0" bIns="0" numCol="1" spcCol="32004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Font typeface=".AppleSystemUIFont" charset="-120"/>
              <a:buChar char="-"/>
              <a:tabLst/>
              <a:defRPr sz="2000"/>
            </a:lvl3pPr>
          </a:lstStyle>
          <a:p>
            <a:pPr lvl="0"/>
            <a:r>
              <a:rPr lang="en-US"/>
              <a:t>Insert first-level bullet</a:t>
            </a:r>
          </a:p>
          <a:p>
            <a:pPr lvl="1"/>
            <a:r>
              <a:rPr lang="en-US"/>
              <a:t>Second-level bullet</a:t>
            </a:r>
          </a:p>
          <a:p>
            <a:pPr lvl="2"/>
            <a:r>
              <a:rPr lang="en-US"/>
              <a:t>Third-level bullet</a:t>
            </a:r>
          </a:p>
        </p:txBody>
      </p:sp>
      <p:sp>
        <p:nvSpPr>
          <p:cNvPr id="9" name="Title 1"/>
          <p:cNvSpPr>
            <a:spLocks noGrp="1"/>
          </p:cNvSpPr>
          <p:nvPr>
            <p:ph type="ctrTitle" hasCustomPrompt="1"/>
          </p:nvPr>
        </p:nvSpPr>
        <p:spPr>
          <a:xfrm>
            <a:off x="3337560" y="1014984"/>
            <a:ext cx="5349240" cy="630936"/>
          </a:xfrm>
          <a:prstGeom prst="rect">
            <a:avLst/>
          </a:prstGeom>
        </p:spPr>
        <p:txBody>
          <a:bodyPr lIns="0" tIns="0" rIns="0" bIns="0"/>
          <a:lstStyle>
            <a:lvl1pPr algn="l">
              <a:lnSpc>
                <a:spcPts val="3600"/>
              </a:lnSpc>
              <a:defRPr sz="3200" b="1" baseline="0"/>
            </a:lvl1pPr>
          </a:lstStyle>
          <a:p>
            <a:r>
              <a:rPr lang="en-US"/>
              <a:t>Insert 1-line Title (Initial Caps)</a:t>
            </a:r>
          </a:p>
        </p:txBody>
      </p:sp>
      <p:sp>
        <p:nvSpPr>
          <p:cNvPr id="11" name="Text Placeholder 2">
            <a:extLst>
              <a:ext uri="{FF2B5EF4-FFF2-40B4-BE49-F238E27FC236}">
                <a16:creationId xmlns:a16="http://schemas.microsoft.com/office/drawing/2014/main" id="{6E38B3FB-5D23-D14C-A534-DD64F7DCB8D4}"/>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74542652"/>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950410" y="1088136"/>
            <a:ext cx="2645924" cy="3639312"/>
          </a:xfrm>
          <a:prstGeom prst="rect">
            <a:avLst/>
          </a:prstGeom>
          <a:ln>
            <a:solidFill>
              <a:schemeClr val="accent1"/>
            </a:solidFill>
          </a:ln>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Content Placeholder 2"/>
          <p:cNvSpPr>
            <a:spLocks noGrp="1"/>
          </p:cNvSpPr>
          <p:nvPr>
            <p:ph idx="10" hasCustomPrompt="1"/>
          </p:nvPr>
        </p:nvSpPr>
        <p:spPr>
          <a:xfrm>
            <a:off x="457200" y="1645920"/>
            <a:ext cx="5349240" cy="3081528"/>
          </a:xfrm>
          <a:prstGeom prst="rect">
            <a:avLst/>
          </a:prstGeom>
        </p:spPr>
        <p:txBody>
          <a:bodyPr lIns="0" tIns="0" rIns="0" bIns="0" numCol="1" spcCol="32004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85000"/>
              <a:defRPr sz="2200"/>
            </a:lvl2pPr>
            <a:lvl3pPr marL="687388" indent="-223838">
              <a:spcBef>
                <a:spcPts val="488"/>
              </a:spcBef>
              <a:buFont typeface=".AppleSystemUIFont" charset="-120"/>
              <a:buChar char="-"/>
              <a:tabLst/>
              <a:defRPr sz="2200"/>
            </a:lvl3pPr>
          </a:lstStyle>
          <a:p>
            <a:pPr lvl="0"/>
            <a:r>
              <a:rPr lang="en-US"/>
              <a:t>Insert first-level bullet</a:t>
            </a:r>
          </a:p>
          <a:p>
            <a:pPr lvl="1"/>
            <a:r>
              <a:rPr lang="en-US"/>
              <a:t>Second-level bullet</a:t>
            </a:r>
          </a:p>
          <a:p>
            <a:pPr lvl="2"/>
            <a:r>
              <a:rPr lang="en-US"/>
              <a:t>Third-level bullet</a:t>
            </a:r>
          </a:p>
        </p:txBody>
      </p:sp>
      <p:sp>
        <p:nvSpPr>
          <p:cNvPr id="6" name="Title 1"/>
          <p:cNvSpPr>
            <a:spLocks noGrp="1"/>
          </p:cNvSpPr>
          <p:nvPr>
            <p:ph type="ctrTitle" hasCustomPrompt="1"/>
          </p:nvPr>
        </p:nvSpPr>
        <p:spPr>
          <a:xfrm>
            <a:off x="457200" y="1014984"/>
            <a:ext cx="5349240" cy="630936"/>
          </a:xfrm>
          <a:prstGeom prst="rect">
            <a:avLst/>
          </a:prstGeom>
        </p:spPr>
        <p:txBody>
          <a:bodyPr lIns="0" tIns="0" rIns="0" bIns="0"/>
          <a:lstStyle>
            <a:lvl1pPr algn="l">
              <a:lnSpc>
                <a:spcPts val="3600"/>
              </a:lnSpc>
              <a:defRPr sz="3200" b="1"/>
            </a:lvl1pPr>
          </a:lstStyle>
          <a:p>
            <a:r>
              <a:rPr lang="en-US"/>
              <a:t>Insert 1-line Title (Initial Caps)</a:t>
            </a:r>
          </a:p>
        </p:txBody>
      </p:sp>
      <p:sp>
        <p:nvSpPr>
          <p:cNvPr id="10" name="Text Placeholder 2"/>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388470239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line Title, Image (middle), Bullet(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3" y="1014984"/>
            <a:ext cx="8139132" cy="630936"/>
          </a:xfrm>
          <a:prstGeom prst="rect">
            <a:avLst/>
          </a:prstGeom>
        </p:spPr>
        <p:txBody>
          <a:bodyPr lIns="0" tIns="0" rIns="0" bIns="0" anchor="t" anchorCtr="0"/>
          <a:lstStyle>
            <a:lvl1pPr algn="l">
              <a:lnSpc>
                <a:spcPts val="3600"/>
              </a:lnSpc>
              <a:defRPr sz="3200" b="1" baseline="0"/>
            </a:lvl1pPr>
          </a:lstStyle>
          <a:p>
            <a:r>
              <a:rPr lang="en-US"/>
              <a:t>Insert 1-line Title with Initial Caps</a:t>
            </a:r>
          </a:p>
        </p:txBody>
      </p:sp>
      <p:sp>
        <p:nvSpPr>
          <p:cNvPr id="14" name="Picture Placeholder 2"/>
          <p:cNvSpPr>
            <a:spLocks noGrp="1"/>
          </p:cNvSpPr>
          <p:nvPr>
            <p:ph type="pic" idx="1"/>
          </p:nvPr>
        </p:nvSpPr>
        <p:spPr>
          <a:xfrm>
            <a:off x="457200" y="1645921"/>
            <a:ext cx="8139134" cy="224028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3"/>
          <p:cNvSpPr>
            <a:spLocks noGrp="1"/>
          </p:cNvSpPr>
          <p:nvPr>
            <p:ph type="body" sz="half" idx="2" hasCustomPrompt="1"/>
          </p:nvPr>
        </p:nvSpPr>
        <p:spPr>
          <a:xfrm>
            <a:off x="457200" y="3977640"/>
            <a:ext cx="8139134" cy="768096"/>
          </a:xfrm>
          <a:prstGeom prst="rect">
            <a:avLst/>
          </a:prstGeom>
        </p:spPr>
        <p:txBody>
          <a:bodyPr lIns="0" tIns="0" rIns="0" bIns="0"/>
          <a:lstStyle>
            <a:lvl1pPr marL="228600" indent="-228600">
              <a:lnSpc>
                <a:spcPts val="2800"/>
              </a:lnSpc>
              <a:spcBef>
                <a:spcPts val="0"/>
              </a:spcBef>
              <a:spcAft>
                <a:spcPts val="300"/>
              </a:spcAft>
              <a:buClr>
                <a:schemeClr val="accent5"/>
              </a:buClr>
              <a:buSzPct val="110000"/>
              <a:buFont typeface="Wingdings" charset="2"/>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Insert first-level bullet(s)</a:t>
            </a:r>
          </a:p>
        </p:txBody>
      </p:sp>
      <p:sp>
        <p:nvSpPr>
          <p:cNvPr id="8" name="Text Placeholder 2">
            <a:extLst>
              <a:ext uri="{FF2B5EF4-FFF2-40B4-BE49-F238E27FC236}">
                <a16:creationId xmlns:a16="http://schemas.microsoft.com/office/drawing/2014/main" id="{2A87BF43-3649-AA4F-99FF-65F79E591241}"/>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4127668291"/>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 2-line Title, Bullet(s) -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1088136"/>
          </a:xfrm>
          <a:prstGeom prst="rect">
            <a:avLst/>
          </a:prstGeom>
        </p:spPr>
        <p:txBody>
          <a:bodyPr lIns="0" tIns="0" rIns="0" bIns="0"/>
          <a:lstStyle>
            <a:lvl1pPr algn="l">
              <a:lnSpc>
                <a:spcPts val="3600"/>
              </a:lnSpc>
              <a:defRPr sz="3200" b="1">
                <a:latin typeface="+mn-lt"/>
              </a:defRPr>
            </a:lvl1pPr>
          </a:lstStyle>
          <a:p>
            <a:r>
              <a:rPr lang="en-US"/>
              <a:t>Insert 2-line Title with Initial Caps Insert 2-line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2423160"/>
            <a:ext cx="8229600" cy="2302346"/>
          </a:xfrm>
          <a:prstGeom prst="rect">
            <a:avLst/>
          </a:prstGeom>
        </p:spPr>
        <p:txBody>
          <a:bodyPr lIns="0" tIns="0" rIns="0" bIns="0"/>
          <a:lstStyle>
            <a:lvl1pPr marL="225425" indent="-225425">
              <a:lnSpc>
                <a:spcPts val="2800"/>
              </a:lnSpc>
              <a:spcBef>
                <a:spcPts val="0"/>
              </a:spcBef>
              <a:spcAft>
                <a:spcPts val="300"/>
              </a:spcAft>
              <a:buClr>
                <a:schemeClr val="accent5"/>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124863900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head, 2-line Title, Bullet(s) - 2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334605"/>
            <a:ext cx="8229600" cy="1088136"/>
          </a:xfrm>
          <a:prstGeom prst="rect">
            <a:avLst/>
          </a:prstGeom>
        </p:spPr>
        <p:txBody>
          <a:bodyPr lIns="0" tIns="0" rIns="0" bIns="0"/>
          <a:lstStyle>
            <a:lvl1pPr algn="l">
              <a:lnSpc>
                <a:spcPts val="3600"/>
              </a:lnSpc>
              <a:defRPr sz="3200" b="1">
                <a:latin typeface="+mn-lt"/>
              </a:defRPr>
            </a:lvl1pPr>
          </a:lstStyle>
          <a:p>
            <a:r>
              <a:rPr lang="en-US"/>
              <a:t>Insert 2-line Title with Initial Caps Insert 2-line Title with Initial Caps</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ts val="2400"/>
              </a:lnSpc>
              <a:spcBef>
                <a:spcPts val="0"/>
              </a:spcBef>
              <a:buFontTx/>
              <a:buNone/>
              <a:defRPr sz="2000"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457200" y="2423160"/>
            <a:ext cx="8229600" cy="2302346"/>
          </a:xfrm>
          <a:prstGeom prst="rect">
            <a:avLst/>
          </a:prstGeom>
        </p:spPr>
        <p:txBody>
          <a:bodyPr lIns="0" tIns="0" rIns="0" bIns="0" numCol="2" spcCol="320040"/>
          <a:lstStyle>
            <a:lvl1pPr marL="225425" indent="-225425">
              <a:lnSpc>
                <a:spcPts val="2800"/>
              </a:lnSpc>
              <a:spcBef>
                <a:spcPts val="0"/>
              </a:spcBef>
              <a:spcAft>
                <a:spcPts val="300"/>
              </a:spcAft>
              <a:buClr>
                <a:schemeClr val="accent5"/>
              </a:buClr>
              <a:buSzPct val="110000"/>
              <a:buFont typeface="Wingdings" charset="2"/>
              <a:buChar char="§"/>
              <a:tabLst/>
              <a:defRPr sz="2400"/>
            </a:lvl1pPr>
            <a:lvl2pPr marL="458788" indent="-233363">
              <a:buSzPct val="85000"/>
              <a:defRPr sz="2400"/>
            </a:lvl2pPr>
          </a:lstStyle>
          <a:p>
            <a:pPr lvl="0"/>
            <a:r>
              <a:rPr lang="en-US"/>
              <a:t>Insert first-level bullet(s)</a:t>
            </a:r>
          </a:p>
        </p:txBody>
      </p:sp>
    </p:spTree>
    <p:extLst>
      <p:ext uri="{BB962C8B-B14F-4D97-AF65-F5344CB8AC3E}">
        <p14:creationId xmlns:p14="http://schemas.microsoft.com/office/powerpoint/2010/main" val="269000634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1088136"/>
          </a:xfrm>
          <a:prstGeom prst="rect">
            <a:avLst/>
          </a:prstGeom>
        </p:spPr>
        <p:txBody>
          <a:bodyPr lIns="0" tIns="0" rIns="0" bIns="0"/>
          <a:lstStyle>
            <a:lvl1pPr algn="l">
              <a:lnSpc>
                <a:spcPts val="3600"/>
              </a:lnSpc>
              <a:defRPr sz="3200" b="1"/>
            </a:lvl1pPr>
          </a:lstStyle>
          <a:p>
            <a:r>
              <a:rPr lang="en-US"/>
              <a:t>Insert 2-line Title with Initial Caps Insert 2-line Title with Initial Caps (1-col)</a:t>
            </a:r>
          </a:p>
        </p:txBody>
      </p:sp>
      <p:sp>
        <p:nvSpPr>
          <p:cNvPr id="6" name="Content Placeholder 2"/>
          <p:cNvSpPr>
            <a:spLocks noGrp="1"/>
          </p:cNvSpPr>
          <p:nvPr>
            <p:ph idx="1" hasCustomPrompt="1"/>
          </p:nvPr>
        </p:nvSpPr>
        <p:spPr>
          <a:xfrm>
            <a:off x="457200" y="2103120"/>
            <a:ext cx="8229600" cy="2624328"/>
          </a:xfrm>
          <a:prstGeom prst="rect">
            <a:avLst/>
          </a:prstGeom>
        </p:spPr>
        <p:txBody>
          <a:bodyPr lIns="0" tIns="0" rIns="0" bIns="0" numCol="1" spcCol="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2904706455"/>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line Title, Bullets (2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1088136"/>
          </a:xfrm>
          <a:prstGeom prst="rect">
            <a:avLst/>
          </a:prstGeom>
        </p:spPr>
        <p:txBody>
          <a:bodyPr lIns="0" tIns="0" rIns="0" bIns="0"/>
          <a:lstStyle>
            <a:lvl1pPr algn="l">
              <a:lnSpc>
                <a:spcPts val="3600"/>
              </a:lnSpc>
              <a:defRPr sz="3200" b="1"/>
            </a:lvl1pPr>
          </a:lstStyle>
          <a:p>
            <a:r>
              <a:rPr lang="en-US"/>
              <a:t>Insert 2-line Title with Initial Caps Insert 2-line Title with Initial Caps (2-col)</a:t>
            </a:r>
          </a:p>
        </p:txBody>
      </p:sp>
      <p:sp>
        <p:nvSpPr>
          <p:cNvPr id="6" name="Content Placeholder 2"/>
          <p:cNvSpPr>
            <a:spLocks noGrp="1"/>
          </p:cNvSpPr>
          <p:nvPr>
            <p:ph idx="1" hasCustomPrompt="1"/>
          </p:nvPr>
        </p:nvSpPr>
        <p:spPr>
          <a:xfrm>
            <a:off x="457200" y="2103120"/>
            <a:ext cx="8229600" cy="2624328"/>
          </a:xfrm>
          <a:prstGeom prst="rect">
            <a:avLst/>
          </a:prstGeom>
        </p:spPr>
        <p:txBody>
          <a:bodyPr lIns="0" tIns="0" rIns="0" bIns="0" numCol="2" spcCol="32004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270585552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457200" y="1086319"/>
            <a:ext cx="2697768" cy="3639187"/>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Content Placeholder 2"/>
          <p:cNvSpPr>
            <a:spLocks noGrp="1"/>
          </p:cNvSpPr>
          <p:nvPr>
            <p:ph idx="10" hasCustomPrompt="1"/>
          </p:nvPr>
        </p:nvSpPr>
        <p:spPr>
          <a:xfrm>
            <a:off x="3337560" y="2103120"/>
            <a:ext cx="5349240" cy="2624328"/>
          </a:xfrm>
          <a:prstGeom prst="rect">
            <a:avLst/>
          </a:prstGeom>
        </p:spPr>
        <p:txBody>
          <a:bodyPr lIns="0" tIns="0" rIns="0" bIns="0" numCol="1" spcCol="32004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65000"/>
              <a:defRPr sz="2200"/>
            </a:lvl2pPr>
            <a:lvl3pPr marL="687388" indent="-223838">
              <a:buFont typeface=".AppleSystemUIFont" charset="-120"/>
              <a:buChar char="-"/>
              <a:tabLst/>
              <a:defRPr sz="2000"/>
            </a:lvl3pPr>
          </a:lstStyle>
          <a:p>
            <a:pPr lvl="0"/>
            <a:r>
              <a:rPr lang="en-US"/>
              <a:t>Insert first-level bullet</a:t>
            </a:r>
          </a:p>
          <a:p>
            <a:pPr lvl="1"/>
            <a:r>
              <a:rPr lang="en-US"/>
              <a:t>Second-level bullet</a:t>
            </a:r>
          </a:p>
          <a:p>
            <a:pPr lvl="2"/>
            <a:r>
              <a:rPr lang="en-US"/>
              <a:t>Third-level bullet</a:t>
            </a:r>
          </a:p>
        </p:txBody>
      </p:sp>
      <p:sp>
        <p:nvSpPr>
          <p:cNvPr id="9" name="Title 1"/>
          <p:cNvSpPr>
            <a:spLocks noGrp="1"/>
          </p:cNvSpPr>
          <p:nvPr>
            <p:ph type="ctrTitle" hasCustomPrompt="1"/>
          </p:nvPr>
        </p:nvSpPr>
        <p:spPr>
          <a:xfrm>
            <a:off x="3337560" y="1014984"/>
            <a:ext cx="5349240" cy="1088136"/>
          </a:xfrm>
          <a:prstGeom prst="rect">
            <a:avLst/>
          </a:prstGeom>
        </p:spPr>
        <p:txBody>
          <a:bodyPr lIns="0" tIns="0" rIns="0" bIns="0"/>
          <a:lstStyle>
            <a:lvl1pPr algn="l">
              <a:lnSpc>
                <a:spcPts val="3600"/>
              </a:lnSpc>
              <a:defRPr sz="3200" b="1" baseline="0"/>
            </a:lvl1pPr>
          </a:lstStyle>
          <a:p>
            <a:r>
              <a:rPr lang="en-US"/>
              <a:t>Insert 2-line Title with Initial Caps</a:t>
            </a:r>
          </a:p>
        </p:txBody>
      </p:sp>
      <p:sp>
        <p:nvSpPr>
          <p:cNvPr id="7" name="Text Placeholder 2">
            <a:extLst>
              <a:ext uri="{FF2B5EF4-FFF2-40B4-BE49-F238E27FC236}">
                <a16:creationId xmlns:a16="http://schemas.microsoft.com/office/drawing/2014/main" id="{D98E21C3-8017-FD48-A160-33B95ECA4213}"/>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1836852664"/>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950410" y="1088136"/>
            <a:ext cx="2645924" cy="3639312"/>
          </a:xfrm>
          <a:prstGeom prst="rect">
            <a:avLst/>
          </a:prstGeom>
          <a:ln>
            <a:solidFill>
              <a:schemeClr val="accent1"/>
            </a:solidFill>
          </a:ln>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Content Placeholder 2"/>
          <p:cNvSpPr>
            <a:spLocks noGrp="1"/>
          </p:cNvSpPr>
          <p:nvPr>
            <p:ph idx="10" hasCustomPrompt="1"/>
          </p:nvPr>
        </p:nvSpPr>
        <p:spPr>
          <a:xfrm>
            <a:off x="457200" y="2103120"/>
            <a:ext cx="5349240" cy="2624328"/>
          </a:xfrm>
          <a:prstGeom prst="rect">
            <a:avLst/>
          </a:prstGeom>
        </p:spPr>
        <p:txBody>
          <a:bodyPr lIns="0" tIns="0" rIns="0" bIns="0" numCol="1" spcCol="320040"/>
          <a:lstStyle>
            <a:lvl1pPr marL="225425" indent="-225425">
              <a:lnSpc>
                <a:spcPts val="2800"/>
              </a:lnSpc>
              <a:spcBef>
                <a:spcPts val="600"/>
              </a:spcBef>
              <a:spcAft>
                <a:spcPts val="300"/>
              </a:spcAft>
              <a:buClr>
                <a:schemeClr val="accent5"/>
              </a:buClr>
              <a:buSzPct val="110000"/>
              <a:buFont typeface="Wingdings" charset="2"/>
              <a:buChar char="§"/>
              <a:defRPr sz="2400" baseline="0"/>
            </a:lvl1pPr>
            <a:lvl2pPr marL="458788" indent="-228600">
              <a:lnSpc>
                <a:spcPct val="100000"/>
              </a:lnSpc>
              <a:spcBef>
                <a:spcPts val="0"/>
              </a:spcBef>
              <a:spcAft>
                <a:spcPts val="0"/>
              </a:spcAft>
              <a:buSzPct val="85000"/>
              <a:defRPr sz="2200"/>
            </a:lvl2pPr>
            <a:lvl3pPr marL="687388" indent="-223838">
              <a:spcBef>
                <a:spcPts val="488"/>
              </a:spcBef>
              <a:buFont typeface=".AppleSystemUIFont" charset="-120"/>
              <a:buChar char="-"/>
              <a:tabLst/>
              <a:defRPr sz="2200"/>
            </a:lvl3pPr>
          </a:lstStyle>
          <a:p>
            <a:pPr lvl="0"/>
            <a:r>
              <a:rPr lang="en-US"/>
              <a:t>Insert first-level bullet</a:t>
            </a:r>
          </a:p>
          <a:p>
            <a:pPr lvl="1"/>
            <a:r>
              <a:rPr lang="en-US"/>
              <a:t>Second-level bullet</a:t>
            </a:r>
          </a:p>
          <a:p>
            <a:pPr lvl="2"/>
            <a:r>
              <a:rPr lang="en-US"/>
              <a:t>Third-level bullet</a:t>
            </a:r>
          </a:p>
        </p:txBody>
      </p:sp>
      <p:sp>
        <p:nvSpPr>
          <p:cNvPr id="6" name="Title 1"/>
          <p:cNvSpPr>
            <a:spLocks noGrp="1"/>
          </p:cNvSpPr>
          <p:nvPr>
            <p:ph type="ctrTitle" hasCustomPrompt="1"/>
          </p:nvPr>
        </p:nvSpPr>
        <p:spPr>
          <a:xfrm>
            <a:off x="457200" y="1014984"/>
            <a:ext cx="5349240" cy="1088136"/>
          </a:xfrm>
          <a:prstGeom prst="rect">
            <a:avLst/>
          </a:prstGeom>
        </p:spPr>
        <p:txBody>
          <a:bodyPr lIns="0" tIns="0" rIns="0" bIns="0"/>
          <a:lstStyle>
            <a:lvl1pPr algn="l">
              <a:lnSpc>
                <a:spcPts val="3600"/>
              </a:lnSpc>
              <a:defRPr sz="3200" b="1"/>
            </a:lvl1pPr>
          </a:lstStyle>
          <a:p>
            <a:r>
              <a:rPr lang="en-US"/>
              <a:t>Insert 2-line Title with Initial Caps</a:t>
            </a:r>
          </a:p>
        </p:txBody>
      </p:sp>
      <p:sp>
        <p:nvSpPr>
          <p:cNvPr id="10" name="Text Placeholder 2"/>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cxnSp>
        <p:nvCxnSpPr>
          <p:cNvPr id="3" name="Straight Connector 2">
            <a:extLst>
              <a:ext uri="{FF2B5EF4-FFF2-40B4-BE49-F238E27FC236}">
                <a16:creationId xmlns:a16="http://schemas.microsoft.com/office/drawing/2014/main" id="{438567BA-D6DD-BE48-AF0F-93ECF0D3339A}"/>
              </a:ext>
            </a:extLst>
          </p:cNvPr>
          <p:cNvCxnSpPr/>
          <p:nvPr userDrawn="1"/>
        </p:nvCxnSpPr>
        <p:spPr>
          <a:xfrm>
            <a:off x="8596334" y="0"/>
            <a:ext cx="0" cy="5265907"/>
          </a:xfrm>
          <a:prstGeom prst="line">
            <a:avLst/>
          </a:prstGeom>
          <a:ln w="9525"/>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185770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28"/>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spTree>
    <p:extLst>
      <p:ext uri="{BB962C8B-B14F-4D97-AF65-F5344CB8AC3E}">
        <p14:creationId xmlns:p14="http://schemas.microsoft.com/office/powerpoint/2010/main" val="429289608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line Title, Image (middle), Bullet(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3" y="1014984"/>
            <a:ext cx="8139132" cy="1088136"/>
          </a:xfrm>
          <a:prstGeom prst="rect">
            <a:avLst/>
          </a:prstGeom>
        </p:spPr>
        <p:txBody>
          <a:bodyPr lIns="0" tIns="0" rIns="0" bIns="0" anchor="t" anchorCtr="0"/>
          <a:lstStyle>
            <a:lvl1pPr algn="l">
              <a:lnSpc>
                <a:spcPts val="3600"/>
              </a:lnSpc>
              <a:defRPr sz="3200" b="1" baseline="0"/>
            </a:lvl1pPr>
          </a:lstStyle>
          <a:p>
            <a:r>
              <a:rPr lang="en-US"/>
              <a:t>Insert 2-line Title with Initial Caps</a:t>
            </a:r>
          </a:p>
        </p:txBody>
      </p:sp>
      <p:sp>
        <p:nvSpPr>
          <p:cNvPr id="14" name="Picture Placeholder 2"/>
          <p:cNvSpPr>
            <a:spLocks noGrp="1"/>
          </p:cNvSpPr>
          <p:nvPr>
            <p:ph type="pic" idx="1"/>
          </p:nvPr>
        </p:nvSpPr>
        <p:spPr>
          <a:xfrm>
            <a:off x="457200" y="2103120"/>
            <a:ext cx="8139134" cy="210312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3"/>
          <p:cNvSpPr>
            <a:spLocks noGrp="1"/>
          </p:cNvSpPr>
          <p:nvPr>
            <p:ph type="body" sz="half" idx="2" hasCustomPrompt="1"/>
          </p:nvPr>
        </p:nvSpPr>
        <p:spPr>
          <a:xfrm>
            <a:off x="457200" y="4323522"/>
            <a:ext cx="8139134" cy="422214"/>
          </a:xfrm>
          <a:prstGeom prst="rect">
            <a:avLst/>
          </a:prstGeom>
        </p:spPr>
        <p:txBody>
          <a:bodyPr lIns="0" tIns="0" rIns="0" bIns="0"/>
          <a:lstStyle>
            <a:lvl1pPr marL="228600" indent="-228600">
              <a:lnSpc>
                <a:spcPts val="2800"/>
              </a:lnSpc>
              <a:spcBef>
                <a:spcPts val="0"/>
              </a:spcBef>
              <a:spcAft>
                <a:spcPts val="300"/>
              </a:spcAft>
              <a:buClr>
                <a:schemeClr val="accent5"/>
              </a:buClr>
              <a:buSzPct val="110000"/>
              <a:buFont typeface="Wingdings" charset="2"/>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Insert first-level bullet</a:t>
            </a:r>
          </a:p>
        </p:txBody>
      </p:sp>
      <p:sp>
        <p:nvSpPr>
          <p:cNvPr id="8" name="Text Placeholder 2">
            <a:extLst>
              <a:ext uri="{FF2B5EF4-FFF2-40B4-BE49-F238E27FC236}">
                <a16:creationId xmlns:a16="http://schemas.microsoft.com/office/drawing/2014/main" id="{2A87BF43-3649-AA4F-99FF-65F79E591241}"/>
              </a:ext>
            </a:extLst>
          </p:cNvPr>
          <p:cNvSpPr>
            <a:spLocks noGrp="1"/>
          </p:cNvSpPr>
          <p:nvPr>
            <p:ph type="body" sz="quarter" idx="11" hasCustomPrompt="1"/>
          </p:nvPr>
        </p:nvSpPr>
        <p:spPr>
          <a:xfrm>
            <a:off x="567447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4180057237"/>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2510" y="922283"/>
            <a:ext cx="7772400" cy="543907"/>
          </a:xfrm>
          <a:prstGeom prst="rect">
            <a:avLst/>
          </a:prstGeom>
        </p:spPr>
        <p:txBody>
          <a:bodyPr lIns="91420" tIns="45710" rIns="91420" bIns="45710"/>
          <a:lstStyle>
            <a:lvl1pPr algn="l">
              <a:defRPr sz="3600" b="1"/>
            </a:lvl1pPr>
          </a:lstStyle>
          <a:p>
            <a:r>
              <a:rPr lang="en-US"/>
              <a:t>Click to edit Master title style</a:t>
            </a:r>
          </a:p>
        </p:txBody>
      </p:sp>
      <p:sp>
        <p:nvSpPr>
          <p:cNvPr id="3" name="Subtitle 2"/>
          <p:cNvSpPr>
            <a:spLocks noGrp="1"/>
          </p:cNvSpPr>
          <p:nvPr>
            <p:ph type="subTitle" idx="1" hasCustomPrompt="1"/>
          </p:nvPr>
        </p:nvSpPr>
        <p:spPr>
          <a:xfrm>
            <a:off x="292510" y="1556975"/>
            <a:ext cx="7007772" cy="3113689"/>
          </a:xfrm>
          <a:prstGeom prst="rect">
            <a:avLst/>
          </a:prstGeom>
        </p:spPr>
        <p:txBody>
          <a:bodyPr lIns="91420" tIns="45710" rIns="91420" bIns="45710"/>
          <a:lstStyle>
            <a:lvl1pPr marL="342826" indent="-342826" algn="l" rtl="0">
              <a:buSzPct val="130000"/>
              <a:buFont typeface="Wingdings" charset="2"/>
              <a:buChar char="§"/>
              <a:defRPr lang="en-US" sz="2400" b="0" i="0" u="none" strike="noStrike" baseline="0" smtClean="0">
                <a:solidFill>
                  <a:schemeClr val="tx1"/>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pPr rtl="0"/>
            <a:r>
              <a:rPr lang="en-US" sz="2200" b="0" i="0" u="none" strike="noStrike" kern="1200" baseline="0">
                <a:solidFill>
                  <a:srgbClr val="455560"/>
                </a:solidFill>
                <a:latin typeface="Calibri" panose="020F0502020204030204" pitchFamily="34" charset="0"/>
              </a:rPr>
              <a:t>Click to edit Master text styles</a:t>
            </a:r>
          </a:p>
        </p:txBody>
      </p:sp>
      <p:sp>
        <p:nvSpPr>
          <p:cNvPr id="4" name="TextBox 3">
            <a:extLst>
              <a:ext uri="{FF2B5EF4-FFF2-40B4-BE49-F238E27FC236}">
                <a16:creationId xmlns:a16="http://schemas.microsoft.com/office/drawing/2014/main" id="{58EBE904-29F7-C648-90BB-9D104AF38190}"/>
              </a:ext>
            </a:extLst>
          </p:cNvPr>
          <p:cNvSpPr txBox="1"/>
          <p:nvPr userDrawn="1"/>
        </p:nvSpPr>
        <p:spPr>
          <a:xfrm>
            <a:off x="7955280" y="388620"/>
            <a:ext cx="0" cy="0"/>
          </a:xfrm>
          <a:prstGeom prst="rect">
            <a:avLst/>
          </a:prstGeom>
          <a:noFill/>
        </p:spPr>
        <p:txBody>
          <a:bodyPr wrap="none" lIns="0" tIns="0" rIns="0" bIns="0" rtlCol="0">
            <a:noAutofit/>
          </a:bodyPr>
          <a:lstStyle/>
          <a:p>
            <a:pPr marL="228600" indent="-228600" algn="l">
              <a:lnSpc>
                <a:spcPts val="2800"/>
              </a:lnSpc>
              <a:spcAft>
                <a:spcPts val="600"/>
              </a:spcAft>
              <a:buClr>
                <a:schemeClr val="accent5"/>
              </a:buClr>
              <a:buSzPct val="110000"/>
              <a:buFont typeface="Wingdings" charset="2"/>
              <a:buChar char="§"/>
            </a:pPr>
            <a:endParaRPr lang="en-US" sz="2400" err="1"/>
          </a:p>
        </p:txBody>
      </p:sp>
    </p:spTree>
    <p:extLst>
      <p:ext uri="{BB962C8B-B14F-4D97-AF65-F5344CB8AC3E}">
        <p14:creationId xmlns:p14="http://schemas.microsoft.com/office/powerpoint/2010/main" val="121020965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44DA26A-8EA4-D244-9B69-3E0141F6C180}"/>
              </a:ext>
            </a:extLst>
          </p:cNvPr>
          <p:cNvSpPr txBox="1">
            <a:spLocks/>
          </p:cNvSpPr>
          <p:nvPr userDrawn="1"/>
        </p:nvSpPr>
        <p:spPr>
          <a:xfrm>
            <a:off x="341541" y="2595578"/>
            <a:ext cx="8517845" cy="2184582"/>
          </a:xfrm>
          <a:prstGeom prst="rect">
            <a:avLst/>
          </a:prstGeom>
        </p:spPr>
        <p:txBody>
          <a:bodyPr numCol="1" spcCol="18288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8925" indent="-288925">
              <a:buClr>
                <a:schemeClr val="accent6"/>
              </a:buClr>
              <a:buFont typeface="Wingdings" pitchFamily="2" charset="2"/>
              <a:buChar char="§"/>
              <a:tabLst/>
            </a:pPr>
            <a:r>
              <a:rPr lang="en-US" sz="2800" b="1" i="0" kern="1200">
                <a:solidFill>
                  <a:schemeClr val="tx1"/>
                </a:solidFill>
                <a:effectLst/>
                <a:latin typeface="+mn-lt"/>
                <a:ea typeface="+mn-ea"/>
                <a:cs typeface="+mn-cs"/>
              </a:rPr>
              <a:t>Rapid information sessions – 20 minutes each</a:t>
            </a:r>
          </a:p>
          <a:p>
            <a:pPr marL="288925" indent="-288925">
              <a:buClr>
                <a:schemeClr val="accent6"/>
              </a:buClr>
              <a:buFont typeface="Wingdings" pitchFamily="2" charset="2"/>
              <a:buChar char="§"/>
              <a:tabLst/>
            </a:pPr>
            <a:r>
              <a:rPr lang="en-US" sz="2800" b="1" i="0" kern="1200">
                <a:solidFill>
                  <a:schemeClr val="tx1"/>
                </a:solidFill>
                <a:effectLst/>
                <a:latin typeface="+mn-lt"/>
                <a:ea typeface="+mn-ea"/>
                <a:cs typeface="+mn-cs"/>
              </a:rPr>
              <a:t>New/evolving technology or product</a:t>
            </a:r>
          </a:p>
          <a:p>
            <a:pPr marL="288925" indent="-288925">
              <a:buClr>
                <a:schemeClr val="accent6"/>
              </a:buClr>
              <a:buFont typeface="Wingdings" pitchFamily="2" charset="2"/>
              <a:buChar char="§"/>
              <a:tabLst/>
            </a:pPr>
            <a:r>
              <a:rPr lang="en-US" sz="2800" b="1" i="0" kern="1200">
                <a:solidFill>
                  <a:schemeClr val="tx1"/>
                </a:solidFill>
                <a:effectLst/>
                <a:latin typeface="+mn-lt"/>
                <a:ea typeface="+mn-ea"/>
                <a:cs typeface="+mn-cs"/>
              </a:rPr>
              <a:t>In exhibit hall during session breaks</a:t>
            </a:r>
          </a:p>
        </p:txBody>
      </p:sp>
      <p:pic>
        <p:nvPicPr>
          <p:cNvPr id="5" name="Picture 4">
            <a:extLst>
              <a:ext uri="{FF2B5EF4-FFF2-40B4-BE49-F238E27FC236}">
                <a16:creationId xmlns:a16="http://schemas.microsoft.com/office/drawing/2014/main" id="{30906766-2D52-C946-BEDE-1A077EEDD46B}"/>
              </a:ext>
            </a:extLst>
          </p:cNvPr>
          <p:cNvPicPr>
            <a:picLocks noChangeAspect="1"/>
          </p:cNvPicPr>
          <p:nvPr userDrawn="1"/>
        </p:nvPicPr>
        <p:blipFill>
          <a:blip r:embed="rId2"/>
          <a:stretch>
            <a:fillRect/>
          </a:stretch>
        </p:blipFill>
        <p:spPr>
          <a:xfrm>
            <a:off x="418848" y="1217902"/>
            <a:ext cx="4636014" cy="1132276"/>
          </a:xfrm>
          <a:prstGeom prst="rect">
            <a:avLst/>
          </a:prstGeom>
        </p:spPr>
      </p:pic>
      <p:sp>
        <p:nvSpPr>
          <p:cNvPr id="7" name="Title 1">
            <a:extLst>
              <a:ext uri="{FF2B5EF4-FFF2-40B4-BE49-F238E27FC236}">
                <a16:creationId xmlns:a16="http://schemas.microsoft.com/office/drawing/2014/main" id="{3ECFB19D-3256-4E41-B85B-CCF6F8DCF81A}"/>
              </a:ext>
            </a:extLst>
          </p:cNvPr>
          <p:cNvSpPr txBox="1">
            <a:spLocks/>
          </p:cNvSpPr>
          <p:nvPr userDrawn="1"/>
        </p:nvSpPr>
        <p:spPr>
          <a:xfrm>
            <a:off x="6228862" y="1480952"/>
            <a:ext cx="2915138" cy="496561"/>
          </a:xfrm>
          <a:prstGeom prst="rect">
            <a:avLst/>
          </a:prstGeom>
          <a:solidFill>
            <a:schemeClr val="accent6"/>
          </a:solidFill>
        </p:spPr>
        <p:txBody>
          <a:bodyPr tIns="73152" bIns="182880"/>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2800" b="1" i="1">
                <a:latin typeface="+mn-lt"/>
              </a:rPr>
              <a:t>New from SIA! </a:t>
            </a:r>
          </a:p>
        </p:txBody>
      </p:sp>
    </p:spTree>
    <p:extLst>
      <p:ext uri="{BB962C8B-B14F-4D97-AF65-F5344CB8AC3E}">
        <p14:creationId xmlns:p14="http://schemas.microsoft.com/office/powerpoint/2010/main" val="946963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0" y="820074"/>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800" b="1">
                <a:latin typeface="+mn-lt"/>
              </a:rPr>
              <a:t>Staffing Industry Analysts</a:t>
            </a:r>
            <a:r>
              <a:rPr lang="en-US" sz="2800" b="1" baseline="0">
                <a:latin typeface="+mn-lt"/>
              </a:rPr>
              <a:t> </a:t>
            </a:r>
            <a:r>
              <a:rPr lang="en-US" sz="2800" b="1">
                <a:latin typeface="+mn-lt"/>
              </a:rPr>
              <a:t>Product Overview</a:t>
            </a:r>
          </a:p>
        </p:txBody>
      </p:sp>
      <p:pic>
        <p:nvPicPr>
          <p:cNvPr id="2" name="Picture 1"/>
          <p:cNvPicPr>
            <a:picLocks noChangeAspect="1"/>
          </p:cNvPicPr>
          <p:nvPr userDrawn="1"/>
        </p:nvPicPr>
        <p:blipFill>
          <a:blip r:embed="rId2"/>
          <a:srcRect/>
          <a:stretch/>
        </p:blipFill>
        <p:spPr>
          <a:xfrm>
            <a:off x="540060" y="1505113"/>
            <a:ext cx="8063879" cy="3069634"/>
          </a:xfrm>
          <a:prstGeom prst="rect">
            <a:avLst/>
          </a:prstGeom>
        </p:spPr>
      </p:pic>
    </p:spTree>
    <p:extLst>
      <p:ext uri="{BB962C8B-B14F-4D97-AF65-F5344CB8AC3E}">
        <p14:creationId xmlns:p14="http://schemas.microsoft.com/office/powerpoint/2010/main" val="331127852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07912"/>
      </p:ext>
    </p:extLst>
  </p:cSld>
  <p:clrMapOvr>
    <a:masterClrMapping/>
  </p:clrMapOvr>
  <mc:AlternateContent xmlns:mc="http://schemas.openxmlformats.org/markup-compatibility/2006" xmlns:p14="http://schemas.microsoft.com/office/powerpoint/2010/main">
    <mc:Choice Requires="p14">
      <p:transition p14:dur="0" advClick="0" advTm="12000">
        <p:fade/>
      </p:transition>
    </mc:Choice>
    <mc:Fallback xmlns="">
      <p:transition advClick="0" advTm="12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Content w/o bulle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C4B141-B102-8842-A991-B33BB618667B}"/>
              </a:ext>
            </a:extLst>
          </p:cNvPr>
          <p:cNvSpPr txBox="1"/>
          <p:nvPr userDrawn="1"/>
        </p:nvSpPr>
        <p:spPr>
          <a:xfrm>
            <a:off x="7898296" y="538922"/>
            <a:ext cx="0" cy="0"/>
          </a:xfrm>
          <a:prstGeom prst="rect">
            <a:avLst/>
          </a:prstGeom>
          <a:noFill/>
        </p:spPr>
        <p:txBody>
          <a:bodyPr wrap="none" lIns="0" tIns="0" rIns="0" bIns="0" rtlCol="0">
            <a:noAutofit/>
          </a:bodyPr>
          <a:lstStyle/>
          <a:p>
            <a:pPr marL="228600" indent="-228600" algn="l">
              <a:lnSpc>
                <a:spcPts val="2800"/>
              </a:lnSpc>
              <a:spcAft>
                <a:spcPts val="600"/>
              </a:spcAft>
              <a:buClr>
                <a:schemeClr val="accent5"/>
              </a:buClr>
              <a:buSzPct val="110000"/>
              <a:buFont typeface="Wingdings" charset="2"/>
              <a:buChar char="§"/>
            </a:pPr>
            <a:endParaRPr lang="en-US" sz="2400" err="1"/>
          </a:p>
        </p:txBody>
      </p:sp>
      <p:sp>
        <p:nvSpPr>
          <p:cNvPr id="3" name="TextBox 2">
            <a:extLst>
              <a:ext uri="{FF2B5EF4-FFF2-40B4-BE49-F238E27FC236}">
                <a16:creationId xmlns:a16="http://schemas.microsoft.com/office/drawing/2014/main" id="{983E018D-A142-184A-953E-6AF64753A507}"/>
              </a:ext>
            </a:extLst>
          </p:cNvPr>
          <p:cNvSpPr txBox="1"/>
          <p:nvPr userDrawn="1"/>
        </p:nvSpPr>
        <p:spPr>
          <a:xfrm>
            <a:off x="7637670" y="516835"/>
            <a:ext cx="0" cy="0"/>
          </a:xfrm>
          <a:prstGeom prst="rect">
            <a:avLst/>
          </a:prstGeom>
          <a:noFill/>
        </p:spPr>
        <p:txBody>
          <a:bodyPr wrap="none" lIns="0" tIns="0" rIns="0" bIns="0" rtlCol="0">
            <a:noAutofit/>
          </a:bodyPr>
          <a:lstStyle/>
          <a:p>
            <a:pPr marL="228600" indent="-228600" algn="l">
              <a:lnSpc>
                <a:spcPts val="2800"/>
              </a:lnSpc>
              <a:spcAft>
                <a:spcPts val="600"/>
              </a:spcAft>
              <a:buClr>
                <a:schemeClr val="accent5"/>
              </a:buClr>
              <a:buSzPct val="110000"/>
              <a:buFont typeface="Wingdings" charset="2"/>
              <a:buChar char="§"/>
            </a:pPr>
            <a:endParaRPr lang="en-US" sz="2400" err="1"/>
          </a:p>
        </p:txBody>
      </p:sp>
    </p:spTree>
    <p:extLst>
      <p:ext uri="{BB962C8B-B14F-4D97-AF65-F5344CB8AC3E}">
        <p14:creationId xmlns:p14="http://schemas.microsoft.com/office/powerpoint/2010/main" val="2755835190"/>
      </p:ext>
    </p:extLst>
  </p:cSld>
  <p:clrMapOvr>
    <a:masterClrMapping/>
  </p:clrMapOvr>
  <mc:AlternateContent xmlns:mc="http://schemas.openxmlformats.org/markup-compatibility/2006" xmlns:p14="http://schemas.microsoft.com/office/powerpoint/2010/main">
    <mc:Choice Requires="p14">
      <p:transition p14:dur="0" advClick="0" advTm="12000">
        <p:fade/>
      </p:transition>
    </mc:Choice>
    <mc:Fallback xmlns="">
      <p:transition advClick="0" advTm="12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pic>
        <p:nvPicPr>
          <p:cNvPr id="4" name="Picture 3">
            <a:extLst>
              <a:ext uri="{FF2B5EF4-FFF2-40B4-BE49-F238E27FC236}">
                <a16:creationId xmlns:a16="http://schemas.microsoft.com/office/drawing/2014/main" id="{B6224E0F-CA8B-BC4E-B836-9CA3ED11C067}"/>
              </a:ext>
            </a:extLst>
          </p:cNvPr>
          <p:cNvPicPr>
            <a:picLocks noChangeAspect="1"/>
          </p:cNvPicPr>
          <p:nvPr userDrawn="1"/>
        </p:nvPicPr>
        <p:blipFill rotWithShape="1">
          <a:blip r:embed="rId4"/>
          <a:srcRect l="1233" t="906" r="1194"/>
          <a:stretch/>
        </p:blipFill>
        <p:spPr>
          <a:xfrm>
            <a:off x="6845300" y="1543049"/>
            <a:ext cx="1616076" cy="2407225"/>
          </a:xfrm>
          <a:prstGeom prst="rect">
            <a:avLst/>
          </a:prstGeom>
        </p:spPr>
      </p:pic>
      <p:sp>
        <p:nvSpPr>
          <p:cNvPr id="6" name="Rectangle 5">
            <a:extLst>
              <a:ext uri="{FF2B5EF4-FFF2-40B4-BE49-F238E27FC236}">
                <a16:creationId xmlns:a16="http://schemas.microsoft.com/office/drawing/2014/main" id="{815B5BB4-C0C6-B142-9F76-BB3AB26DDA02}"/>
              </a:ext>
            </a:extLst>
          </p:cNvPr>
          <p:cNvSpPr/>
          <p:nvPr userDrawn="1"/>
        </p:nvSpPr>
        <p:spPr>
          <a:xfrm>
            <a:off x="7929143" y="3198273"/>
            <a:ext cx="513533" cy="408291"/>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descr="A city with tall buildings in the background&#10;&#10;Description automatically generated">
            <a:extLst>
              <a:ext uri="{FF2B5EF4-FFF2-40B4-BE49-F238E27FC236}">
                <a16:creationId xmlns:a16="http://schemas.microsoft.com/office/drawing/2014/main" id="{396ADAFC-6353-864A-93FB-5B97DC906F9F}"/>
              </a:ext>
            </a:extLst>
          </p:cNvPr>
          <p:cNvPicPr>
            <a:picLocks noChangeAspect="1"/>
          </p:cNvPicPr>
          <p:nvPr userDrawn="1"/>
        </p:nvPicPr>
        <p:blipFill>
          <a:blip r:embed="rId5"/>
          <a:stretch>
            <a:fillRect/>
          </a:stretch>
        </p:blipFill>
        <p:spPr>
          <a:xfrm>
            <a:off x="7929143" y="2006802"/>
            <a:ext cx="513533" cy="1253023"/>
          </a:xfrm>
          <a:prstGeom prst="rect">
            <a:avLst/>
          </a:prstGeom>
        </p:spPr>
      </p:pic>
    </p:spTree>
    <p:extLst>
      <p:ext uri="{BB962C8B-B14F-4D97-AF65-F5344CB8AC3E}">
        <p14:creationId xmlns:p14="http://schemas.microsoft.com/office/powerpoint/2010/main" val="208786293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486040"/>
      </p:ext>
    </p:extLst>
  </p:cSld>
  <p:clrMapOvr>
    <a:masterClrMapping/>
  </p:clrMapOvr>
  <mc:AlternateContent xmlns:mc="http://schemas.openxmlformats.org/markup-compatibility/2006" xmlns:p14="http://schemas.microsoft.com/office/powerpoint/2010/main">
    <mc:Choice Requires="p14">
      <p:transition p14:dur="0" advClick="0" advTm="12000">
        <p:fade/>
      </p:transition>
    </mc:Choice>
    <mc:Fallback xmlns="">
      <p:transition advClick="0" advTm="12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CWP">
    <p:spTree>
      <p:nvGrpSpPr>
        <p:cNvPr id="1" name=""/>
        <p:cNvGrpSpPr/>
        <p:nvPr/>
      </p:nvGrpSpPr>
      <p:grpSpPr>
        <a:xfrm>
          <a:off x="0" y="0"/>
          <a:ext cx="0" cy="0"/>
          <a:chOff x="0" y="0"/>
          <a:chExt cx="0" cy="0"/>
        </a:xfrm>
      </p:grpSpPr>
      <p:pic>
        <p:nvPicPr>
          <p:cNvPr id="10" name="Picture 9" descr="A picture containing man, table, young, woman&#10;&#10;Description automatically generated">
            <a:extLst>
              <a:ext uri="{FF2B5EF4-FFF2-40B4-BE49-F238E27FC236}">
                <a16:creationId xmlns:a16="http://schemas.microsoft.com/office/drawing/2014/main" id="{F22B0EB0-2393-704D-A16C-E0A6E727940A}"/>
              </a:ext>
            </a:extLst>
          </p:cNvPr>
          <p:cNvPicPr>
            <a:picLocks noChangeAspect="1"/>
          </p:cNvPicPr>
          <p:nvPr userDrawn="1"/>
        </p:nvPicPr>
        <p:blipFill>
          <a:blip r:embed="rId2"/>
          <a:stretch>
            <a:fillRect/>
          </a:stretch>
        </p:blipFill>
        <p:spPr>
          <a:xfrm>
            <a:off x="2256" y="0"/>
            <a:ext cx="9139487" cy="5143500"/>
          </a:xfrm>
          <a:prstGeom prst="rect">
            <a:avLst/>
          </a:prstGeom>
        </p:spPr>
      </p:pic>
    </p:spTree>
    <p:extLst>
      <p:ext uri="{BB962C8B-B14F-4D97-AF65-F5344CB8AC3E}">
        <p14:creationId xmlns:p14="http://schemas.microsoft.com/office/powerpoint/2010/main" val="170255231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w/o bulle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0AE06-00EF-294A-AC5E-75E442DB1816}"/>
              </a:ext>
            </a:extLst>
          </p:cNvPr>
          <p:cNvSpPr txBox="1"/>
          <p:nvPr userDrawn="1"/>
        </p:nvSpPr>
        <p:spPr>
          <a:xfrm>
            <a:off x="7389159" y="302559"/>
            <a:ext cx="0" cy="0"/>
          </a:xfrm>
          <a:prstGeom prst="rect">
            <a:avLst/>
          </a:prstGeom>
          <a:noFill/>
        </p:spPr>
        <p:txBody>
          <a:bodyPr wrap="none" lIns="0" tIns="0" rIns="0" bIns="0" rtlCol="0">
            <a:noAutofit/>
          </a:bodyPr>
          <a:lstStyle/>
          <a:p>
            <a:pPr marL="228600" indent="-228600" algn="l">
              <a:lnSpc>
                <a:spcPts val="2800"/>
              </a:lnSpc>
              <a:spcAft>
                <a:spcPts val="600"/>
              </a:spcAft>
              <a:buClr>
                <a:schemeClr val="accent5"/>
              </a:buClr>
              <a:buSzPct val="110000"/>
              <a:buFont typeface="Wingdings" charset="2"/>
              <a:buChar char="§"/>
            </a:pPr>
            <a:endParaRPr lang="en-US" sz="2400"/>
          </a:p>
        </p:txBody>
      </p:sp>
    </p:spTree>
    <p:extLst>
      <p:ext uri="{BB962C8B-B14F-4D97-AF65-F5344CB8AC3E}">
        <p14:creationId xmlns:p14="http://schemas.microsoft.com/office/powerpoint/2010/main" val="128093522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err="1">
                <a:solidFill>
                  <a:schemeClr val="tx1"/>
                </a:solidFill>
              </a:rPr>
              <a:t>cwstrategies.staffingindustry.com</a:t>
            </a:r>
            <a:endParaRPr lang="en-US" sz="1800" b="1">
              <a:solidFill>
                <a:schemeClr val="tx1"/>
              </a:solidFill>
            </a:endParaRPr>
          </a:p>
        </p:txBody>
      </p:sp>
    </p:spTree>
    <p:extLst>
      <p:ext uri="{BB962C8B-B14F-4D97-AF65-F5344CB8AC3E}">
        <p14:creationId xmlns:p14="http://schemas.microsoft.com/office/powerpoint/2010/main" val="238737688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4" name="TextBox 13"/>
          <p:cNvSpPr txBox="1"/>
          <p:nvPr userDrawn="1"/>
        </p:nvSpPr>
        <p:spPr>
          <a:xfrm>
            <a:off x="0" y="820074"/>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800" b="1">
                <a:latin typeface="+mn-lt"/>
              </a:rPr>
              <a:t>Staffing Industry Analysts</a:t>
            </a:r>
            <a:r>
              <a:rPr lang="en-US" sz="2800" b="1" baseline="0">
                <a:latin typeface="+mn-lt"/>
              </a:rPr>
              <a:t> </a:t>
            </a:r>
            <a:r>
              <a:rPr lang="en-US" sz="2800" b="1">
                <a:latin typeface="+mn-lt"/>
              </a:rPr>
              <a:t>Product Overview</a:t>
            </a:r>
          </a:p>
        </p:txBody>
      </p:sp>
      <p:pic>
        <p:nvPicPr>
          <p:cNvPr id="2" name="Picture 1"/>
          <p:cNvPicPr>
            <a:picLocks noChangeAspect="1"/>
          </p:cNvPicPr>
          <p:nvPr userDrawn="1"/>
        </p:nvPicPr>
        <p:blipFill>
          <a:blip r:embed="rId2"/>
          <a:srcRect/>
          <a:stretch/>
        </p:blipFill>
        <p:spPr>
          <a:xfrm>
            <a:off x="540061" y="1505114"/>
            <a:ext cx="8063879" cy="3069634"/>
          </a:xfrm>
          <a:prstGeom prst="rect">
            <a:avLst/>
          </a:prstGeom>
        </p:spPr>
      </p:pic>
      <p:sp>
        <p:nvSpPr>
          <p:cNvPr id="3" name="TextBox 2">
            <a:extLst>
              <a:ext uri="{FF2B5EF4-FFF2-40B4-BE49-F238E27FC236}">
                <a16:creationId xmlns:a16="http://schemas.microsoft.com/office/drawing/2014/main" id="{FD6424DC-5213-1B46-A0FB-65A9580AF306}"/>
              </a:ext>
            </a:extLst>
          </p:cNvPr>
          <p:cNvSpPr txBox="1"/>
          <p:nvPr userDrawn="1"/>
        </p:nvSpPr>
        <p:spPr>
          <a:xfrm>
            <a:off x="1201994" y="5029200"/>
            <a:ext cx="0" cy="0"/>
          </a:xfrm>
          <a:prstGeom prst="rect">
            <a:avLst/>
          </a:prstGeom>
          <a:noFill/>
        </p:spPr>
        <p:txBody>
          <a:bodyPr wrap="none" lIns="0" tIns="0" rIns="0" bIns="0" rtlCol="0">
            <a:noAutofit/>
          </a:bodyPr>
          <a:lstStyle/>
          <a:p>
            <a:pPr marL="228594" indent="-228594" algn="l">
              <a:lnSpc>
                <a:spcPts val="2800"/>
              </a:lnSpc>
              <a:spcAft>
                <a:spcPts val="600"/>
              </a:spcAft>
              <a:buClr>
                <a:schemeClr val="accent5"/>
              </a:buClr>
              <a:buSzPct val="110000"/>
              <a:buFont typeface="Wingdings" charset="2"/>
              <a:buChar char="§"/>
            </a:pPr>
            <a:endParaRPr lang="en-US" sz="2400" err="1"/>
          </a:p>
        </p:txBody>
      </p:sp>
    </p:spTree>
    <p:extLst>
      <p:ext uri="{BB962C8B-B14F-4D97-AF65-F5344CB8AC3E}">
        <p14:creationId xmlns:p14="http://schemas.microsoft.com/office/powerpoint/2010/main" val="11063854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SOW">
    <p:spTree>
      <p:nvGrpSpPr>
        <p:cNvPr id="1" name=""/>
        <p:cNvGrpSpPr/>
        <p:nvPr/>
      </p:nvGrpSpPr>
      <p:grpSpPr>
        <a:xfrm>
          <a:off x="0" y="0"/>
          <a:ext cx="0" cy="0"/>
          <a:chOff x="0" y="0"/>
          <a:chExt cx="0" cy="0"/>
        </a:xfrm>
      </p:grpSpPr>
      <p:pic>
        <p:nvPicPr>
          <p:cNvPr id="4" name="Picture 3" descr="A person standing in front of a window&#10;&#10;Description automatically generated">
            <a:extLst>
              <a:ext uri="{FF2B5EF4-FFF2-40B4-BE49-F238E27FC236}">
                <a16:creationId xmlns:a16="http://schemas.microsoft.com/office/drawing/2014/main" id="{42096ED0-0C61-4F4F-8CAA-1EB36820342E}"/>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555785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0444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BBD5-6814-C542-A7EB-347A49232A8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B608674-9020-6D4B-B30A-E69433B92D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C0EB0A3-3FE8-5349-A2DB-A3679BC0A783}"/>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5" name="Footer Placeholder 4">
            <a:extLst>
              <a:ext uri="{FF2B5EF4-FFF2-40B4-BE49-F238E27FC236}">
                <a16:creationId xmlns:a16="http://schemas.microsoft.com/office/drawing/2014/main" id="{C75A40B0-1650-BD4C-881B-62FE332F5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38FF1-4283-9E4A-A0E7-51A8DA52F5B9}"/>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956629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1ABA-93C3-5A4B-AF8F-D9EC1E249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51B4A7-813E-3946-9512-54E2EFDE68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66BE7-5A06-CC40-9704-F956B28F67DE}"/>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5" name="Footer Placeholder 4">
            <a:extLst>
              <a:ext uri="{FF2B5EF4-FFF2-40B4-BE49-F238E27FC236}">
                <a16:creationId xmlns:a16="http://schemas.microsoft.com/office/drawing/2014/main" id="{88FC6794-EA72-4E44-8C89-99C7821AE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DE961-EB8A-054F-9AA7-45AAC229522F}"/>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1679508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4924-A342-CB41-BD64-B0688AA5BF8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0F92617-C3B3-0E41-8BC0-27A590A66D8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16476-86E6-EB40-82F7-D14DC0450728}"/>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5" name="Footer Placeholder 4">
            <a:extLst>
              <a:ext uri="{FF2B5EF4-FFF2-40B4-BE49-F238E27FC236}">
                <a16:creationId xmlns:a16="http://schemas.microsoft.com/office/drawing/2014/main" id="{70A525EE-EF0F-E347-9C51-61B528F37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03DBA-1648-9042-9A82-A27CD768EFA4}"/>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2405792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0FF0-217F-8348-A310-119F33AC7E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3FB00-02CB-A84F-A4C0-4A332C040D1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5F45F3-515D-C44C-AE11-5E67A0EACE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F99D2-7A4D-474D-8003-C19D6AD49475}"/>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6" name="Footer Placeholder 5">
            <a:extLst>
              <a:ext uri="{FF2B5EF4-FFF2-40B4-BE49-F238E27FC236}">
                <a16:creationId xmlns:a16="http://schemas.microsoft.com/office/drawing/2014/main" id="{4407678F-12E4-C944-A770-F710E06EEC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6ED05-56E8-4941-88A9-A6A56F997324}"/>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148073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1076-685C-AF4A-8EF8-A6905C4960E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6A454B-3F70-FF44-9501-F3744BCCF1A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C15A4-7176-2040-A4BF-5CA7292ACA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7D3B2-CD60-6D4E-88A2-9439DE287F0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968E9-2CA0-F340-ABFC-651554CD4A8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FBFF4D-6779-924D-BFCD-A755365154C5}"/>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8" name="Footer Placeholder 7">
            <a:extLst>
              <a:ext uri="{FF2B5EF4-FFF2-40B4-BE49-F238E27FC236}">
                <a16:creationId xmlns:a16="http://schemas.microsoft.com/office/drawing/2014/main" id="{4671F2B4-5933-BD4F-BEDB-FDE588FE84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410EA-9321-C840-AA99-150B3A47BDDC}"/>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12504410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5060-2A35-6044-9F31-09DB421C82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64494B-C63E-2C42-B311-7E5A994579A9}"/>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4" name="Footer Placeholder 3">
            <a:extLst>
              <a:ext uri="{FF2B5EF4-FFF2-40B4-BE49-F238E27FC236}">
                <a16:creationId xmlns:a16="http://schemas.microsoft.com/office/drawing/2014/main" id="{6AEC88B4-50DC-3648-B569-F7C4973C8D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D0F995-F17F-7847-B8BD-460348EB7AAE}"/>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2719082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8351E-5043-A647-BA7B-729A93B0778E}"/>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3" name="Footer Placeholder 2">
            <a:extLst>
              <a:ext uri="{FF2B5EF4-FFF2-40B4-BE49-F238E27FC236}">
                <a16:creationId xmlns:a16="http://schemas.microsoft.com/office/drawing/2014/main" id="{492135AC-D4B8-D940-8CBD-2319383937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1E91CC-B834-C341-BEDC-F47A8D7B96E7}"/>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273888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269779926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CC11-90FA-A643-863B-994AEB5FEB5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5A6E203-108C-C641-B3E4-BA75C4A76BF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F8FB41-C601-CE4B-9981-81022E3912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D54F2C0-E66D-6340-A89F-A1A50381F3CA}"/>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6" name="Footer Placeholder 5">
            <a:extLst>
              <a:ext uri="{FF2B5EF4-FFF2-40B4-BE49-F238E27FC236}">
                <a16:creationId xmlns:a16="http://schemas.microsoft.com/office/drawing/2014/main" id="{5C7A8BFB-0486-3049-A2E9-C5CCE383A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7F244-E0DF-F14F-8FBC-333C17D94B86}"/>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3561138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37AC-4275-384F-8285-13411011CEF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D658260-3770-EA4B-A6C1-9E7D557DC45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7944761-ED9F-F249-86AC-FF6BF6B057B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B1AEA94-35B2-964D-A48B-B229D7423044}"/>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6" name="Footer Placeholder 5">
            <a:extLst>
              <a:ext uri="{FF2B5EF4-FFF2-40B4-BE49-F238E27FC236}">
                <a16:creationId xmlns:a16="http://schemas.microsoft.com/office/drawing/2014/main" id="{AFF5183A-F4CC-3F41-A138-3FCABD8C9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785B4-C572-8D43-878D-BA055E62A159}"/>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1609960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E7D2-5ADD-B94D-9D1C-D3BF2FCB7B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214B5B-F73C-0E4D-9FDD-D190A5F6BF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CC007-7779-334C-BC4C-698853B63541}"/>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5" name="Footer Placeholder 4">
            <a:extLst>
              <a:ext uri="{FF2B5EF4-FFF2-40B4-BE49-F238E27FC236}">
                <a16:creationId xmlns:a16="http://schemas.microsoft.com/office/drawing/2014/main" id="{A8B7829F-A583-D642-902C-5752D4A29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69F41-12DC-D348-A7AA-8CF1F2B61304}"/>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45029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EDAF9-A93C-6E42-947E-AF3778ACD61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2A47E-D169-EA45-90B1-EAEDD53371A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5152A-BE63-DD46-8278-922A58ACFA0B}"/>
              </a:ext>
            </a:extLst>
          </p:cNvPr>
          <p:cNvSpPr>
            <a:spLocks noGrp="1"/>
          </p:cNvSpPr>
          <p:nvPr>
            <p:ph type="dt" sz="half" idx="10"/>
          </p:nvPr>
        </p:nvSpPr>
        <p:spPr/>
        <p:txBody>
          <a:bodyPr/>
          <a:lstStyle/>
          <a:p>
            <a:fld id="{19107A52-0960-C646-8F30-2E12B1154FA4}" type="datetimeFigureOut">
              <a:rPr lang="en-US" smtClean="0"/>
              <a:t>2/5/26</a:t>
            </a:fld>
            <a:endParaRPr lang="en-US"/>
          </a:p>
        </p:txBody>
      </p:sp>
      <p:sp>
        <p:nvSpPr>
          <p:cNvPr id="5" name="Footer Placeholder 4">
            <a:extLst>
              <a:ext uri="{FF2B5EF4-FFF2-40B4-BE49-F238E27FC236}">
                <a16:creationId xmlns:a16="http://schemas.microsoft.com/office/drawing/2014/main" id="{5C3865BD-889A-9448-B9E0-5608BBF14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F3D13-91E3-F946-9199-DA7D32F3E187}"/>
              </a:ext>
            </a:extLst>
          </p:cNvPr>
          <p:cNvSpPr>
            <a:spLocks noGrp="1"/>
          </p:cNvSpPr>
          <p:nvPr>
            <p:ph type="sldNum" sz="quarter" idx="12"/>
          </p:nvPr>
        </p:nvSpPr>
        <p:spPr/>
        <p:txBody>
          <a:bodyPr/>
          <a:lstStyle/>
          <a:p>
            <a:fld id="{B58C2C0B-C0C7-D941-837B-84AC0ABDB4B1}" type="slidenum">
              <a:rPr lang="en-US" smtClean="0"/>
              <a:t>‹#›</a:t>
            </a:fld>
            <a:endParaRPr lang="en-US"/>
          </a:p>
        </p:txBody>
      </p:sp>
    </p:spTree>
    <p:extLst>
      <p:ext uri="{BB962C8B-B14F-4D97-AF65-F5344CB8AC3E}">
        <p14:creationId xmlns:p14="http://schemas.microsoft.com/office/powerpoint/2010/main" val="20254630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CWP">
    <p:spTree>
      <p:nvGrpSpPr>
        <p:cNvPr id="1" name=""/>
        <p:cNvGrpSpPr/>
        <p:nvPr/>
      </p:nvGrpSpPr>
      <p:grpSpPr>
        <a:xfrm>
          <a:off x="0" y="0"/>
          <a:ext cx="0" cy="0"/>
          <a:chOff x="0" y="0"/>
          <a:chExt cx="0" cy="0"/>
        </a:xfrm>
      </p:grpSpPr>
      <p:pic>
        <p:nvPicPr>
          <p:cNvPr id="8" name="Picture 7" descr="A person sitting at a table using a computer&#10;&#10;Description automatically generated">
            <a:extLst>
              <a:ext uri="{FF2B5EF4-FFF2-40B4-BE49-F238E27FC236}">
                <a16:creationId xmlns:a16="http://schemas.microsoft.com/office/drawing/2014/main" id="{93A4159E-086E-E64C-8F19-9386F858FC0D}"/>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33B54CB-BE97-8547-802F-9B60CEB63DE2}"/>
              </a:ext>
            </a:extLst>
          </p:cNvPr>
          <p:cNvPicPr>
            <a:picLocks noChangeAspect="1"/>
          </p:cNvPicPr>
          <p:nvPr userDrawn="1"/>
        </p:nvPicPr>
        <p:blipFill>
          <a:blip r:embed="rId3"/>
          <a:stretch>
            <a:fillRect/>
          </a:stretch>
        </p:blipFill>
        <p:spPr>
          <a:xfrm>
            <a:off x="317014" y="4169003"/>
            <a:ext cx="1447800" cy="660400"/>
          </a:xfrm>
          <a:prstGeom prst="rect">
            <a:avLst/>
          </a:prstGeom>
        </p:spPr>
      </p:pic>
    </p:spTree>
    <p:extLst>
      <p:ext uri="{BB962C8B-B14F-4D97-AF65-F5344CB8AC3E}">
        <p14:creationId xmlns:p14="http://schemas.microsoft.com/office/powerpoint/2010/main" val="203610402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S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E0B8C-3F62-294A-8255-54D2947B137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75503CFB-DB92-6E4F-8007-DFD5F4EBEA46}"/>
              </a:ext>
            </a:extLst>
          </p:cNvPr>
          <p:cNvPicPr>
            <a:picLocks noChangeAspect="1"/>
          </p:cNvPicPr>
          <p:nvPr userDrawn="1"/>
        </p:nvPicPr>
        <p:blipFill>
          <a:blip r:embed="rId3"/>
          <a:stretch>
            <a:fillRect/>
          </a:stretch>
        </p:blipFill>
        <p:spPr>
          <a:xfrm>
            <a:off x="317014" y="4169003"/>
            <a:ext cx="1447800" cy="660400"/>
          </a:xfrm>
          <a:prstGeom prst="rect">
            <a:avLst/>
          </a:prstGeom>
        </p:spPr>
      </p:pic>
    </p:spTree>
    <p:extLst>
      <p:ext uri="{BB962C8B-B14F-4D97-AF65-F5344CB8AC3E}">
        <p14:creationId xmlns:p14="http://schemas.microsoft.com/office/powerpoint/2010/main" val="343983289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81628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252A107-34A1-B844-865D-862B7E105194}" type="datetimeFigureOut">
              <a:rPr lang="en-US" smtClean="0"/>
              <a:t>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42F92-E250-9743-98D0-E13785B71B5A}" type="slidenum">
              <a:rPr lang="en-US" smtClean="0"/>
              <a:t>‹#›</a:t>
            </a:fld>
            <a:endParaRPr lang="en-US"/>
          </a:p>
        </p:txBody>
      </p:sp>
    </p:spTree>
    <p:extLst>
      <p:ext uri="{BB962C8B-B14F-4D97-AF65-F5344CB8AC3E}">
        <p14:creationId xmlns:p14="http://schemas.microsoft.com/office/powerpoint/2010/main" val="33803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8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1.e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5.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11.emf"/><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10.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7.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7.jpeg"/><Relationship Id="rId5" Type="http://schemas.openxmlformats.org/officeDocument/2006/relationships/theme" Target="../theme/theme8.xml"/><Relationship Id="rId4"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26376" y="4953000"/>
            <a:ext cx="2019300" cy="190500"/>
          </a:xfrm>
          <a:prstGeom prst="rect">
            <a:avLst/>
          </a:prstGeom>
        </p:spPr>
      </p:pic>
      <p:sp>
        <p:nvSpPr>
          <p:cNvPr id="9" name="Rectangle 8">
            <a:extLst>
              <a:ext uri="{FF2B5EF4-FFF2-40B4-BE49-F238E27FC236}">
                <a16:creationId xmlns:a16="http://schemas.microsoft.com/office/drawing/2014/main" id="{D227BA28-6BB6-F547-8FD5-5AD87345D5ED}"/>
              </a:ext>
            </a:extLst>
          </p:cNvPr>
          <p:cNvSpPr/>
          <p:nvPr userDrawn="1"/>
        </p:nvSpPr>
        <p:spPr>
          <a:xfrm>
            <a:off x="0" y="0"/>
            <a:ext cx="9144000" cy="7772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4161530-F0E1-524A-9BF0-9DC654C9F518}"/>
              </a:ext>
            </a:extLst>
          </p:cNvPr>
          <p:cNvSpPr/>
          <p:nvPr userDrawn="1"/>
        </p:nvSpPr>
        <p:spPr>
          <a:xfrm>
            <a:off x="9052560" y="0"/>
            <a:ext cx="91440" cy="778374"/>
          </a:xfrm>
          <a:prstGeom prst="rect">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83717F-30C0-4B43-A167-A6099D60FDF1}"/>
              </a:ext>
            </a:extLst>
          </p:cNvPr>
          <p:cNvSpPr txBox="1"/>
          <p:nvPr userDrawn="1"/>
        </p:nvSpPr>
        <p:spPr>
          <a:xfrm>
            <a:off x="7247187" y="0"/>
            <a:ext cx="1798571" cy="770817"/>
          </a:xfrm>
          <a:prstGeom prst="rect">
            <a:avLst/>
          </a:prstGeom>
          <a:noFill/>
        </p:spPr>
        <p:txBody>
          <a:bodyPr wrap="square" rtlCol="0" anchor="ctr" anchorCtr="0">
            <a:noAutofit/>
          </a:bodyPr>
          <a:lstStyle/>
          <a:p>
            <a:pPr>
              <a:lnSpc>
                <a:spcPct val="90000"/>
              </a:lnSpc>
            </a:pPr>
            <a:r>
              <a:rPr lang="en-US" sz="2000" i="1" dirty="0">
                <a:solidFill>
                  <a:schemeClr val="bg1"/>
                </a:solidFill>
                <a:latin typeface="+mn-lt"/>
              </a:rPr>
              <a:t>Elevate, Evolve,</a:t>
            </a:r>
            <a:br>
              <a:rPr lang="en-US" sz="2000" i="1" dirty="0">
                <a:solidFill>
                  <a:schemeClr val="bg1"/>
                </a:solidFill>
                <a:latin typeface="+mn-lt"/>
              </a:rPr>
            </a:br>
            <a:r>
              <a:rPr lang="en-US" sz="2000" i="1" dirty="0">
                <a:solidFill>
                  <a:schemeClr val="bg1"/>
                </a:solidFill>
                <a:latin typeface="+mn-lt"/>
              </a:rPr>
              <a:t>Empower</a:t>
            </a:r>
          </a:p>
        </p:txBody>
      </p:sp>
      <p:pic>
        <p:nvPicPr>
          <p:cNvPr id="14" name="Picture 13">
            <a:extLst>
              <a:ext uri="{FF2B5EF4-FFF2-40B4-BE49-F238E27FC236}">
                <a16:creationId xmlns:a16="http://schemas.microsoft.com/office/drawing/2014/main" id="{9AE5EB49-1CBE-D04C-BBC4-2637299EF4D3}"/>
              </a:ext>
            </a:extLst>
          </p:cNvPr>
          <p:cNvPicPr>
            <a:picLocks noChangeAspect="1"/>
          </p:cNvPicPr>
          <p:nvPr userDrawn="1"/>
        </p:nvPicPr>
        <p:blipFill>
          <a:blip r:embed="rId4"/>
          <a:stretch>
            <a:fillRect/>
          </a:stretch>
        </p:blipFill>
        <p:spPr>
          <a:xfrm>
            <a:off x="230343" y="164592"/>
            <a:ext cx="2778101" cy="454112"/>
          </a:xfrm>
          <a:prstGeom prst="rect">
            <a:avLst/>
          </a:prstGeom>
        </p:spPr>
      </p:pic>
      <p:pic>
        <p:nvPicPr>
          <p:cNvPr id="15" name="Picture 14">
            <a:extLst>
              <a:ext uri="{FF2B5EF4-FFF2-40B4-BE49-F238E27FC236}">
                <a16:creationId xmlns:a16="http://schemas.microsoft.com/office/drawing/2014/main" id="{84789505-11A9-DD4E-8E10-2DA0B1E8CD9B}"/>
              </a:ext>
            </a:extLst>
          </p:cNvPr>
          <p:cNvPicPr>
            <a:picLocks noChangeAspect="1"/>
          </p:cNvPicPr>
          <p:nvPr userDrawn="1"/>
        </p:nvPicPr>
        <p:blipFill>
          <a:blip r:embed="rId5"/>
          <a:stretch>
            <a:fillRect/>
          </a:stretch>
        </p:blipFill>
        <p:spPr>
          <a:xfrm>
            <a:off x="8295880" y="4295380"/>
            <a:ext cx="822960" cy="822960"/>
          </a:xfrm>
          <a:prstGeom prst="rect">
            <a:avLst/>
          </a:prstGeom>
        </p:spPr>
      </p:pic>
    </p:spTree>
    <p:extLst>
      <p:ext uri="{BB962C8B-B14F-4D97-AF65-F5344CB8AC3E}">
        <p14:creationId xmlns:p14="http://schemas.microsoft.com/office/powerpoint/2010/main" val="2081924256"/>
      </p:ext>
    </p:extLst>
  </p:cSld>
  <p:clrMap bg1="lt1" tx1="dk1" bg2="lt2" tx2="dk2" accent1="accent1" accent2="accent2" accent3="accent3" accent4="accent4" accent5="accent5" accent6="accent6" hlink="hlink" folHlink="folHlink"/>
  <p:sldLayoutIdLst>
    <p:sldLayoutId id="2147483891" r:id="rId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26376" y="4953000"/>
            <a:ext cx="2019300" cy="190500"/>
          </a:xfrm>
          <a:prstGeom prst="rect">
            <a:avLst/>
          </a:prstGeom>
        </p:spPr>
      </p:pic>
      <p:sp>
        <p:nvSpPr>
          <p:cNvPr id="5" name="Rectangle 4">
            <a:extLst>
              <a:ext uri="{FF2B5EF4-FFF2-40B4-BE49-F238E27FC236}">
                <a16:creationId xmlns:a16="http://schemas.microsoft.com/office/drawing/2014/main" id="{3B44FD10-61D9-D449-B761-A26F69F78865}"/>
              </a:ext>
            </a:extLst>
          </p:cNvPr>
          <p:cNvSpPr/>
          <p:nvPr userDrawn="1"/>
        </p:nvSpPr>
        <p:spPr>
          <a:xfrm>
            <a:off x="0" y="0"/>
            <a:ext cx="9144000" cy="7772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01E72AC-150F-204A-B753-D748B3C20CC7}"/>
              </a:ext>
            </a:extLst>
          </p:cNvPr>
          <p:cNvPicPr>
            <a:picLocks noChangeAspect="1"/>
          </p:cNvPicPr>
          <p:nvPr userDrawn="1"/>
        </p:nvPicPr>
        <p:blipFill>
          <a:blip r:embed="rId4"/>
          <a:stretch>
            <a:fillRect/>
          </a:stretch>
        </p:blipFill>
        <p:spPr>
          <a:xfrm>
            <a:off x="230343" y="164592"/>
            <a:ext cx="2778101" cy="454112"/>
          </a:xfrm>
          <a:prstGeom prst="rect">
            <a:avLst/>
          </a:prstGeom>
        </p:spPr>
      </p:pic>
    </p:spTree>
    <p:extLst>
      <p:ext uri="{BB962C8B-B14F-4D97-AF65-F5344CB8AC3E}">
        <p14:creationId xmlns:p14="http://schemas.microsoft.com/office/powerpoint/2010/main" val="3079923305"/>
      </p:ext>
    </p:extLst>
  </p:cSld>
  <p:clrMap bg1="lt1" tx1="dk1" bg2="lt2" tx2="dk2" accent1="accent1" accent2="accent2" accent3="accent3" accent4="accent4" accent5="accent5" accent6="accent6" hlink="hlink" folHlink="folHlink"/>
  <p:sldLayoutIdLst>
    <p:sldLayoutId id="2147483795" r:id="rId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43068"/>
      </p:ext>
    </p:extLst>
  </p:cSld>
  <p:clrMap bg1="lt1" tx1="dk1" bg2="lt2" tx2="dk2" accent1="accent1" accent2="accent2" accent3="accent3" accent4="accent4" accent5="accent5" accent6="accent6" hlink="hlink" folHlink="folHlink"/>
  <p:sldLayoutIdLst>
    <p:sldLayoutId id="2147483784" r:id="rId1"/>
    <p:sldLayoutId id="2147483686" r:id="rId2"/>
    <p:sldLayoutId id="2147483688" r:id="rId3"/>
    <p:sldLayoutId id="2147483772" r:id="rId4"/>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26376" y="4953000"/>
            <a:ext cx="2019300" cy="190500"/>
          </a:xfrm>
          <a:prstGeom prst="rect">
            <a:avLst/>
          </a:prstGeom>
        </p:spPr>
      </p:pic>
      <p:sp>
        <p:nvSpPr>
          <p:cNvPr id="7" name="Rectangle 6">
            <a:extLst>
              <a:ext uri="{FF2B5EF4-FFF2-40B4-BE49-F238E27FC236}">
                <a16:creationId xmlns:a16="http://schemas.microsoft.com/office/drawing/2014/main" id="{ACBBBA9C-AF51-3C4F-9967-EBE3C5EDF1A5}"/>
              </a:ext>
            </a:extLst>
          </p:cNvPr>
          <p:cNvSpPr/>
          <p:nvPr userDrawn="1"/>
        </p:nvSpPr>
        <p:spPr>
          <a:xfrm>
            <a:off x="0" y="0"/>
            <a:ext cx="9144000" cy="7772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8D6443-A287-4E48-8C94-496907C73FA2}"/>
              </a:ext>
            </a:extLst>
          </p:cNvPr>
          <p:cNvPicPr>
            <a:picLocks noChangeAspect="1"/>
          </p:cNvPicPr>
          <p:nvPr userDrawn="1"/>
        </p:nvPicPr>
        <p:blipFill>
          <a:blip r:embed="rId6"/>
          <a:stretch>
            <a:fillRect/>
          </a:stretch>
        </p:blipFill>
        <p:spPr>
          <a:xfrm>
            <a:off x="230343" y="164592"/>
            <a:ext cx="2778101" cy="454112"/>
          </a:xfrm>
          <a:prstGeom prst="rect">
            <a:avLst/>
          </a:prstGeom>
        </p:spPr>
      </p:pic>
    </p:spTree>
    <p:extLst>
      <p:ext uri="{BB962C8B-B14F-4D97-AF65-F5344CB8AC3E}">
        <p14:creationId xmlns:p14="http://schemas.microsoft.com/office/powerpoint/2010/main" val="315249246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8"/>
          <a:stretch>
            <a:fillRect/>
          </a:stretch>
        </p:blipFill>
        <p:spPr>
          <a:xfrm>
            <a:off x="26376" y="4953000"/>
            <a:ext cx="2019300" cy="190500"/>
          </a:xfrm>
          <a:prstGeom prst="rect">
            <a:avLst/>
          </a:prstGeom>
        </p:spPr>
      </p:pic>
      <p:sp>
        <p:nvSpPr>
          <p:cNvPr id="9" name="Rectangle 8">
            <a:extLst>
              <a:ext uri="{FF2B5EF4-FFF2-40B4-BE49-F238E27FC236}">
                <a16:creationId xmlns:a16="http://schemas.microsoft.com/office/drawing/2014/main" id="{65458E5D-5B3F-684B-A32A-0712FD0F5704}"/>
              </a:ext>
            </a:extLst>
          </p:cNvPr>
          <p:cNvSpPr/>
          <p:nvPr userDrawn="1"/>
        </p:nvSpPr>
        <p:spPr>
          <a:xfrm>
            <a:off x="0" y="0"/>
            <a:ext cx="9144000" cy="7772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6D16A26-21E7-154E-B148-E82E7B134239}"/>
              </a:ext>
            </a:extLst>
          </p:cNvPr>
          <p:cNvSpPr/>
          <p:nvPr userDrawn="1"/>
        </p:nvSpPr>
        <p:spPr>
          <a:xfrm>
            <a:off x="9052560" y="0"/>
            <a:ext cx="91440" cy="778374"/>
          </a:xfrm>
          <a:prstGeom prst="rect">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CCEA96-88BC-B04D-B7B3-A54D7079E0B0}"/>
              </a:ext>
            </a:extLst>
          </p:cNvPr>
          <p:cNvSpPr txBox="1"/>
          <p:nvPr userDrawn="1"/>
        </p:nvSpPr>
        <p:spPr>
          <a:xfrm>
            <a:off x="7247187" y="0"/>
            <a:ext cx="1798571" cy="770817"/>
          </a:xfrm>
          <a:prstGeom prst="rect">
            <a:avLst/>
          </a:prstGeom>
          <a:noFill/>
        </p:spPr>
        <p:txBody>
          <a:bodyPr wrap="square" rtlCol="0" anchor="ctr" anchorCtr="0">
            <a:noAutofit/>
          </a:bodyPr>
          <a:lstStyle/>
          <a:p>
            <a:pPr>
              <a:lnSpc>
                <a:spcPct val="90000"/>
              </a:lnSpc>
            </a:pPr>
            <a:r>
              <a:rPr lang="en-US" sz="2000" i="1" dirty="0">
                <a:solidFill>
                  <a:schemeClr val="bg1"/>
                </a:solidFill>
                <a:latin typeface="+mn-lt"/>
              </a:rPr>
              <a:t>Elevate, Evolve,</a:t>
            </a:r>
            <a:br>
              <a:rPr lang="en-US" sz="2000" i="1" dirty="0">
                <a:solidFill>
                  <a:schemeClr val="bg1"/>
                </a:solidFill>
                <a:latin typeface="+mn-lt"/>
              </a:rPr>
            </a:br>
            <a:r>
              <a:rPr lang="en-US" sz="2000" i="1" dirty="0">
                <a:solidFill>
                  <a:schemeClr val="bg1"/>
                </a:solidFill>
                <a:latin typeface="+mn-lt"/>
              </a:rPr>
              <a:t>Empower</a:t>
            </a:r>
          </a:p>
        </p:txBody>
      </p:sp>
      <p:pic>
        <p:nvPicPr>
          <p:cNvPr id="14" name="Picture 13">
            <a:extLst>
              <a:ext uri="{FF2B5EF4-FFF2-40B4-BE49-F238E27FC236}">
                <a16:creationId xmlns:a16="http://schemas.microsoft.com/office/drawing/2014/main" id="{5ED16FE9-4D72-9D41-8996-3AA371C2CD76}"/>
              </a:ext>
            </a:extLst>
          </p:cNvPr>
          <p:cNvPicPr>
            <a:picLocks noChangeAspect="1"/>
          </p:cNvPicPr>
          <p:nvPr userDrawn="1"/>
        </p:nvPicPr>
        <p:blipFill>
          <a:blip r:embed="rId19"/>
          <a:stretch>
            <a:fillRect/>
          </a:stretch>
        </p:blipFill>
        <p:spPr>
          <a:xfrm>
            <a:off x="230343" y="164592"/>
            <a:ext cx="2778101" cy="454112"/>
          </a:xfrm>
          <a:prstGeom prst="rect">
            <a:avLst/>
          </a:prstGeom>
        </p:spPr>
      </p:pic>
      <p:pic>
        <p:nvPicPr>
          <p:cNvPr id="15" name="Picture 14">
            <a:extLst>
              <a:ext uri="{FF2B5EF4-FFF2-40B4-BE49-F238E27FC236}">
                <a16:creationId xmlns:a16="http://schemas.microsoft.com/office/drawing/2014/main" id="{DDE5D7B4-06B9-754E-B47D-B889B5DBA53E}"/>
              </a:ext>
            </a:extLst>
          </p:cNvPr>
          <p:cNvPicPr>
            <a:picLocks noChangeAspect="1"/>
          </p:cNvPicPr>
          <p:nvPr userDrawn="1"/>
        </p:nvPicPr>
        <p:blipFill>
          <a:blip r:embed="rId20"/>
          <a:stretch>
            <a:fillRect/>
          </a:stretch>
        </p:blipFill>
        <p:spPr>
          <a:xfrm>
            <a:off x="8295880" y="4295380"/>
            <a:ext cx="822960" cy="822960"/>
          </a:xfrm>
          <a:prstGeom prst="rect">
            <a:avLst/>
          </a:prstGeom>
        </p:spPr>
      </p:pic>
    </p:spTree>
    <p:extLst>
      <p:ext uri="{BB962C8B-B14F-4D97-AF65-F5344CB8AC3E}">
        <p14:creationId xmlns:p14="http://schemas.microsoft.com/office/powerpoint/2010/main" val="356362525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26376" y="4953000"/>
            <a:ext cx="2019300" cy="190500"/>
          </a:xfrm>
          <a:prstGeom prst="rect">
            <a:avLst/>
          </a:prstGeom>
        </p:spPr>
      </p:pic>
      <p:sp>
        <p:nvSpPr>
          <p:cNvPr id="5" name="Rectangle 4">
            <a:extLst>
              <a:ext uri="{FF2B5EF4-FFF2-40B4-BE49-F238E27FC236}">
                <a16:creationId xmlns:a16="http://schemas.microsoft.com/office/drawing/2014/main" id="{362C7BAE-FE2C-D248-B455-34CE213100D5}"/>
              </a:ext>
            </a:extLst>
          </p:cNvPr>
          <p:cNvSpPr/>
          <p:nvPr userDrawn="1"/>
        </p:nvSpPr>
        <p:spPr>
          <a:xfrm>
            <a:off x="0" y="0"/>
            <a:ext cx="9144000" cy="7772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974F9AC-9783-D740-9E43-5E5F296CBE8A}"/>
              </a:ext>
            </a:extLst>
          </p:cNvPr>
          <p:cNvSpPr/>
          <p:nvPr userDrawn="1"/>
        </p:nvSpPr>
        <p:spPr>
          <a:xfrm>
            <a:off x="9052560" y="0"/>
            <a:ext cx="91440" cy="778374"/>
          </a:xfrm>
          <a:prstGeom prst="rect">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BDB5DB-BF91-F749-A828-3407A0628F03}"/>
              </a:ext>
            </a:extLst>
          </p:cNvPr>
          <p:cNvSpPr txBox="1"/>
          <p:nvPr userDrawn="1"/>
        </p:nvSpPr>
        <p:spPr>
          <a:xfrm>
            <a:off x="7247187" y="0"/>
            <a:ext cx="1798571" cy="770817"/>
          </a:xfrm>
          <a:prstGeom prst="rect">
            <a:avLst/>
          </a:prstGeom>
          <a:noFill/>
        </p:spPr>
        <p:txBody>
          <a:bodyPr wrap="square" rtlCol="0" anchor="ctr" anchorCtr="0">
            <a:noAutofit/>
          </a:bodyPr>
          <a:lstStyle/>
          <a:p>
            <a:pPr>
              <a:lnSpc>
                <a:spcPct val="90000"/>
              </a:lnSpc>
            </a:pPr>
            <a:r>
              <a:rPr lang="en-US" sz="2000" i="1" dirty="0">
                <a:solidFill>
                  <a:schemeClr val="bg1"/>
                </a:solidFill>
                <a:latin typeface="+mn-lt"/>
              </a:rPr>
              <a:t>Elevate, Evolve,</a:t>
            </a:r>
            <a:br>
              <a:rPr lang="en-US" sz="2000" i="1" dirty="0">
                <a:solidFill>
                  <a:schemeClr val="bg1"/>
                </a:solidFill>
                <a:latin typeface="+mn-lt"/>
              </a:rPr>
            </a:br>
            <a:r>
              <a:rPr lang="en-US" sz="2000" i="1" dirty="0">
                <a:solidFill>
                  <a:schemeClr val="bg1"/>
                </a:solidFill>
                <a:latin typeface="+mn-lt"/>
              </a:rPr>
              <a:t>Empower</a:t>
            </a:r>
          </a:p>
        </p:txBody>
      </p:sp>
      <p:pic>
        <p:nvPicPr>
          <p:cNvPr id="10" name="Picture 9">
            <a:extLst>
              <a:ext uri="{FF2B5EF4-FFF2-40B4-BE49-F238E27FC236}">
                <a16:creationId xmlns:a16="http://schemas.microsoft.com/office/drawing/2014/main" id="{737D07B6-E75B-2D4B-B4AA-2873C6BD2DB5}"/>
              </a:ext>
            </a:extLst>
          </p:cNvPr>
          <p:cNvPicPr>
            <a:picLocks noChangeAspect="1"/>
          </p:cNvPicPr>
          <p:nvPr userDrawn="1"/>
        </p:nvPicPr>
        <p:blipFill>
          <a:blip r:embed="rId4"/>
          <a:stretch>
            <a:fillRect/>
          </a:stretch>
        </p:blipFill>
        <p:spPr>
          <a:xfrm>
            <a:off x="230343" y="164592"/>
            <a:ext cx="2778101" cy="454112"/>
          </a:xfrm>
          <a:prstGeom prst="rect">
            <a:avLst/>
          </a:prstGeom>
        </p:spPr>
      </p:pic>
    </p:spTree>
    <p:extLst>
      <p:ext uri="{BB962C8B-B14F-4D97-AF65-F5344CB8AC3E}">
        <p14:creationId xmlns:p14="http://schemas.microsoft.com/office/powerpoint/2010/main" val="1770688982"/>
      </p:ext>
    </p:extLst>
  </p:cSld>
  <p:clrMap bg1="lt1" tx1="dk1" bg2="lt2" tx2="dk2" accent1="accent1" accent2="accent2" accent3="accent3" accent4="accent4" accent5="accent5" accent6="accent6" hlink="hlink" folHlink="folHlink"/>
  <p:sldLayoutIdLst>
    <p:sldLayoutId id="2147483820" r:id="rId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C59CD8-542F-9249-82C1-51F924A7DA1A}"/>
              </a:ext>
            </a:extLst>
          </p:cNvPr>
          <p:cNvSpPr/>
          <p:nvPr userDrawn="1"/>
        </p:nvSpPr>
        <p:spPr>
          <a:xfrm>
            <a:off x="0" y="0"/>
            <a:ext cx="9144000" cy="7772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DC29549-C82B-5C4B-BB20-EF0C8BDE6549}"/>
              </a:ext>
            </a:extLst>
          </p:cNvPr>
          <p:cNvPicPr>
            <a:picLocks noChangeAspect="1"/>
          </p:cNvPicPr>
          <p:nvPr userDrawn="1"/>
        </p:nvPicPr>
        <p:blipFill>
          <a:blip r:embed="rId24"/>
          <a:stretch>
            <a:fillRect/>
          </a:stretch>
        </p:blipFill>
        <p:spPr>
          <a:xfrm>
            <a:off x="151142" y="160020"/>
            <a:ext cx="3173023" cy="457200"/>
          </a:xfrm>
          <a:prstGeom prst="rect">
            <a:avLst/>
          </a:prstGeom>
        </p:spPr>
      </p:pic>
      <p:sp>
        <p:nvSpPr>
          <p:cNvPr id="9" name="Rectangle 8">
            <a:extLst>
              <a:ext uri="{FF2B5EF4-FFF2-40B4-BE49-F238E27FC236}">
                <a16:creationId xmlns:a16="http://schemas.microsoft.com/office/drawing/2014/main" id="{3DFF5B4D-5832-454E-B4F2-CA95A578EA67}"/>
              </a:ext>
            </a:extLst>
          </p:cNvPr>
          <p:cNvSpPr/>
          <p:nvPr userDrawn="1"/>
        </p:nvSpPr>
        <p:spPr>
          <a:xfrm>
            <a:off x="9052560" y="0"/>
            <a:ext cx="91440" cy="7783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61FCB7-72AE-A44B-9F18-0D8EF4A86648}"/>
              </a:ext>
            </a:extLst>
          </p:cNvPr>
          <p:cNvSpPr txBox="1"/>
          <p:nvPr userDrawn="1"/>
        </p:nvSpPr>
        <p:spPr>
          <a:xfrm>
            <a:off x="7390770" y="0"/>
            <a:ext cx="1654988" cy="770817"/>
          </a:xfrm>
          <a:prstGeom prst="rect">
            <a:avLst/>
          </a:prstGeom>
          <a:noFill/>
        </p:spPr>
        <p:txBody>
          <a:bodyPr wrap="square" rtlCol="0" anchor="ctr" anchorCtr="0">
            <a:noAutofit/>
          </a:bodyPr>
          <a:lstStyle/>
          <a:p>
            <a:pPr>
              <a:lnSpc>
                <a:spcPct val="90000"/>
              </a:lnSpc>
            </a:pPr>
            <a:r>
              <a:rPr lang="en-US" sz="2000" i="1">
                <a:solidFill>
                  <a:schemeClr val="bg1"/>
                </a:solidFill>
                <a:latin typeface="+mn-lt"/>
              </a:rPr>
              <a:t>Strategies for</a:t>
            </a:r>
          </a:p>
          <a:p>
            <a:pPr>
              <a:lnSpc>
                <a:spcPct val="90000"/>
              </a:lnSpc>
            </a:pPr>
            <a:r>
              <a:rPr lang="en-US" sz="2000" i="1">
                <a:solidFill>
                  <a:schemeClr val="bg1"/>
                </a:solidFill>
                <a:latin typeface="+mn-lt"/>
              </a:rPr>
              <a:t>a New World</a:t>
            </a:r>
          </a:p>
        </p:txBody>
      </p:sp>
      <p:pic>
        <p:nvPicPr>
          <p:cNvPr id="4" name="Picture 3">
            <a:extLst>
              <a:ext uri="{FF2B5EF4-FFF2-40B4-BE49-F238E27FC236}">
                <a16:creationId xmlns:a16="http://schemas.microsoft.com/office/drawing/2014/main" id="{04860A4F-FC79-DB40-AD77-4376DEED190B}"/>
              </a:ext>
            </a:extLst>
          </p:cNvPr>
          <p:cNvPicPr>
            <a:picLocks noChangeAspect="1"/>
          </p:cNvPicPr>
          <p:nvPr userDrawn="1"/>
        </p:nvPicPr>
        <p:blipFill>
          <a:blip r:embed="rId25"/>
          <a:stretch>
            <a:fillRect/>
          </a:stretch>
        </p:blipFill>
        <p:spPr>
          <a:xfrm>
            <a:off x="151142" y="4953904"/>
            <a:ext cx="2160258" cy="99426"/>
          </a:xfrm>
          <a:prstGeom prst="rect">
            <a:avLst/>
          </a:prstGeom>
        </p:spPr>
      </p:pic>
    </p:spTree>
    <p:extLst>
      <p:ext uri="{BB962C8B-B14F-4D97-AF65-F5344CB8AC3E}">
        <p14:creationId xmlns:p14="http://schemas.microsoft.com/office/powerpoint/2010/main" val="276843664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2" r:id="rId20"/>
    <p:sldLayoutId id="2147483843" r:id="rId21"/>
    <p:sldLayoutId id="2147483844"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orange, hot, colorful, kite&#10;&#10;Description automatically generated">
            <a:extLst>
              <a:ext uri="{FF2B5EF4-FFF2-40B4-BE49-F238E27FC236}">
                <a16:creationId xmlns:a16="http://schemas.microsoft.com/office/drawing/2014/main" id="{151F1AF9-9345-4B4A-B8D8-B20279AB5816}"/>
              </a:ext>
            </a:extLst>
          </p:cNvPr>
          <p:cNvPicPr>
            <a:picLocks noChangeAspect="1"/>
          </p:cNvPicPr>
          <p:nvPr userDrawn="1"/>
        </p:nvPicPr>
        <p:blipFill rotWithShape="1">
          <a:blip r:embed="rId6"/>
          <a:srcRect l="21597" t="36719" r="3403" b="55631"/>
          <a:stretch/>
        </p:blipFill>
        <p:spPr>
          <a:xfrm>
            <a:off x="0" y="0"/>
            <a:ext cx="9143999" cy="621792"/>
          </a:xfrm>
          <a:prstGeom prst="rect">
            <a:avLst/>
          </a:prstGeom>
        </p:spPr>
      </p:pic>
      <p:pic>
        <p:nvPicPr>
          <p:cNvPr id="2" name="Picture 1"/>
          <p:cNvPicPr>
            <a:picLocks noChangeAspect="1"/>
          </p:cNvPicPr>
          <p:nvPr userDrawn="1"/>
        </p:nvPicPr>
        <p:blipFill>
          <a:blip r:embed="rId7"/>
          <a:stretch>
            <a:fillRect/>
          </a:stretch>
        </p:blipFill>
        <p:spPr>
          <a:xfrm>
            <a:off x="26376" y="4953000"/>
            <a:ext cx="2019300" cy="190500"/>
          </a:xfrm>
          <a:prstGeom prst="rect">
            <a:avLst/>
          </a:prstGeom>
        </p:spPr>
      </p:pic>
      <p:pic>
        <p:nvPicPr>
          <p:cNvPr id="8" name="Picture 7">
            <a:extLst>
              <a:ext uri="{FF2B5EF4-FFF2-40B4-BE49-F238E27FC236}">
                <a16:creationId xmlns:a16="http://schemas.microsoft.com/office/drawing/2014/main" id="{47BA297C-9219-E547-BA05-9B4DCC113E03}"/>
              </a:ext>
            </a:extLst>
          </p:cNvPr>
          <p:cNvPicPr>
            <a:picLocks noChangeAspect="1"/>
          </p:cNvPicPr>
          <p:nvPr userDrawn="1"/>
        </p:nvPicPr>
        <p:blipFill>
          <a:blip r:embed="rId8"/>
          <a:stretch>
            <a:fillRect/>
          </a:stretch>
        </p:blipFill>
        <p:spPr>
          <a:xfrm>
            <a:off x="208912" y="118016"/>
            <a:ext cx="2377126" cy="388568"/>
          </a:xfrm>
          <a:prstGeom prst="rect">
            <a:avLst/>
          </a:prstGeom>
        </p:spPr>
      </p:pic>
      <p:sp>
        <p:nvSpPr>
          <p:cNvPr id="11" name="TextBox 10">
            <a:extLst>
              <a:ext uri="{FF2B5EF4-FFF2-40B4-BE49-F238E27FC236}">
                <a16:creationId xmlns:a16="http://schemas.microsoft.com/office/drawing/2014/main" id="{0B79FCA8-40A9-BE4E-BBD4-BEC612B3F11A}"/>
              </a:ext>
            </a:extLst>
          </p:cNvPr>
          <p:cNvSpPr txBox="1"/>
          <p:nvPr userDrawn="1"/>
        </p:nvSpPr>
        <p:spPr>
          <a:xfrm>
            <a:off x="6365116" y="131396"/>
            <a:ext cx="2778883" cy="388568"/>
          </a:xfrm>
          <a:prstGeom prst="rect">
            <a:avLst/>
          </a:prstGeom>
          <a:noFill/>
        </p:spPr>
        <p:txBody>
          <a:bodyPr wrap="square" rtlCol="0" anchor="ctr" anchorCtr="0">
            <a:noAutofit/>
          </a:bodyPr>
          <a:lstStyle/>
          <a:p>
            <a:pPr>
              <a:lnSpc>
                <a:spcPct val="90000"/>
              </a:lnSpc>
            </a:pPr>
            <a:r>
              <a:rPr lang="en-US" sz="1600" i="1">
                <a:solidFill>
                  <a:schemeClr val="tx1"/>
                </a:solidFill>
                <a:latin typeface="+mn-lt"/>
              </a:rPr>
              <a:t>Talent, Technology, Tomorrow</a:t>
            </a:r>
          </a:p>
        </p:txBody>
      </p:sp>
    </p:spTree>
    <p:extLst>
      <p:ext uri="{BB962C8B-B14F-4D97-AF65-F5344CB8AC3E}">
        <p14:creationId xmlns:p14="http://schemas.microsoft.com/office/powerpoint/2010/main" val="29325798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1" r:id="rId3"/>
    <p:sldLayoutId id="2147483862" r:id="rId4"/>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BA027-730C-E44D-B9EF-78EE68448A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B9D409-5A2B-0940-AC0C-FBD564DD58A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C7B84-C3DE-6F49-A31B-807054C18C2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107A52-0960-C646-8F30-2E12B1154FA4}" type="datetimeFigureOut">
              <a:rPr lang="en-US" smtClean="0"/>
              <a:t>2/5/26</a:t>
            </a:fld>
            <a:endParaRPr lang="en-US"/>
          </a:p>
        </p:txBody>
      </p:sp>
      <p:sp>
        <p:nvSpPr>
          <p:cNvPr id="5" name="Footer Placeholder 4">
            <a:extLst>
              <a:ext uri="{FF2B5EF4-FFF2-40B4-BE49-F238E27FC236}">
                <a16:creationId xmlns:a16="http://schemas.microsoft.com/office/drawing/2014/main" id="{EB397309-656D-DD4C-8144-6D6370D7D0C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48F73E-334F-C940-AD65-9A9D2FA68E3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8C2C0B-C0C7-D941-837B-84AC0ABDB4B1}" type="slidenum">
              <a:rPr lang="en-US" smtClean="0"/>
              <a:t>‹#›</a:t>
            </a:fld>
            <a:endParaRPr lang="en-US"/>
          </a:p>
        </p:txBody>
      </p:sp>
    </p:spTree>
    <p:extLst>
      <p:ext uri="{BB962C8B-B14F-4D97-AF65-F5344CB8AC3E}">
        <p14:creationId xmlns:p14="http://schemas.microsoft.com/office/powerpoint/2010/main" val="124350062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38.em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6.tiff"/></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6.tiff"/></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938A93FA-8C12-9F4E-9E58-9B0A7C9EF108}"/>
              </a:ext>
            </a:extLst>
          </p:cNvPr>
          <p:cNvPicPr>
            <a:picLocks noChangeAspect="1"/>
          </p:cNvPicPr>
          <p:nvPr/>
        </p:nvPicPr>
        <p:blipFill>
          <a:blip r:embed="rId3"/>
          <a:stretch>
            <a:fillRect/>
          </a:stretch>
        </p:blipFill>
        <p:spPr>
          <a:xfrm>
            <a:off x="0" y="0"/>
            <a:ext cx="9144000" cy="5266728"/>
          </a:xfrm>
          <a:prstGeom prst="rect">
            <a:avLst/>
          </a:prstGeom>
        </p:spPr>
      </p:pic>
      <p:pic>
        <p:nvPicPr>
          <p:cNvPr id="14" name="Picture 13" descr="A city skyline at night&#10;&#10;Description automatically generated with medium confidence">
            <a:extLst>
              <a:ext uri="{FF2B5EF4-FFF2-40B4-BE49-F238E27FC236}">
                <a16:creationId xmlns:a16="http://schemas.microsoft.com/office/drawing/2014/main" id="{222D945F-ED0A-454F-B434-AD3FA7F74CE9}"/>
              </a:ext>
            </a:extLst>
          </p:cNvPr>
          <p:cNvPicPr>
            <a:picLocks noChangeAspect="1"/>
          </p:cNvPicPr>
          <p:nvPr/>
        </p:nvPicPr>
        <p:blipFill>
          <a:blip r:embed="rId4"/>
          <a:stretch>
            <a:fillRect/>
          </a:stretch>
        </p:blipFill>
        <p:spPr>
          <a:xfrm>
            <a:off x="4888" y="1152100"/>
            <a:ext cx="9144000" cy="4100513"/>
          </a:xfrm>
          <a:prstGeom prst="rect">
            <a:avLst/>
          </a:prstGeom>
        </p:spPr>
      </p:pic>
      <p:sp>
        <p:nvSpPr>
          <p:cNvPr id="23" name="Rectangle 22">
            <a:extLst>
              <a:ext uri="{FF2B5EF4-FFF2-40B4-BE49-F238E27FC236}">
                <a16:creationId xmlns:a16="http://schemas.microsoft.com/office/drawing/2014/main" id="{1B325212-75F6-0346-9CB6-A985A0BFC482}"/>
              </a:ext>
            </a:extLst>
          </p:cNvPr>
          <p:cNvSpPr/>
          <p:nvPr/>
        </p:nvSpPr>
        <p:spPr>
          <a:xfrm>
            <a:off x="4888" y="15651"/>
            <a:ext cx="9144000" cy="4516243"/>
          </a:xfrm>
          <a:prstGeom prst="rect">
            <a:avLst/>
          </a:prstGeom>
          <a:gradFill flip="none" rotWithShape="1">
            <a:gsLst>
              <a:gs pos="0">
                <a:schemeClr val="accent1">
                  <a:lumMod val="0"/>
                  <a:lumOff val="100000"/>
                  <a:alpha val="0"/>
                </a:schemeClr>
              </a:gs>
              <a:gs pos="60000">
                <a:schemeClr val="accent3">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13860A5-F77A-234F-982B-355B5AA1B900}"/>
              </a:ext>
            </a:extLst>
          </p:cNvPr>
          <p:cNvSpPr/>
          <p:nvPr/>
        </p:nvSpPr>
        <p:spPr>
          <a:xfrm>
            <a:off x="0" y="4915015"/>
            <a:ext cx="9148888" cy="3517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8F4F5A-1FAB-8449-8EB2-B3D70D5A8205}"/>
              </a:ext>
            </a:extLst>
          </p:cNvPr>
          <p:cNvSpPr txBox="1">
            <a:spLocks noChangeAspect="1"/>
          </p:cNvSpPr>
          <p:nvPr/>
        </p:nvSpPr>
        <p:spPr>
          <a:xfrm>
            <a:off x="101600" y="1588470"/>
            <a:ext cx="8972928" cy="1692771"/>
          </a:xfrm>
          <a:prstGeom prst="rect">
            <a:avLst/>
          </a:prstGeom>
          <a:noFill/>
        </p:spPr>
        <p:txBody>
          <a:bodyPr wrap="square" lIns="91440" tIns="45720" rIns="91440" bIns="45720" rtlCol="0" anchor="ctr" anchorCtr="1">
            <a:spAutoFit/>
          </a:bodyPr>
          <a:lstStyle/>
          <a:p>
            <a:r>
              <a:rPr lang="en-US" sz="3200" b="1" dirty="0">
                <a:solidFill>
                  <a:srgbClr val="FFD100"/>
                </a:solidFill>
                <a:latin typeface="Corporate S" pitchFamily="2" charset="77"/>
              </a:rPr>
              <a:t>CWS Summit Returns to Dallas! </a:t>
            </a:r>
          </a:p>
          <a:p>
            <a:r>
              <a:rPr lang="en-US" dirty="0">
                <a:solidFill>
                  <a:schemeClr val="bg1"/>
                </a:solidFill>
              </a:rPr>
              <a:t>CWS Summit is the largest, most dynamic event of its kind for HR, procurement and workforce solutions management professionals. Attend to expand your horizons, forge connections, and evolve your contingent workforce management strategy in an interactive and collaborative conference setting.</a:t>
            </a:r>
          </a:p>
        </p:txBody>
      </p:sp>
      <p:grpSp>
        <p:nvGrpSpPr>
          <p:cNvPr id="4" name="Group 3">
            <a:extLst>
              <a:ext uri="{FF2B5EF4-FFF2-40B4-BE49-F238E27FC236}">
                <a16:creationId xmlns:a16="http://schemas.microsoft.com/office/drawing/2014/main" id="{9C6CE4D8-D57D-6F4C-B67F-1DBEE7B68330}"/>
              </a:ext>
            </a:extLst>
          </p:cNvPr>
          <p:cNvGrpSpPr/>
          <p:nvPr/>
        </p:nvGrpSpPr>
        <p:grpSpPr>
          <a:xfrm>
            <a:off x="236533" y="341768"/>
            <a:ext cx="3877845" cy="968113"/>
            <a:chOff x="198433" y="173409"/>
            <a:chExt cx="3877845" cy="968113"/>
          </a:xfrm>
        </p:grpSpPr>
        <p:sp>
          <p:nvSpPr>
            <p:cNvPr id="2" name="Rectangle 1">
              <a:extLst>
                <a:ext uri="{FF2B5EF4-FFF2-40B4-BE49-F238E27FC236}">
                  <a16:creationId xmlns:a16="http://schemas.microsoft.com/office/drawing/2014/main" id="{DB02B767-0960-A648-9330-1FA67C7E79E8}"/>
                </a:ext>
              </a:extLst>
            </p:cNvPr>
            <p:cNvSpPr/>
            <p:nvPr/>
          </p:nvSpPr>
          <p:spPr>
            <a:xfrm>
              <a:off x="198433" y="173409"/>
              <a:ext cx="3877845" cy="9681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7" name="Picture 26" descr="Graphical user interface, application&#10;&#10;Description automatically generated with medium confidence">
              <a:extLst>
                <a:ext uri="{FF2B5EF4-FFF2-40B4-BE49-F238E27FC236}">
                  <a16:creationId xmlns:a16="http://schemas.microsoft.com/office/drawing/2014/main" id="{08BF492C-6EE3-3347-B58C-AEC6CC16E081}"/>
                </a:ext>
              </a:extLst>
            </p:cNvPr>
            <p:cNvPicPr>
              <a:picLocks noChangeAspect="1"/>
            </p:cNvPicPr>
            <p:nvPr/>
          </p:nvPicPr>
          <p:blipFill>
            <a:blip r:embed="rId5"/>
            <a:stretch>
              <a:fillRect/>
            </a:stretch>
          </p:blipFill>
          <p:spPr>
            <a:xfrm>
              <a:off x="294119" y="266054"/>
              <a:ext cx="3656843" cy="769441"/>
            </a:xfrm>
            <a:prstGeom prst="rect">
              <a:avLst/>
            </a:prstGeom>
            <a:noFill/>
            <a:ln w="101600">
              <a:noFill/>
              <a:miter lim="800000"/>
            </a:ln>
          </p:spPr>
        </p:pic>
      </p:grpSp>
      <p:grpSp>
        <p:nvGrpSpPr>
          <p:cNvPr id="28" name="Group 27">
            <a:extLst>
              <a:ext uri="{FF2B5EF4-FFF2-40B4-BE49-F238E27FC236}">
                <a16:creationId xmlns:a16="http://schemas.microsoft.com/office/drawing/2014/main" id="{386E59A4-563D-2443-8E70-9AC00708FC6C}"/>
              </a:ext>
            </a:extLst>
          </p:cNvPr>
          <p:cNvGrpSpPr/>
          <p:nvPr/>
        </p:nvGrpSpPr>
        <p:grpSpPr>
          <a:xfrm>
            <a:off x="5202233" y="4250878"/>
            <a:ext cx="3720978" cy="351713"/>
            <a:chOff x="198433" y="3603014"/>
            <a:chExt cx="3518484" cy="351713"/>
          </a:xfrm>
        </p:grpSpPr>
        <p:pic>
          <p:nvPicPr>
            <p:cNvPr id="26" name="Picture 25">
              <a:extLst>
                <a:ext uri="{FF2B5EF4-FFF2-40B4-BE49-F238E27FC236}">
                  <a16:creationId xmlns:a16="http://schemas.microsoft.com/office/drawing/2014/main" id="{636C18F4-8912-5F4C-A1F5-F3B9B357AD14}"/>
                </a:ext>
              </a:extLst>
            </p:cNvPr>
            <p:cNvPicPr>
              <a:picLocks noChangeAspect="1"/>
            </p:cNvPicPr>
            <p:nvPr/>
          </p:nvPicPr>
          <p:blipFill>
            <a:blip r:embed="rId6"/>
            <a:stretch>
              <a:fillRect/>
            </a:stretch>
          </p:blipFill>
          <p:spPr>
            <a:xfrm>
              <a:off x="198434" y="3603014"/>
              <a:ext cx="3518483" cy="351713"/>
            </a:xfrm>
            <a:prstGeom prst="rect">
              <a:avLst/>
            </a:prstGeom>
          </p:spPr>
        </p:pic>
        <p:sp>
          <p:nvSpPr>
            <p:cNvPr id="11" name="Rectangle 10">
              <a:extLst>
                <a:ext uri="{FF2B5EF4-FFF2-40B4-BE49-F238E27FC236}">
                  <a16:creationId xmlns:a16="http://schemas.microsoft.com/office/drawing/2014/main" id="{D1E72FCE-69A0-6F40-ABBD-36434FC5B2FD}"/>
                </a:ext>
              </a:extLst>
            </p:cNvPr>
            <p:cNvSpPr/>
            <p:nvPr/>
          </p:nvSpPr>
          <p:spPr>
            <a:xfrm>
              <a:off x="198433" y="3608054"/>
              <a:ext cx="3518484" cy="341632"/>
            </a:xfrm>
            <a:prstGeom prst="rect">
              <a:avLst/>
            </a:prstGeom>
          </p:spPr>
          <p:txBody>
            <a:bodyPr wrap="square" lIns="91440" tIns="45720" rIns="91440" bIns="45720" anchor="t">
              <a:spAutoFit/>
            </a:bodyPr>
            <a:lstStyle/>
            <a:p>
              <a:pPr algn="ctr" defTabSz="514350">
                <a:lnSpc>
                  <a:spcPct val="90000"/>
                </a:lnSpc>
                <a:spcAft>
                  <a:spcPts val="450"/>
                </a:spcAft>
                <a:defRPr/>
              </a:pPr>
              <a:r>
                <a:rPr lang="en-US" b="1" dirty="0">
                  <a:solidFill>
                    <a:schemeClr val="accent3"/>
                  </a:solidFill>
                </a:rPr>
                <a:t>Register at </a:t>
              </a:r>
              <a:r>
                <a:rPr lang="en-US" b="1" dirty="0" err="1">
                  <a:solidFill>
                    <a:schemeClr val="accent3"/>
                  </a:solidFill>
                </a:rPr>
                <a:t>www.cwssummit.com</a:t>
              </a:r>
              <a:endParaRPr lang="en-US" b="1" dirty="0">
                <a:solidFill>
                  <a:schemeClr val="accent3"/>
                </a:solidFill>
                <a:cs typeface="Calibri"/>
              </a:endParaRPr>
            </a:p>
          </p:txBody>
        </p:sp>
      </p:grpSp>
      <p:grpSp>
        <p:nvGrpSpPr>
          <p:cNvPr id="51" name="Group 50">
            <a:extLst>
              <a:ext uri="{FF2B5EF4-FFF2-40B4-BE49-F238E27FC236}">
                <a16:creationId xmlns:a16="http://schemas.microsoft.com/office/drawing/2014/main" id="{60436923-B7C7-5E47-974C-595E58342774}"/>
              </a:ext>
            </a:extLst>
          </p:cNvPr>
          <p:cNvGrpSpPr/>
          <p:nvPr/>
        </p:nvGrpSpPr>
        <p:grpSpPr>
          <a:xfrm>
            <a:off x="5183438" y="263305"/>
            <a:ext cx="3967290" cy="1104159"/>
            <a:chOff x="4497638" y="263305"/>
            <a:chExt cx="3967290" cy="1104159"/>
          </a:xfrm>
        </p:grpSpPr>
        <p:sp>
          <p:nvSpPr>
            <p:cNvPr id="3" name="Rectangle 2">
              <a:extLst>
                <a:ext uri="{FF2B5EF4-FFF2-40B4-BE49-F238E27FC236}">
                  <a16:creationId xmlns:a16="http://schemas.microsoft.com/office/drawing/2014/main" id="{E4709E3D-51F8-544C-8AFD-6C45DBA67FE0}"/>
                </a:ext>
              </a:extLst>
            </p:cNvPr>
            <p:cNvSpPr/>
            <p:nvPr/>
          </p:nvSpPr>
          <p:spPr>
            <a:xfrm>
              <a:off x="4587083" y="263305"/>
              <a:ext cx="3877845" cy="769441"/>
            </a:xfrm>
            <a:prstGeom prst="rect">
              <a:avLst/>
            </a:prstGeom>
          </p:spPr>
          <p:txBody>
            <a:bodyPr wrap="square">
              <a:spAutoFit/>
            </a:bodyPr>
            <a:lstStyle/>
            <a:p>
              <a:r>
                <a:rPr lang="en-US" sz="2400" b="1" dirty="0">
                  <a:solidFill>
                    <a:schemeClr val="bg1"/>
                  </a:solidFill>
                  <a:latin typeface="Corporate S ExtraBold" pitchFamily="2" charset="77"/>
                </a:rPr>
                <a:t>SEPTEMBER 19-20, 2022</a:t>
              </a:r>
            </a:p>
            <a:p>
              <a:r>
                <a:rPr lang="en-US" sz="2000" b="1" dirty="0">
                  <a:solidFill>
                    <a:schemeClr val="bg1"/>
                  </a:solidFill>
                  <a:latin typeface="Corporate S" pitchFamily="2" charset="77"/>
                </a:rPr>
                <a:t>The Omni | Dallas, TX</a:t>
              </a:r>
            </a:p>
          </p:txBody>
        </p:sp>
        <p:grpSp>
          <p:nvGrpSpPr>
            <p:cNvPr id="47" name="Group 46">
              <a:extLst>
                <a:ext uri="{FF2B5EF4-FFF2-40B4-BE49-F238E27FC236}">
                  <a16:creationId xmlns:a16="http://schemas.microsoft.com/office/drawing/2014/main" id="{97744E4A-4705-864F-A1B3-0FD78C9AC3C0}"/>
                </a:ext>
              </a:extLst>
            </p:cNvPr>
            <p:cNvGrpSpPr/>
            <p:nvPr/>
          </p:nvGrpSpPr>
          <p:grpSpPr>
            <a:xfrm>
              <a:off x="4497638" y="998132"/>
              <a:ext cx="3248903" cy="369332"/>
              <a:chOff x="5008791" y="1302759"/>
              <a:chExt cx="3248903" cy="369332"/>
            </a:xfrm>
          </p:grpSpPr>
          <p:sp>
            <p:nvSpPr>
              <p:cNvPr id="48" name="Rectangle 47">
                <a:extLst>
                  <a:ext uri="{FF2B5EF4-FFF2-40B4-BE49-F238E27FC236}">
                    <a16:creationId xmlns:a16="http://schemas.microsoft.com/office/drawing/2014/main" id="{7B146910-6F91-CE48-85FC-E59CCAE668DD}"/>
                  </a:ext>
                </a:extLst>
              </p:cNvPr>
              <p:cNvSpPr/>
              <p:nvPr/>
            </p:nvSpPr>
            <p:spPr>
              <a:xfrm>
                <a:off x="5008791" y="1302759"/>
                <a:ext cx="3248903" cy="369332"/>
              </a:xfrm>
              <a:prstGeom prst="rect">
                <a:avLst/>
              </a:prstGeom>
            </p:spPr>
            <p:txBody>
              <a:bodyPr wrap="none">
                <a:spAutoFit/>
              </a:bodyPr>
              <a:lstStyle/>
              <a:p>
                <a:pPr defTabSz="457189"/>
                <a:r>
                  <a:rPr lang="en-US" dirty="0">
                    <a:solidFill>
                      <a:srgbClr val="FFFFFF"/>
                    </a:solidFill>
                    <a:cs typeface="Calibri"/>
                  </a:rPr>
                  <a:t>      @</a:t>
                </a:r>
                <a:r>
                  <a:rPr lang="en-US" dirty="0" err="1">
                    <a:solidFill>
                      <a:srgbClr val="FFFFFF"/>
                    </a:solidFill>
                    <a:cs typeface="Calibri"/>
                  </a:rPr>
                  <a:t>CWSSummit</a:t>
                </a:r>
                <a:r>
                  <a:rPr lang="en-US" dirty="0">
                    <a:solidFill>
                      <a:srgbClr val="FFFFFF"/>
                    </a:solidFill>
                    <a:cs typeface="Calibri"/>
                  </a:rPr>
                  <a:t>  #</a:t>
                </a:r>
                <a:r>
                  <a:rPr lang="en-US" dirty="0" err="1">
                    <a:solidFill>
                      <a:srgbClr val="FFFFFF"/>
                    </a:solidFill>
                    <a:cs typeface="Calibri"/>
                  </a:rPr>
                  <a:t>CWSSummit</a:t>
                </a:r>
                <a:endParaRPr lang="en-US" dirty="0">
                  <a:solidFill>
                    <a:srgbClr val="FFFFFF"/>
                  </a:solidFill>
                  <a:cs typeface="Calibri"/>
                </a:endParaRPr>
              </a:p>
            </p:txBody>
          </p:sp>
          <p:pic>
            <p:nvPicPr>
              <p:cNvPr id="49" name="Picture 4" descr="A close up of a logo&#10;&#10;Description generated with high confidence">
                <a:extLst>
                  <a:ext uri="{FF2B5EF4-FFF2-40B4-BE49-F238E27FC236}">
                    <a16:creationId xmlns:a16="http://schemas.microsoft.com/office/drawing/2014/main" id="{19265FC8-2E53-0B46-88F1-78DDA1FE978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a:off x="5135264" y="1352370"/>
                <a:ext cx="261341" cy="283982"/>
              </a:xfrm>
              <a:prstGeom prst="rect">
                <a:avLst/>
              </a:prstGeom>
            </p:spPr>
          </p:pic>
        </p:grpSp>
      </p:grpSp>
      <p:pic>
        <p:nvPicPr>
          <p:cNvPr id="6" name="Picture 5" descr="A picture containing text, person&#10;&#10;Description automatically generated">
            <a:extLst>
              <a:ext uri="{FF2B5EF4-FFF2-40B4-BE49-F238E27FC236}">
                <a16:creationId xmlns:a16="http://schemas.microsoft.com/office/drawing/2014/main" id="{9A395EBC-59B5-6B4C-9075-18E7BD6F7730}"/>
              </a:ext>
            </a:extLst>
          </p:cNvPr>
          <p:cNvPicPr>
            <a:picLocks noChangeAspect="1"/>
          </p:cNvPicPr>
          <p:nvPr/>
        </p:nvPicPr>
        <p:blipFill>
          <a:blip r:embed="rId9"/>
          <a:stretch>
            <a:fillRect/>
          </a:stretch>
        </p:blipFill>
        <p:spPr>
          <a:xfrm>
            <a:off x="3216" y="0"/>
            <a:ext cx="9137568" cy="5143500"/>
          </a:xfrm>
          <a:prstGeom prst="rect">
            <a:avLst/>
          </a:prstGeom>
        </p:spPr>
      </p:pic>
    </p:spTree>
    <p:extLst>
      <p:ext uri="{BB962C8B-B14F-4D97-AF65-F5344CB8AC3E}">
        <p14:creationId xmlns:p14="http://schemas.microsoft.com/office/powerpoint/2010/main" val="129155761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A813671-B0EC-0847-AB11-C3A1F84A72A4}"/>
              </a:ext>
            </a:extLst>
          </p:cNvPr>
          <p:cNvGrpSpPr/>
          <p:nvPr/>
        </p:nvGrpSpPr>
        <p:grpSpPr>
          <a:xfrm>
            <a:off x="149382" y="474472"/>
            <a:ext cx="8927506" cy="3312924"/>
            <a:chOff x="149382" y="474472"/>
            <a:chExt cx="8927506" cy="3312924"/>
          </a:xfrm>
        </p:grpSpPr>
        <p:sp>
          <p:nvSpPr>
            <p:cNvPr id="21" name="TextBox 20"/>
            <p:cNvSpPr txBox="1"/>
            <p:nvPr/>
          </p:nvSpPr>
          <p:spPr>
            <a:xfrm>
              <a:off x="354187" y="1433106"/>
              <a:ext cx="5487572" cy="1652993"/>
            </a:xfrm>
            <a:prstGeom prst="rect">
              <a:avLst/>
            </a:prstGeom>
            <a:noFill/>
          </p:spPr>
          <p:txBody>
            <a:bodyPr wrap="square" lIns="0" bIns="0" rtlCol="0">
              <a:noAutofit/>
            </a:bodyPr>
            <a:lstStyle/>
            <a:p>
              <a:pPr defTabSz="685766">
                <a:lnSpc>
                  <a:spcPct val="150000"/>
                </a:lnSpc>
              </a:pPr>
              <a:r>
                <a:rPr lang="en-US" sz="2800" b="1" dirty="0">
                  <a:solidFill>
                    <a:srgbClr val="455560"/>
                  </a:solidFill>
                </a:rPr>
                <a:t>Register for an upcoming SOW class</a:t>
              </a:r>
            </a:p>
            <a:p>
              <a:pPr marL="850900" indent="-342900" defTabSz="685766">
                <a:lnSpc>
                  <a:spcPct val="150000"/>
                </a:lnSpc>
                <a:buClr>
                  <a:srgbClr val="EE312F"/>
                </a:buClr>
                <a:buFont typeface="Wingdings" pitchFamily="2" charset="2"/>
                <a:buChar char="§"/>
              </a:pPr>
              <a:r>
                <a:rPr lang="en-US" sz="2000" dirty="0">
                  <a:solidFill>
                    <a:prstClr val="black"/>
                  </a:solidFill>
                </a:rPr>
                <a:t>October 5-7</a:t>
              </a:r>
            </a:p>
            <a:p>
              <a:pPr marL="850900" indent="-342900" defTabSz="685766">
                <a:buClr>
                  <a:srgbClr val="EE312F"/>
                </a:buClr>
                <a:buFont typeface="Wingdings" pitchFamily="2" charset="2"/>
                <a:buChar char="§"/>
              </a:pPr>
              <a:r>
                <a:rPr lang="en-US" sz="2000" dirty="0">
                  <a:solidFill>
                    <a:prstClr val="black"/>
                  </a:solidFill>
                </a:rPr>
                <a:t>October 12-14</a:t>
              </a:r>
            </a:p>
          </p:txBody>
        </p:sp>
        <p:grpSp>
          <p:nvGrpSpPr>
            <p:cNvPr id="3" name="Group 2">
              <a:extLst>
                <a:ext uri="{FF2B5EF4-FFF2-40B4-BE49-F238E27FC236}">
                  <a16:creationId xmlns:a16="http://schemas.microsoft.com/office/drawing/2014/main" id="{A6A4A0DD-3F0D-5546-8358-AD5A979537E4}"/>
                </a:ext>
              </a:extLst>
            </p:cNvPr>
            <p:cNvGrpSpPr/>
            <p:nvPr/>
          </p:nvGrpSpPr>
          <p:grpSpPr>
            <a:xfrm>
              <a:off x="299192" y="474472"/>
              <a:ext cx="6327132" cy="685800"/>
              <a:chOff x="299192" y="347472"/>
              <a:chExt cx="6327132" cy="685800"/>
            </a:xfrm>
          </p:grpSpPr>
          <p:pic>
            <p:nvPicPr>
              <p:cNvPr id="6" name="Picture 5">
                <a:extLst>
                  <a:ext uri="{FF2B5EF4-FFF2-40B4-BE49-F238E27FC236}">
                    <a16:creationId xmlns:a16="http://schemas.microsoft.com/office/drawing/2014/main" id="{63568F91-DD54-8E40-9466-4E8307DA22E3}"/>
                  </a:ext>
                </a:extLst>
              </p:cNvPr>
              <p:cNvPicPr>
                <a:picLocks noChangeAspect="1"/>
              </p:cNvPicPr>
              <p:nvPr/>
            </p:nvPicPr>
            <p:blipFill>
              <a:blip r:embed="rId3"/>
              <a:stretch>
                <a:fillRect/>
              </a:stretch>
            </p:blipFill>
            <p:spPr>
              <a:xfrm>
                <a:off x="299192" y="347472"/>
                <a:ext cx="2752725" cy="685800"/>
              </a:xfrm>
              <a:prstGeom prst="rect">
                <a:avLst/>
              </a:prstGeom>
            </p:spPr>
          </p:pic>
          <p:sp>
            <p:nvSpPr>
              <p:cNvPr id="8" name="Rectangle 7">
                <a:extLst>
                  <a:ext uri="{FF2B5EF4-FFF2-40B4-BE49-F238E27FC236}">
                    <a16:creationId xmlns:a16="http://schemas.microsoft.com/office/drawing/2014/main" id="{1E775034-3B91-5F44-B320-E242B62578ED}"/>
                  </a:ext>
                </a:extLst>
              </p:cNvPr>
              <p:cNvSpPr/>
              <p:nvPr/>
            </p:nvSpPr>
            <p:spPr>
              <a:xfrm>
                <a:off x="3086059" y="387001"/>
                <a:ext cx="3540265" cy="438582"/>
              </a:xfrm>
              <a:prstGeom prst="rect">
                <a:avLst/>
              </a:prstGeom>
            </p:spPr>
            <p:txBody>
              <a:bodyPr wrap="none" lIns="182880" tIns="0" rIns="0" bIns="0" anchor="t">
                <a:spAutoFit/>
              </a:bodyPr>
              <a:lstStyle/>
              <a:p>
                <a:pPr defTabSz="685766">
                  <a:lnSpc>
                    <a:spcPct val="95000"/>
                  </a:lnSpc>
                </a:pPr>
                <a:r>
                  <a:rPr lang="en-US" sz="1600" b="1" dirty="0" err="1">
                    <a:solidFill>
                      <a:srgbClr val="FF0000"/>
                    </a:solidFill>
                    <a:latin typeface="Calibri" panose="020F0502020204030204"/>
                  </a:rPr>
                  <a:t>www.staffingindustry.com</a:t>
                </a:r>
                <a:r>
                  <a:rPr lang="en-US" sz="1600" b="1" dirty="0">
                    <a:solidFill>
                      <a:srgbClr val="FF0000"/>
                    </a:solidFill>
                    <a:latin typeface="Calibri" panose="020F0502020204030204"/>
                  </a:rPr>
                  <a:t>/certification</a:t>
                </a:r>
                <a:br>
                  <a:rPr lang="en-US" sz="1400" b="1" dirty="0">
                    <a:solidFill>
                      <a:prstClr val="black"/>
                    </a:solidFill>
                    <a:latin typeface="Calibri" panose="020F0502020204030204"/>
                  </a:rPr>
                </a:br>
                <a:r>
                  <a:rPr lang="en-US" sz="1400" b="1" dirty="0">
                    <a:solidFill>
                      <a:srgbClr val="000000"/>
                    </a:solidFill>
                    <a:latin typeface="Calibri" panose="020F0502020204030204"/>
                  </a:rPr>
                  <a:t>      @SIACCWP #CCWP</a:t>
                </a:r>
                <a:endParaRPr lang="en-US" sz="1400" dirty="0">
                  <a:solidFill>
                    <a:srgbClr val="000000"/>
                  </a:solidFill>
                  <a:latin typeface="Calibri" panose="020F0502020204030204"/>
                </a:endParaRPr>
              </a:p>
            </p:txBody>
          </p:sp>
          <p:pic>
            <p:nvPicPr>
              <p:cNvPr id="9" name="Picture 8" descr="Twitter_bird_BlueNoBack.eps">
                <a:extLst>
                  <a:ext uri="{FF2B5EF4-FFF2-40B4-BE49-F238E27FC236}">
                    <a16:creationId xmlns:a16="http://schemas.microsoft.com/office/drawing/2014/main" id="{FE613E00-9D29-C642-9722-9E3042E54BA3}"/>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275905" y="645462"/>
                <a:ext cx="203200" cy="165608"/>
              </a:xfrm>
              <a:prstGeom prst="rect">
                <a:avLst/>
              </a:prstGeom>
            </p:spPr>
          </p:pic>
        </p:grpSp>
        <p:sp>
          <p:nvSpPr>
            <p:cNvPr id="2" name="TextBox 1">
              <a:extLst>
                <a:ext uri="{FF2B5EF4-FFF2-40B4-BE49-F238E27FC236}">
                  <a16:creationId xmlns:a16="http://schemas.microsoft.com/office/drawing/2014/main" id="{5286910E-40D1-8849-B0F7-486DF25E12D2}"/>
                </a:ext>
              </a:extLst>
            </p:cNvPr>
            <p:cNvSpPr txBox="1"/>
            <p:nvPr/>
          </p:nvSpPr>
          <p:spPr>
            <a:xfrm>
              <a:off x="9076888" y="763398"/>
              <a:ext cx="0" cy="0"/>
            </a:xfrm>
            <a:prstGeom prst="rect">
              <a:avLst/>
            </a:prstGeom>
            <a:noFill/>
          </p:spPr>
          <p:txBody>
            <a:bodyPr wrap="none" lIns="0" tIns="0" rIns="0" bIns="0" rtlCol="0">
              <a:noAutofit/>
            </a:bodyPr>
            <a:lstStyle/>
            <a:p>
              <a:pPr marL="228594" indent="-228594" defTabSz="685800">
                <a:lnSpc>
                  <a:spcPts val="2800"/>
                </a:lnSpc>
                <a:spcAft>
                  <a:spcPts val="600"/>
                </a:spcAft>
                <a:buClr>
                  <a:srgbClr val="5B9BD5"/>
                </a:buClr>
                <a:buSzPct val="110000"/>
                <a:buFont typeface="Wingdings" charset="2"/>
                <a:buChar char="§"/>
              </a:pPr>
              <a:endParaRPr lang="en-US" sz="2400" err="1">
                <a:solidFill>
                  <a:prstClr val="black"/>
                </a:solidFill>
                <a:latin typeface="Calibri" panose="020F0502020204030204"/>
              </a:endParaRPr>
            </a:p>
          </p:txBody>
        </p:sp>
        <p:sp>
          <p:nvSpPr>
            <p:cNvPr id="11" name="Rectangle 10">
              <a:extLst>
                <a:ext uri="{FF2B5EF4-FFF2-40B4-BE49-F238E27FC236}">
                  <a16:creationId xmlns:a16="http://schemas.microsoft.com/office/drawing/2014/main" id="{030808EA-BFA8-8C44-AC4C-26EA0CD12999}"/>
                </a:ext>
              </a:extLst>
            </p:cNvPr>
            <p:cNvSpPr/>
            <p:nvPr/>
          </p:nvSpPr>
          <p:spPr>
            <a:xfrm>
              <a:off x="149382" y="3233398"/>
              <a:ext cx="4194018" cy="553998"/>
            </a:xfrm>
            <a:prstGeom prst="rect">
              <a:avLst/>
            </a:prstGeom>
          </p:spPr>
          <p:txBody>
            <a:bodyPr wrap="square" lIns="182880" tIns="0" rIns="0" bIns="0">
              <a:spAutoFit/>
            </a:bodyPr>
            <a:lstStyle/>
            <a:p>
              <a:pPr lvl="0">
                <a:defRPr/>
              </a:pPr>
              <a:r>
                <a:rPr lang="en-US" b="1" dirty="0">
                  <a:solidFill>
                    <a:srgbClr val="FF0000"/>
                  </a:solidFill>
                </a:rPr>
                <a:t>Sign up at </a:t>
              </a:r>
            </a:p>
            <a:p>
              <a:pPr lvl="0">
                <a:defRPr/>
              </a:pPr>
              <a:r>
                <a:rPr lang="en-US" b="1" dirty="0" err="1">
                  <a:latin typeface="Calibri" panose="020F0502020204030204"/>
                </a:rPr>
                <a:t>www.staffingindustry.com</a:t>
              </a:r>
              <a:r>
                <a:rPr lang="en-US" b="1" dirty="0">
                  <a:latin typeface="Calibri" panose="020F0502020204030204"/>
                </a:rPr>
                <a:t>/certification</a:t>
              </a:r>
            </a:p>
          </p:txBody>
        </p:sp>
      </p:grpSp>
    </p:spTree>
    <p:extLst>
      <p:ext uri="{BB962C8B-B14F-4D97-AF65-F5344CB8AC3E}">
        <p14:creationId xmlns:p14="http://schemas.microsoft.com/office/powerpoint/2010/main" val="3945014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EBAEAD-1FB7-5B4A-BC59-15612D5AB3A7}"/>
              </a:ext>
            </a:extLst>
          </p:cNvPr>
          <p:cNvGrpSpPr/>
          <p:nvPr/>
        </p:nvGrpSpPr>
        <p:grpSpPr>
          <a:xfrm>
            <a:off x="0" y="0"/>
            <a:ext cx="9150728" cy="5266728"/>
            <a:chOff x="0" y="0"/>
            <a:chExt cx="9150728" cy="5266728"/>
          </a:xfrm>
        </p:grpSpPr>
        <p:pic>
          <p:nvPicPr>
            <p:cNvPr id="3" name="Picture 2" descr="Shape, rectangle&#10;&#10;Description automatically generated">
              <a:extLst>
                <a:ext uri="{FF2B5EF4-FFF2-40B4-BE49-F238E27FC236}">
                  <a16:creationId xmlns:a16="http://schemas.microsoft.com/office/drawing/2014/main" id="{1B5E2DF0-2620-314D-9701-CF6DB2BAC3F7}"/>
                </a:ext>
              </a:extLst>
            </p:cNvPr>
            <p:cNvPicPr>
              <a:picLocks noChangeAspect="1"/>
            </p:cNvPicPr>
            <p:nvPr/>
          </p:nvPicPr>
          <p:blipFill>
            <a:blip r:embed="rId3"/>
            <a:stretch>
              <a:fillRect/>
            </a:stretch>
          </p:blipFill>
          <p:spPr>
            <a:xfrm>
              <a:off x="0" y="0"/>
              <a:ext cx="9144000" cy="5266728"/>
            </a:xfrm>
            <a:prstGeom prst="rect">
              <a:avLst/>
            </a:prstGeom>
          </p:spPr>
        </p:pic>
        <p:pic>
          <p:nvPicPr>
            <p:cNvPr id="4" name="Picture 3" descr="A city skyline at night&#10;&#10;Description automatically generated with medium confidence">
              <a:extLst>
                <a:ext uri="{FF2B5EF4-FFF2-40B4-BE49-F238E27FC236}">
                  <a16:creationId xmlns:a16="http://schemas.microsoft.com/office/drawing/2014/main" id="{F335655B-A02F-A443-8A67-046D7B79039D}"/>
                </a:ext>
              </a:extLst>
            </p:cNvPr>
            <p:cNvPicPr>
              <a:picLocks noChangeAspect="1"/>
            </p:cNvPicPr>
            <p:nvPr/>
          </p:nvPicPr>
          <p:blipFill>
            <a:blip r:embed="rId4"/>
            <a:stretch>
              <a:fillRect/>
            </a:stretch>
          </p:blipFill>
          <p:spPr>
            <a:xfrm>
              <a:off x="4888" y="1152100"/>
              <a:ext cx="9144000" cy="4100513"/>
            </a:xfrm>
            <a:prstGeom prst="rect">
              <a:avLst/>
            </a:prstGeom>
          </p:spPr>
        </p:pic>
        <p:sp>
          <p:nvSpPr>
            <p:cNvPr id="5" name="Rectangle 4">
              <a:extLst>
                <a:ext uri="{FF2B5EF4-FFF2-40B4-BE49-F238E27FC236}">
                  <a16:creationId xmlns:a16="http://schemas.microsoft.com/office/drawing/2014/main" id="{F83F9AF9-266D-6F44-9089-258A11929109}"/>
                </a:ext>
              </a:extLst>
            </p:cNvPr>
            <p:cNvSpPr/>
            <p:nvPr/>
          </p:nvSpPr>
          <p:spPr>
            <a:xfrm>
              <a:off x="4888" y="15651"/>
              <a:ext cx="9144000" cy="4516243"/>
            </a:xfrm>
            <a:prstGeom prst="rect">
              <a:avLst/>
            </a:prstGeom>
            <a:gradFill flip="none" rotWithShape="1">
              <a:gsLst>
                <a:gs pos="0">
                  <a:schemeClr val="accent1">
                    <a:lumMod val="0"/>
                    <a:lumOff val="100000"/>
                    <a:alpha val="0"/>
                  </a:schemeClr>
                </a:gs>
                <a:gs pos="60000">
                  <a:schemeClr val="accent3">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7EA09DD-9B1E-724A-8BA1-96164167F7AE}"/>
                </a:ext>
              </a:extLst>
            </p:cNvPr>
            <p:cNvSpPr/>
            <p:nvPr/>
          </p:nvSpPr>
          <p:spPr>
            <a:xfrm>
              <a:off x="0" y="4994959"/>
              <a:ext cx="9148888" cy="2717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25CC7A9-57A2-0E43-B6A6-B43BBF97D84A}"/>
                </a:ext>
              </a:extLst>
            </p:cNvPr>
            <p:cNvSpPr txBox="1">
              <a:spLocks noChangeAspect="1"/>
            </p:cNvSpPr>
            <p:nvPr/>
          </p:nvSpPr>
          <p:spPr>
            <a:xfrm>
              <a:off x="101600" y="1588470"/>
              <a:ext cx="8972928" cy="1692771"/>
            </a:xfrm>
            <a:prstGeom prst="rect">
              <a:avLst/>
            </a:prstGeom>
            <a:noFill/>
          </p:spPr>
          <p:txBody>
            <a:bodyPr wrap="square" lIns="91440" tIns="45720" rIns="91440" bIns="45720"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D100"/>
                  </a:solidFill>
                  <a:effectLst/>
                  <a:uLnTx/>
                  <a:uFillTx/>
                  <a:latin typeface="Corporate S" pitchFamily="2" charset="77"/>
                  <a:ea typeface="+mn-ea"/>
                  <a:cs typeface="+mn-cs"/>
                </a:rPr>
                <a:t>CWS Summit Returns to Dallas!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CWS Summit is the largest, most dynamic event of its kind for HR, procurement and workforce solutions management professionals. Attend to expand your horizons, forge connections, and evolve your contingent workforce management strategy in an interactive and collaborative conference setting.</a:t>
              </a:r>
            </a:p>
          </p:txBody>
        </p:sp>
        <p:grpSp>
          <p:nvGrpSpPr>
            <p:cNvPr id="8" name="Group 7">
              <a:extLst>
                <a:ext uri="{FF2B5EF4-FFF2-40B4-BE49-F238E27FC236}">
                  <a16:creationId xmlns:a16="http://schemas.microsoft.com/office/drawing/2014/main" id="{9E030EC7-D5A8-4847-9505-183E2A2562DC}"/>
                </a:ext>
              </a:extLst>
            </p:cNvPr>
            <p:cNvGrpSpPr/>
            <p:nvPr/>
          </p:nvGrpSpPr>
          <p:grpSpPr>
            <a:xfrm>
              <a:off x="236533" y="341768"/>
              <a:ext cx="3877845" cy="968113"/>
              <a:chOff x="198433" y="173409"/>
              <a:chExt cx="3877845" cy="968113"/>
            </a:xfrm>
          </p:grpSpPr>
          <p:sp>
            <p:nvSpPr>
              <p:cNvPr id="17" name="Rectangle 16">
                <a:extLst>
                  <a:ext uri="{FF2B5EF4-FFF2-40B4-BE49-F238E27FC236}">
                    <a16:creationId xmlns:a16="http://schemas.microsoft.com/office/drawing/2014/main" id="{C5AD16C1-91B2-EA45-8A41-44B1C468CF82}"/>
                  </a:ext>
                </a:extLst>
              </p:cNvPr>
              <p:cNvSpPr/>
              <p:nvPr/>
            </p:nvSpPr>
            <p:spPr>
              <a:xfrm>
                <a:off x="198433" y="173409"/>
                <a:ext cx="3877845" cy="9681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8" name="Picture 17" descr="Graphical user interface, application&#10;&#10;Description automatically generated with medium confidence">
                <a:extLst>
                  <a:ext uri="{FF2B5EF4-FFF2-40B4-BE49-F238E27FC236}">
                    <a16:creationId xmlns:a16="http://schemas.microsoft.com/office/drawing/2014/main" id="{F0C7F90A-A7F2-094C-86AE-3F417610396D}"/>
                  </a:ext>
                </a:extLst>
              </p:cNvPr>
              <p:cNvPicPr>
                <a:picLocks noChangeAspect="1"/>
              </p:cNvPicPr>
              <p:nvPr/>
            </p:nvPicPr>
            <p:blipFill>
              <a:blip r:embed="rId5"/>
              <a:stretch>
                <a:fillRect/>
              </a:stretch>
            </p:blipFill>
            <p:spPr>
              <a:xfrm>
                <a:off x="294119" y="266054"/>
                <a:ext cx="3656843" cy="769441"/>
              </a:xfrm>
              <a:prstGeom prst="rect">
                <a:avLst/>
              </a:prstGeom>
              <a:noFill/>
              <a:ln w="101600">
                <a:noFill/>
                <a:miter lim="800000"/>
              </a:ln>
            </p:spPr>
          </p:pic>
        </p:grpSp>
        <p:grpSp>
          <p:nvGrpSpPr>
            <p:cNvPr id="9" name="Group 8">
              <a:extLst>
                <a:ext uri="{FF2B5EF4-FFF2-40B4-BE49-F238E27FC236}">
                  <a16:creationId xmlns:a16="http://schemas.microsoft.com/office/drawing/2014/main" id="{5F4CFCAC-70EB-F044-B23C-ADABE80DF1D2}"/>
                </a:ext>
              </a:extLst>
            </p:cNvPr>
            <p:cNvGrpSpPr/>
            <p:nvPr/>
          </p:nvGrpSpPr>
          <p:grpSpPr>
            <a:xfrm>
              <a:off x="5202233" y="4250878"/>
              <a:ext cx="3720978" cy="351713"/>
              <a:chOff x="198433" y="3603014"/>
              <a:chExt cx="3518484" cy="351713"/>
            </a:xfrm>
          </p:grpSpPr>
          <p:pic>
            <p:nvPicPr>
              <p:cNvPr id="15" name="Picture 14">
                <a:extLst>
                  <a:ext uri="{FF2B5EF4-FFF2-40B4-BE49-F238E27FC236}">
                    <a16:creationId xmlns:a16="http://schemas.microsoft.com/office/drawing/2014/main" id="{A7DED423-DFC6-9447-BC44-2972B4CCFE3D}"/>
                  </a:ext>
                </a:extLst>
              </p:cNvPr>
              <p:cNvPicPr>
                <a:picLocks noChangeAspect="1"/>
              </p:cNvPicPr>
              <p:nvPr/>
            </p:nvPicPr>
            <p:blipFill>
              <a:blip r:embed="rId6"/>
              <a:stretch>
                <a:fillRect/>
              </a:stretch>
            </p:blipFill>
            <p:spPr>
              <a:xfrm>
                <a:off x="198434" y="3603014"/>
                <a:ext cx="3518483" cy="351713"/>
              </a:xfrm>
              <a:prstGeom prst="rect">
                <a:avLst/>
              </a:prstGeom>
            </p:spPr>
          </p:pic>
          <p:sp>
            <p:nvSpPr>
              <p:cNvPr id="16" name="Rectangle 15">
                <a:extLst>
                  <a:ext uri="{FF2B5EF4-FFF2-40B4-BE49-F238E27FC236}">
                    <a16:creationId xmlns:a16="http://schemas.microsoft.com/office/drawing/2014/main" id="{F7AD16F7-DBC7-B54F-A13D-C46575B53C7A}"/>
                  </a:ext>
                </a:extLst>
              </p:cNvPr>
              <p:cNvSpPr/>
              <p:nvPr/>
            </p:nvSpPr>
            <p:spPr>
              <a:xfrm>
                <a:off x="198433" y="3608054"/>
                <a:ext cx="3518484" cy="341632"/>
              </a:xfrm>
              <a:prstGeom prst="rect">
                <a:avLst/>
              </a:prstGeom>
            </p:spPr>
            <p:txBody>
              <a:bodyPr wrap="square" lIns="91440" tIns="45720" rIns="91440" bIns="45720" anchor="t">
                <a:spAutoFit/>
              </a:bodyPr>
              <a:lstStyle/>
              <a:p>
                <a:pPr marL="0" marR="0" lvl="0" indent="0" algn="ctr" defTabSz="514350" rtl="0" eaLnBrk="1" fontAlgn="auto" latinLnBrk="0" hangingPunct="1">
                  <a:lnSpc>
                    <a:spcPct val="90000"/>
                  </a:lnSpc>
                  <a:spcBef>
                    <a:spcPts val="0"/>
                  </a:spcBef>
                  <a:spcAft>
                    <a:spcPts val="450"/>
                  </a:spcAft>
                  <a:buClrTx/>
                  <a:buSzTx/>
                  <a:buFontTx/>
                  <a:buNone/>
                  <a:tabLst/>
                  <a:defRPr/>
                </a:pPr>
                <a:r>
                  <a:rPr kumimoji="0" lang="en-US" sz="1800" b="1" i="0" u="none" strike="noStrike" kern="1200" cap="none" spc="0" normalizeH="0" baseline="0" noProof="0" dirty="0">
                    <a:ln>
                      <a:noFill/>
                    </a:ln>
                    <a:solidFill>
                      <a:srgbClr val="0057B7"/>
                    </a:solidFill>
                    <a:effectLst/>
                    <a:uLnTx/>
                    <a:uFillTx/>
                    <a:latin typeface="Calibri" panose="020F0502020204030204"/>
                    <a:ea typeface="+mn-ea"/>
                    <a:cs typeface="+mn-cs"/>
                  </a:rPr>
                  <a:t>Register at </a:t>
                </a:r>
                <a:r>
                  <a:rPr kumimoji="0" lang="en-US" sz="1800" b="1" i="0" u="none" strike="noStrike" kern="1200" cap="none" spc="0" normalizeH="0" baseline="0" noProof="0" dirty="0" err="1">
                    <a:ln>
                      <a:noFill/>
                    </a:ln>
                    <a:solidFill>
                      <a:srgbClr val="0057B7"/>
                    </a:solidFill>
                    <a:effectLst/>
                    <a:uLnTx/>
                    <a:uFillTx/>
                    <a:latin typeface="Calibri" panose="020F0502020204030204"/>
                    <a:ea typeface="+mn-ea"/>
                    <a:cs typeface="+mn-cs"/>
                  </a:rPr>
                  <a:t>www.cwssummit.com</a:t>
                </a:r>
                <a:endParaRPr kumimoji="0" lang="en-US" sz="1800" b="1" i="0" u="none" strike="noStrike" kern="1200" cap="none" spc="0" normalizeH="0" baseline="0" noProof="0" dirty="0">
                  <a:ln>
                    <a:noFill/>
                  </a:ln>
                  <a:solidFill>
                    <a:srgbClr val="0057B7"/>
                  </a:solidFill>
                  <a:effectLst/>
                  <a:uLnTx/>
                  <a:uFillTx/>
                  <a:latin typeface="Calibri" panose="020F0502020204030204"/>
                  <a:ea typeface="+mn-ea"/>
                  <a:cs typeface="Calibri"/>
                </a:endParaRPr>
              </a:p>
            </p:txBody>
          </p:sp>
        </p:grpSp>
        <p:grpSp>
          <p:nvGrpSpPr>
            <p:cNvPr id="10" name="Group 9">
              <a:extLst>
                <a:ext uri="{FF2B5EF4-FFF2-40B4-BE49-F238E27FC236}">
                  <a16:creationId xmlns:a16="http://schemas.microsoft.com/office/drawing/2014/main" id="{1B7649C2-D4CD-7A46-807B-D700F88A6AD1}"/>
                </a:ext>
              </a:extLst>
            </p:cNvPr>
            <p:cNvGrpSpPr/>
            <p:nvPr/>
          </p:nvGrpSpPr>
          <p:grpSpPr>
            <a:xfrm>
              <a:off x="5183438" y="263305"/>
              <a:ext cx="3967290" cy="1104159"/>
              <a:chOff x="4497638" y="263305"/>
              <a:chExt cx="3967290" cy="1104159"/>
            </a:xfrm>
          </p:grpSpPr>
          <p:sp>
            <p:nvSpPr>
              <p:cNvPr id="11" name="Rectangle 10">
                <a:extLst>
                  <a:ext uri="{FF2B5EF4-FFF2-40B4-BE49-F238E27FC236}">
                    <a16:creationId xmlns:a16="http://schemas.microsoft.com/office/drawing/2014/main" id="{C709E0D8-2D9F-AA46-8BED-9142C774C108}"/>
                  </a:ext>
                </a:extLst>
              </p:cNvPr>
              <p:cNvSpPr/>
              <p:nvPr/>
            </p:nvSpPr>
            <p:spPr>
              <a:xfrm>
                <a:off x="4587083" y="263305"/>
                <a:ext cx="3877845"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porate S ExtraBold" pitchFamily="2" charset="77"/>
                    <a:ea typeface="+mn-ea"/>
                    <a:cs typeface="+mn-cs"/>
                  </a:rPr>
                  <a:t>SEPTEMBER 19-20, 2022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rporate S" pitchFamily="2" charset="77"/>
                    <a:ea typeface="+mn-ea"/>
                    <a:cs typeface="+mn-cs"/>
                  </a:rPr>
                  <a:t>The Omni | Dallas, TX</a:t>
                </a:r>
              </a:p>
            </p:txBody>
          </p:sp>
          <p:grpSp>
            <p:nvGrpSpPr>
              <p:cNvPr id="12" name="Group 11">
                <a:extLst>
                  <a:ext uri="{FF2B5EF4-FFF2-40B4-BE49-F238E27FC236}">
                    <a16:creationId xmlns:a16="http://schemas.microsoft.com/office/drawing/2014/main" id="{AE345E48-E1DA-9148-94BD-62B3887B5542}"/>
                  </a:ext>
                </a:extLst>
              </p:cNvPr>
              <p:cNvGrpSpPr/>
              <p:nvPr/>
            </p:nvGrpSpPr>
            <p:grpSpPr>
              <a:xfrm>
                <a:off x="4497638" y="998132"/>
                <a:ext cx="3248903" cy="369332"/>
                <a:chOff x="5008791" y="1302759"/>
                <a:chExt cx="3248903" cy="369332"/>
              </a:xfrm>
            </p:grpSpPr>
            <p:sp>
              <p:nvSpPr>
                <p:cNvPr id="13" name="Rectangle 12">
                  <a:extLst>
                    <a:ext uri="{FF2B5EF4-FFF2-40B4-BE49-F238E27FC236}">
                      <a16:creationId xmlns:a16="http://schemas.microsoft.com/office/drawing/2014/main" id="{52CC9FDB-8971-7740-81F7-9FC62C374841}"/>
                    </a:ext>
                  </a:extLst>
                </p:cNvPr>
                <p:cNvSpPr/>
                <p:nvPr/>
              </p:nvSpPr>
              <p:spPr>
                <a:xfrm>
                  <a:off x="5008791" y="1302759"/>
                  <a:ext cx="3248903" cy="369332"/>
                </a:xfrm>
                <a:prstGeom prst="rect">
                  <a:avLst/>
                </a:prstGeom>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Calibri"/>
                    </a:rPr>
                    <a:t>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Calibri"/>
                    </a:rPr>
                    <a:t>CWSSummit</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Calibri"/>
                    </a:rPr>
                    <a:t>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Calibri"/>
                    </a:rPr>
                    <a:t>CWSSummit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pic>
              <p:nvPicPr>
                <p:cNvPr id="14" name="Picture 4" descr="A close up of a logo&#10;&#10;Description generated with high confidence">
                  <a:extLst>
                    <a:ext uri="{FF2B5EF4-FFF2-40B4-BE49-F238E27FC236}">
                      <a16:creationId xmlns:a16="http://schemas.microsoft.com/office/drawing/2014/main" id="{F3DD9763-EFEF-824F-9DEC-A9C381B8308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a:off x="5135264" y="1352370"/>
                  <a:ext cx="261341" cy="283982"/>
                </a:xfrm>
                <a:prstGeom prst="rect">
                  <a:avLst/>
                </a:prstGeom>
              </p:spPr>
            </p:pic>
          </p:grpSp>
        </p:grpSp>
      </p:grpSp>
    </p:spTree>
    <p:extLst>
      <p:ext uri="{BB962C8B-B14F-4D97-AF65-F5344CB8AC3E}">
        <p14:creationId xmlns:p14="http://schemas.microsoft.com/office/powerpoint/2010/main" val="934467716"/>
      </p:ext>
    </p:extLst>
  </p:cSld>
  <p:clrMapOvr>
    <a:masterClrMapping/>
  </p:clrMapOvr>
  <p:transition spd="slow" advClick="0">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4FFB51D3-757A-914B-8062-52588CD8E6BE}"/>
              </a:ext>
            </a:extLst>
          </p:cNvPr>
          <p:cNvPicPr>
            <a:picLocks noChangeAspect="1"/>
          </p:cNvPicPr>
          <p:nvPr/>
        </p:nvPicPr>
        <p:blipFill>
          <a:blip r:embed="rId2"/>
          <a:stretch>
            <a:fillRect/>
          </a:stretch>
        </p:blipFill>
        <p:spPr>
          <a:xfrm>
            <a:off x="0" y="0"/>
            <a:ext cx="9144000" cy="5143500"/>
          </a:xfrm>
          <a:prstGeom prst="rect">
            <a:avLst/>
          </a:prstGeom>
        </p:spPr>
      </p:pic>
      <p:sp>
        <p:nvSpPr>
          <p:cNvPr id="5" name="Title 1">
            <a:extLst>
              <a:ext uri="{FF2B5EF4-FFF2-40B4-BE49-F238E27FC236}">
                <a16:creationId xmlns:a16="http://schemas.microsoft.com/office/drawing/2014/main" id="{9893B345-5760-DF47-A47D-197365DD9A96}"/>
              </a:ext>
            </a:extLst>
          </p:cNvPr>
          <p:cNvSpPr txBox="1">
            <a:spLocks/>
          </p:cNvSpPr>
          <p:nvPr/>
        </p:nvSpPr>
        <p:spPr>
          <a:xfrm>
            <a:off x="228600" y="1052576"/>
            <a:ext cx="9004292" cy="8663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100" b="1" dirty="0">
                <a:latin typeface="Corporate S" pitchFamily="2" charset="77"/>
              </a:rPr>
              <a:t>Top 20 Most Downloaded SIA Research Reports</a:t>
            </a:r>
            <a:br>
              <a:rPr lang="en-GB" sz="3200" b="1" dirty="0">
                <a:latin typeface="Corporate S" pitchFamily="2" charset="77"/>
              </a:rPr>
            </a:br>
            <a:r>
              <a:rPr lang="en-GB" sz="1800" b="1" dirty="0">
                <a:solidFill>
                  <a:srgbClr val="7030A0"/>
                </a:solidFill>
                <a:latin typeface="Corporate S" pitchFamily="2" charset="77"/>
              </a:rPr>
              <a:t>Ranking by Member Downloads</a:t>
            </a:r>
            <a:br>
              <a:rPr lang="en-GB" sz="1800" b="1" dirty="0"/>
            </a:br>
            <a:endParaRPr lang="en-GB" sz="1800" b="1" dirty="0"/>
          </a:p>
        </p:txBody>
      </p:sp>
      <p:sp>
        <p:nvSpPr>
          <p:cNvPr id="6" name="Rectangle 5">
            <a:extLst>
              <a:ext uri="{FF2B5EF4-FFF2-40B4-BE49-F238E27FC236}">
                <a16:creationId xmlns:a16="http://schemas.microsoft.com/office/drawing/2014/main" id="{11615AA4-A6CE-7542-BF49-AED1DCAD3F0D}"/>
              </a:ext>
            </a:extLst>
          </p:cNvPr>
          <p:cNvSpPr/>
          <p:nvPr/>
        </p:nvSpPr>
        <p:spPr>
          <a:xfrm>
            <a:off x="6973107" y="4512568"/>
            <a:ext cx="1878976" cy="307777"/>
          </a:xfrm>
          <a:prstGeom prst="rect">
            <a:avLst/>
          </a:prstGeom>
        </p:spPr>
        <p:txBody>
          <a:bodyPr wrap="none">
            <a:spAutoFit/>
          </a:bodyPr>
          <a:lstStyle/>
          <a:p>
            <a:r>
              <a:rPr lang="en-US" sz="1400" i="1" dirty="0">
                <a:solidFill>
                  <a:srgbClr val="581684"/>
                </a:solidFill>
                <a:latin typeface="Calibri" panose="020F0502020204030204" pitchFamily="34" charset="0"/>
                <a:ea typeface="Times New Roman" panose="02020603050405020304" pitchFamily="18" charset="0"/>
              </a:rPr>
              <a:t>Continued on next slide</a:t>
            </a:r>
            <a:endParaRPr lang="en-US" sz="1400" i="1" dirty="0">
              <a:solidFill>
                <a:srgbClr val="581684"/>
              </a:solidFill>
            </a:endParaRPr>
          </a:p>
        </p:txBody>
      </p:sp>
      <p:sp>
        <p:nvSpPr>
          <p:cNvPr id="7" name="Content Placeholder 2">
            <a:extLst>
              <a:ext uri="{FF2B5EF4-FFF2-40B4-BE49-F238E27FC236}">
                <a16:creationId xmlns:a16="http://schemas.microsoft.com/office/drawing/2014/main" id="{A01F0AAF-958F-6447-BAD8-C58C6A04DDE2}"/>
              </a:ext>
            </a:extLst>
          </p:cNvPr>
          <p:cNvSpPr txBox="1">
            <a:spLocks/>
          </p:cNvSpPr>
          <p:nvPr/>
        </p:nvSpPr>
        <p:spPr>
          <a:xfrm>
            <a:off x="215900" y="1979168"/>
            <a:ext cx="4443884" cy="28892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030A0"/>
              </a:buClr>
              <a:buFont typeface="+mj-lt"/>
              <a:buAutoNum type="arabicPeriod"/>
            </a:pPr>
            <a:r>
              <a:rPr lang="en-US" sz="1600" dirty="0"/>
              <a:t>Largest Staffing Firms in the United States:</a:t>
            </a:r>
            <a:br>
              <a:rPr lang="en-US" sz="1600" dirty="0"/>
            </a:br>
            <a:r>
              <a:rPr lang="en-US" sz="1600" dirty="0"/>
              <a:t>2020 Update</a:t>
            </a:r>
          </a:p>
          <a:p>
            <a:pPr>
              <a:buClr>
                <a:srgbClr val="7030A0"/>
              </a:buClr>
              <a:buFont typeface="+mj-lt"/>
              <a:buAutoNum type="arabicPeriod"/>
            </a:pPr>
            <a:r>
              <a:rPr lang="en-US" sz="1600" dirty="0"/>
              <a:t>Largest Healthcare Staffing Firms in the US:</a:t>
            </a:r>
            <a:br>
              <a:rPr lang="en-US" sz="1600" dirty="0"/>
            </a:br>
            <a:r>
              <a:rPr lang="en-US" sz="1600" dirty="0"/>
              <a:t>2020 Update</a:t>
            </a:r>
          </a:p>
          <a:p>
            <a:pPr>
              <a:buClr>
                <a:srgbClr val="7030A0"/>
              </a:buClr>
              <a:buFont typeface="+mj-lt"/>
              <a:buAutoNum type="arabicPeriod"/>
            </a:pPr>
            <a:r>
              <a:rPr lang="en-US" sz="1600" dirty="0"/>
              <a:t>US Staffing Industry Forecast: </a:t>
            </a:r>
            <a:br>
              <a:rPr lang="en-US" sz="1600" dirty="0"/>
            </a:br>
            <a:r>
              <a:rPr lang="en-US" sz="1600" dirty="0"/>
              <a:t>September 2020 Update</a:t>
            </a:r>
          </a:p>
          <a:p>
            <a:pPr>
              <a:buClr>
                <a:srgbClr val="7030A0"/>
              </a:buClr>
              <a:buFont typeface="+mj-lt"/>
              <a:buAutoNum type="arabicPeriod"/>
            </a:pPr>
            <a:r>
              <a:rPr lang="en-US" sz="1600" dirty="0"/>
              <a:t>MSP Global Landscape Summary 2020</a:t>
            </a:r>
          </a:p>
          <a:p>
            <a:pPr>
              <a:buClr>
                <a:srgbClr val="7030A0"/>
              </a:buClr>
              <a:buFont typeface="+mj-lt"/>
              <a:buAutoNum type="arabicPeriod"/>
            </a:pPr>
            <a:r>
              <a:rPr lang="en-US" sz="1600" dirty="0"/>
              <a:t>Largest Global Staffing Firms 2020</a:t>
            </a:r>
          </a:p>
        </p:txBody>
      </p:sp>
      <p:sp>
        <p:nvSpPr>
          <p:cNvPr id="8" name="Content Placeholder 2">
            <a:extLst>
              <a:ext uri="{FF2B5EF4-FFF2-40B4-BE49-F238E27FC236}">
                <a16:creationId xmlns:a16="http://schemas.microsoft.com/office/drawing/2014/main" id="{9B49D20A-431C-3646-A751-DDE8274EFB65}"/>
              </a:ext>
            </a:extLst>
          </p:cNvPr>
          <p:cNvSpPr txBox="1">
            <a:spLocks/>
          </p:cNvSpPr>
          <p:nvPr/>
        </p:nvSpPr>
        <p:spPr>
          <a:xfrm>
            <a:off x="4901084" y="1979168"/>
            <a:ext cx="4040566" cy="24953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030A0"/>
              </a:buClr>
              <a:buFont typeface="+mj-lt"/>
              <a:buAutoNum type="arabicPeriod"/>
            </a:pPr>
            <a:r>
              <a:rPr lang="en-US" sz="1600" dirty="0"/>
              <a:t>Global Staffing Market Estimates and Forecast: November 2020 Update </a:t>
            </a:r>
          </a:p>
          <a:p>
            <a:pPr>
              <a:buClr>
                <a:srgbClr val="7030A0"/>
              </a:buClr>
              <a:buFont typeface="+mj-lt"/>
              <a:buAutoNum type="arabicPeriod"/>
            </a:pPr>
            <a:r>
              <a:rPr lang="en-US" sz="1600" dirty="0"/>
              <a:t>The Gig Economy and Talent Platform Landscape</a:t>
            </a:r>
          </a:p>
          <a:p>
            <a:pPr>
              <a:buClr>
                <a:srgbClr val="7030A0"/>
              </a:buClr>
              <a:buFont typeface="+mj-lt"/>
              <a:buAutoNum type="arabicPeriod"/>
            </a:pPr>
            <a:r>
              <a:rPr lang="en-US" sz="1600" dirty="0"/>
              <a:t>US Staffing Industry Forecast:</a:t>
            </a:r>
            <a:br>
              <a:rPr lang="en-US" sz="1600" dirty="0"/>
            </a:br>
            <a:r>
              <a:rPr lang="en-US" sz="1600" dirty="0"/>
              <a:t>April 2021 Update</a:t>
            </a:r>
          </a:p>
          <a:p>
            <a:pPr>
              <a:buClr>
                <a:srgbClr val="7030A0"/>
              </a:buClr>
              <a:buFont typeface="+mj-lt"/>
              <a:buAutoNum type="arabicPeriod"/>
            </a:pPr>
            <a:r>
              <a:rPr lang="en-US" sz="1600" dirty="0"/>
              <a:t>Staffing Trends 2021 Update</a:t>
            </a:r>
          </a:p>
          <a:p>
            <a:pPr>
              <a:buClr>
                <a:srgbClr val="7030A0"/>
              </a:buClr>
              <a:buFont typeface="+mj-lt"/>
              <a:buAutoNum type="arabicPeriod"/>
            </a:pPr>
            <a:r>
              <a:rPr lang="en-US" sz="1600" dirty="0"/>
              <a:t>Staffing Firm Market Share Landscape and Book of Lists 2020 - The Americas</a:t>
            </a:r>
          </a:p>
        </p:txBody>
      </p:sp>
      <p:cxnSp>
        <p:nvCxnSpPr>
          <p:cNvPr id="9" name="Straight Connector 8">
            <a:extLst>
              <a:ext uri="{FF2B5EF4-FFF2-40B4-BE49-F238E27FC236}">
                <a16:creationId xmlns:a16="http://schemas.microsoft.com/office/drawing/2014/main" id="{ADD94644-7771-9F41-AE95-FC1C3CE0407A}"/>
              </a:ext>
            </a:extLst>
          </p:cNvPr>
          <p:cNvCxnSpPr>
            <a:cxnSpLocks/>
          </p:cNvCxnSpPr>
          <p:nvPr/>
        </p:nvCxnSpPr>
        <p:spPr>
          <a:xfrm>
            <a:off x="4635924" y="2080726"/>
            <a:ext cx="0" cy="2266149"/>
          </a:xfrm>
          <a:prstGeom prst="line">
            <a:avLst/>
          </a:prstGeom>
          <a:ln w="15875">
            <a:solidFill>
              <a:srgbClr val="7030A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0142630"/>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A47F6AD-A87C-CF44-8C3D-26CD18AE3DD9}"/>
              </a:ext>
            </a:extLst>
          </p:cNvPr>
          <p:cNvPicPr>
            <a:picLocks noChangeAspect="1"/>
          </p:cNvPicPr>
          <p:nvPr/>
        </p:nvPicPr>
        <p:blipFill>
          <a:blip r:embed="rId2"/>
          <a:stretch>
            <a:fillRect/>
          </a:stretch>
        </p:blipFill>
        <p:spPr>
          <a:xfrm>
            <a:off x="0" y="0"/>
            <a:ext cx="9144000" cy="5143500"/>
          </a:xfrm>
          <a:prstGeom prst="rect">
            <a:avLst/>
          </a:prstGeom>
        </p:spPr>
      </p:pic>
      <p:grpSp>
        <p:nvGrpSpPr>
          <p:cNvPr id="12" name="Group 11">
            <a:extLst>
              <a:ext uri="{FF2B5EF4-FFF2-40B4-BE49-F238E27FC236}">
                <a16:creationId xmlns:a16="http://schemas.microsoft.com/office/drawing/2014/main" id="{51AB239C-79BF-F045-A973-694A37C50E22}"/>
              </a:ext>
            </a:extLst>
          </p:cNvPr>
          <p:cNvGrpSpPr/>
          <p:nvPr/>
        </p:nvGrpSpPr>
        <p:grpSpPr>
          <a:xfrm>
            <a:off x="342900" y="1163506"/>
            <a:ext cx="8628379" cy="3430524"/>
            <a:chOff x="342900" y="1154176"/>
            <a:chExt cx="8628379" cy="3430524"/>
          </a:xfrm>
        </p:grpSpPr>
        <p:sp>
          <p:nvSpPr>
            <p:cNvPr id="5" name="Title 1">
              <a:extLst>
                <a:ext uri="{FF2B5EF4-FFF2-40B4-BE49-F238E27FC236}">
                  <a16:creationId xmlns:a16="http://schemas.microsoft.com/office/drawing/2014/main" id="{80CA9C52-72BF-3541-9257-2ABBAA531448}"/>
                </a:ext>
              </a:extLst>
            </p:cNvPr>
            <p:cNvSpPr txBox="1">
              <a:spLocks/>
            </p:cNvSpPr>
            <p:nvPr/>
          </p:nvSpPr>
          <p:spPr>
            <a:xfrm>
              <a:off x="342900" y="1154176"/>
              <a:ext cx="8628379" cy="8879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200" b="1" dirty="0">
                  <a:latin typeface="Corporate S" pitchFamily="2" charset="77"/>
                </a:rPr>
                <a:t>Top 20 Most Downloaded SIA Research Reports</a:t>
              </a:r>
              <a:br>
                <a:rPr lang="en-GB" sz="3200" b="1" dirty="0">
                  <a:latin typeface="Corporate S" pitchFamily="2" charset="77"/>
                </a:rPr>
              </a:br>
              <a:r>
                <a:rPr lang="en-GB" sz="1800" b="1" dirty="0">
                  <a:solidFill>
                    <a:srgbClr val="7030A0"/>
                  </a:solidFill>
                  <a:latin typeface="Corporate S" pitchFamily="2" charset="77"/>
                </a:rPr>
                <a:t>Ranking by Member Downloads</a:t>
              </a:r>
              <a:br>
                <a:rPr lang="en-GB" sz="1800" b="1" dirty="0"/>
              </a:br>
              <a:endParaRPr lang="en-GB" sz="1800" b="1" dirty="0"/>
            </a:p>
          </p:txBody>
        </p:sp>
        <p:sp>
          <p:nvSpPr>
            <p:cNvPr id="7" name="Content Placeholder 2">
              <a:extLst>
                <a:ext uri="{FF2B5EF4-FFF2-40B4-BE49-F238E27FC236}">
                  <a16:creationId xmlns:a16="http://schemas.microsoft.com/office/drawing/2014/main" id="{4C6D1386-E014-1F4B-8ED2-8BF1D6540F0F}"/>
                </a:ext>
              </a:extLst>
            </p:cNvPr>
            <p:cNvSpPr txBox="1">
              <a:spLocks/>
            </p:cNvSpPr>
            <p:nvPr/>
          </p:nvSpPr>
          <p:spPr>
            <a:xfrm>
              <a:off x="4708800" y="2106168"/>
              <a:ext cx="4262476" cy="21610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030A0"/>
                </a:buClr>
                <a:buFont typeface="+mj-lt"/>
                <a:buAutoNum type="arabicPeriod" startAt="17"/>
              </a:pPr>
              <a:r>
                <a:rPr lang="en-US" sz="1600" dirty="0"/>
                <a:t>Most Attractive Staffing Markets Globally 2021</a:t>
              </a:r>
            </a:p>
            <a:p>
              <a:pPr>
                <a:buClr>
                  <a:srgbClr val="7030A0"/>
                </a:buClr>
                <a:buFont typeface="+mj-lt"/>
                <a:buAutoNum type="arabicPeriod" startAt="17"/>
              </a:pPr>
              <a:r>
                <a:rPr lang="en-US" sz="1600" dirty="0"/>
                <a:t>RPO Global Landscape Summary 2020</a:t>
              </a:r>
            </a:p>
            <a:p>
              <a:pPr>
                <a:buClr>
                  <a:srgbClr val="7030A0"/>
                </a:buClr>
                <a:buFont typeface="+mj-lt"/>
                <a:buAutoNum type="arabicPeriod" startAt="17"/>
              </a:pPr>
              <a:r>
                <a:rPr lang="en-US" sz="1600" dirty="0"/>
                <a:t>IT Staffing Growth Assessment: 2020 Update </a:t>
              </a:r>
            </a:p>
            <a:p>
              <a:pPr>
                <a:buClr>
                  <a:srgbClr val="7030A0"/>
                </a:buClr>
                <a:buFont typeface="+mj-lt"/>
                <a:buAutoNum type="arabicPeriod" startAt="17"/>
              </a:pPr>
              <a:r>
                <a:rPr lang="en-US" sz="1600" dirty="0"/>
                <a:t>Global Staffing Market Estimates &amp; Forecasts May 2021</a:t>
              </a:r>
            </a:p>
            <a:p>
              <a:pPr>
                <a:buClr>
                  <a:srgbClr val="7030A0"/>
                </a:buClr>
                <a:buFont typeface="+mj-lt"/>
                <a:buAutoNum type="arabicPeriod" startAt="17"/>
              </a:pPr>
              <a:r>
                <a:rPr lang="en-US" sz="1600" dirty="0"/>
                <a:t>Fastest-Growing Staffing Firms: 2020 Update</a:t>
              </a:r>
            </a:p>
            <a:p>
              <a:pPr>
                <a:buFont typeface="+mj-lt"/>
                <a:buAutoNum type="arabicPeriod" startAt="17"/>
              </a:pPr>
              <a:endParaRPr lang="en-US" sz="1600" dirty="0"/>
            </a:p>
          </p:txBody>
        </p:sp>
        <p:sp>
          <p:nvSpPr>
            <p:cNvPr id="8" name="Content Placeholder 2">
              <a:extLst>
                <a:ext uri="{FF2B5EF4-FFF2-40B4-BE49-F238E27FC236}">
                  <a16:creationId xmlns:a16="http://schemas.microsoft.com/office/drawing/2014/main" id="{9E2772E2-E44C-E640-AB0F-047F30162181}"/>
                </a:ext>
              </a:extLst>
            </p:cNvPr>
            <p:cNvSpPr txBox="1">
              <a:spLocks/>
            </p:cNvSpPr>
            <p:nvPr/>
          </p:nvSpPr>
          <p:spPr>
            <a:xfrm>
              <a:off x="342900" y="2106168"/>
              <a:ext cx="3899563" cy="24785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030A0"/>
                </a:buClr>
                <a:buFont typeface="+mj-lt"/>
                <a:buAutoNum type="arabicPeriod"/>
              </a:pPr>
              <a:r>
                <a:rPr lang="en-US" sz="1600" dirty="0"/>
                <a:t>Largest IT Staffing Firms in the US –</a:t>
              </a:r>
              <a:br>
                <a:rPr lang="en-US" sz="1600" dirty="0"/>
              </a:br>
              <a:r>
                <a:rPr lang="en-US" sz="1600" dirty="0"/>
                <a:t>2021 Update </a:t>
              </a:r>
            </a:p>
            <a:p>
              <a:pPr>
                <a:buClr>
                  <a:srgbClr val="7030A0"/>
                </a:buClr>
                <a:buFont typeface="+mj-lt"/>
                <a:buAutoNum type="arabicPeriod"/>
              </a:pPr>
              <a:r>
                <a:rPr lang="en-US" sz="1600" dirty="0"/>
                <a:t>VMS Global Landscape Summary 2020 </a:t>
              </a:r>
            </a:p>
            <a:p>
              <a:pPr>
                <a:buClr>
                  <a:srgbClr val="7030A0"/>
                </a:buClr>
                <a:buFont typeface="+mj-lt"/>
                <a:buAutoNum type="arabicPeriod"/>
              </a:pPr>
              <a:r>
                <a:rPr lang="en-US" sz="1600" dirty="0"/>
                <a:t>Temporary Staffing Platform Update </a:t>
              </a:r>
            </a:p>
            <a:p>
              <a:pPr>
                <a:buClr>
                  <a:srgbClr val="7030A0"/>
                </a:buClr>
                <a:buFont typeface="+mj-lt"/>
                <a:buAutoNum type="arabicPeriod"/>
              </a:pPr>
              <a:r>
                <a:rPr lang="en-US" sz="1600" dirty="0"/>
                <a:t>Global Staffing Industry Forecast:</a:t>
              </a:r>
              <a:br>
                <a:rPr lang="en-US" sz="1600" dirty="0"/>
              </a:br>
              <a:r>
                <a:rPr lang="en-US" sz="1600" dirty="0"/>
                <a:t>August 2020 Interim Update </a:t>
              </a:r>
            </a:p>
            <a:p>
              <a:pPr>
                <a:buClr>
                  <a:srgbClr val="7030A0"/>
                </a:buClr>
                <a:buFont typeface="+mj-lt"/>
                <a:buAutoNum type="arabicPeriod"/>
              </a:pPr>
              <a:r>
                <a:rPr lang="en-US" sz="1600" dirty="0"/>
                <a:t>Workforce Solutions Ecosystem –</a:t>
              </a:r>
              <a:br>
                <a:rPr lang="en-US" sz="1600" dirty="0"/>
              </a:br>
              <a:r>
                <a:rPr lang="en-US" sz="1600" dirty="0"/>
                <a:t>2020 Update</a:t>
              </a:r>
            </a:p>
          </p:txBody>
        </p:sp>
        <p:cxnSp>
          <p:nvCxnSpPr>
            <p:cNvPr id="9" name="Straight Connector 8">
              <a:extLst>
                <a:ext uri="{FF2B5EF4-FFF2-40B4-BE49-F238E27FC236}">
                  <a16:creationId xmlns:a16="http://schemas.microsoft.com/office/drawing/2014/main" id="{E5D86664-3486-6B47-B732-5CD9929C2449}"/>
                </a:ext>
              </a:extLst>
            </p:cNvPr>
            <p:cNvCxnSpPr>
              <a:cxnSpLocks/>
            </p:cNvCxnSpPr>
            <p:nvPr/>
          </p:nvCxnSpPr>
          <p:spPr>
            <a:xfrm>
              <a:off x="4475632" y="2156121"/>
              <a:ext cx="0" cy="2111078"/>
            </a:xfrm>
            <a:prstGeom prst="line">
              <a:avLst/>
            </a:prstGeom>
            <a:ln w="15875">
              <a:solidFill>
                <a:srgbClr val="7030A0"/>
              </a:solidFill>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3260417960"/>
      </p:ext>
    </p:extLst>
  </p:cSld>
  <p:clrMapOvr>
    <a:masterClrMapping/>
  </p:clrMapOvr>
  <p:transition spd="slow" advClick="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B0AC6D5-D1E8-224E-96B4-4368D0B5D73E}"/>
              </a:ext>
            </a:extLst>
          </p:cNvPr>
          <p:cNvPicPr>
            <a:picLocks noChangeAspect="1"/>
          </p:cNvPicPr>
          <p:nvPr/>
        </p:nvPicPr>
        <p:blipFill>
          <a:blip r:embed="rId2"/>
          <a:stretch>
            <a:fillRect/>
          </a:stretch>
        </p:blipFill>
        <p:spPr>
          <a:xfrm>
            <a:off x="0" y="0"/>
            <a:ext cx="9160202" cy="5143500"/>
          </a:xfrm>
          <a:prstGeom prst="rect">
            <a:avLst/>
          </a:prstGeom>
        </p:spPr>
      </p:pic>
    </p:spTree>
    <p:extLst>
      <p:ext uri="{BB962C8B-B14F-4D97-AF65-F5344CB8AC3E}">
        <p14:creationId xmlns:p14="http://schemas.microsoft.com/office/powerpoint/2010/main" val="2325361942"/>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E1E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83B87D-17A6-624B-82E8-ED0BB847DEF1}"/>
              </a:ext>
            </a:extLst>
          </p:cNvPr>
          <p:cNvPicPr>
            <a:picLocks noChangeAspect="1"/>
          </p:cNvPicPr>
          <p:nvPr/>
        </p:nvPicPr>
        <p:blipFill rotWithShape="1">
          <a:blip r:embed="rId3"/>
          <a:srcRect r="25700" b="2773"/>
          <a:stretch/>
        </p:blipFill>
        <p:spPr>
          <a:xfrm>
            <a:off x="4089341" y="733960"/>
            <a:ext cx="5054600" cy="4409540"/>
          </a:xfrm>
          <a:prstGeom prst="rect">
            <a:avLst/>
          </a:prstGeom>
        </p:spPr>
      </p:pic>
      <p:sp>
        <p:nvSpPr>
          <p:cNvPr id="10" name="Rectangle 9">
            <a:extLst>
              <a:ext uri="{FF2B5EF4-FFF2-40B4-BE49-F238E27FC236}">
                <a16:creationId xmlns:a16="http://schemas.microsoft.com/office/drawing/2014/main" id="{FFEF0AEE-DF12-CE4A-A3F7-17DFA5665E77}"/>
              </a:ext>
            </a:extLst>
          </p:cNvPr>
          <p:cNvSpPr/>
          <p:nvPr/>
        </p:nvSpPr>
        <p:spPr>
          <a:xfrm>
            <a:off x="4042940" y="873457"/>
            <a:ext cx="4695002" cy="4270043"/>
          </a:xfrm>
          <a:prstGeom prst="rect">
            <a:avLst/>
          </a:prstGeom>
          <a:gradFill flip="none" rotWithShape="1">
            <a:gsLst>
              <a:gs pos="23000">
                <a:srgbClr val="DBE1E4"/>
              </a:gs>
              <a:gs pos="39000">
                <a:srgbClr val="DBE1E4">
                  <a:shade val="100000"/>
                  <a:satMod val="115000"/>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329184" y="4643306"/>
            <a:ext cx="7736312" cy="500194"/>
          </a:xfrm>
          <a:prstGeom prst="rect">
            <a:avLst/>
          </a:prstGeom>
          <a:noFill/>
        </p:spPr>
        <p:txBody>
          <a:bodyPr wrap="square" l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View all webinars and sign up at </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www.staffingindustry.com</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/webinars-buyer</a:t>
            </a:r>
          </a:p>
        </p:txBody>
      </p:sp>
      <p:sp>
        <p:nvSpPr>
          <p:cNvPr id="5" name="TextBox 4"/>
          <p:cNvSpPr txBox="1"/>
          <p:nvPr/>
        </p:nvSpPr>
        <p:spPr>
          <a:xfrm>
            <a:off x="329185" y="1388657"/>
            <a:ext cx="4460522" cy="2881386"/>
          </a:xfrm>
          <a:prstGeom prst="rect">
            <a:avLst/>
          </a:prstGeom>
          <a:noFill/>
        </p:spPr>
        <p:txBody>
          <a:bodyPr wrap="square" lIns="0" tIns="45720" rIns="91440" bIns="0" rtlCol="0" anchor="t">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455560"/>
                </a:solidFill>
                <a:effectLst/>
                <a:uLnTx/>
                <a:uFillTx/>
                <a:latin typeface="Calibri"/>
                <a:ea typeface="+mn-ea"/>
                <a:cs typeface="Calibri"/>
              </a:rPr>
              <a:t>Industry Insights from the </a:t>
            </a:r>
            <a:b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2800" b="1" i="0" u="none" strike="noStrike" kern="1200" cap="none" spc="0" normalizeH="0" baseline="0" noProof="0" dirty="0">
                <a:ln>
                  <a:noFill/>
                </a:ln>
                <a:solidFill>
                  <a:srgbClr val="455560"/>
                </a:solidFill>
                <a:effectLst/>
                <a:uLnTx/>
                <a:uFillTx/>
                <a:latin typeface="Calibri"/>
                <a:ea typeface="+mn-ea"/>
                <a:cs typeface="Calibri"/>
              </a:rPr>
              <a:t>Comfort of Your Office!</a:t>
            </a:r>
            <a:endParaRPr kumimoji="0" lang="en-US" sz="2800" b="1" i="0" u="none" strike="noStrike" kern="1200" cap="none" spc="0" normalizeH="0" baseline="0" noProof="0" dirty="0">
              <a:ln>
                <a:noFill/>
              </a:ln>
              <a:solidFill>
                <a:srgbClr val="45566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Webinars focus on a variety of relevant contingent labor topics</a:t>
            </a:r>
            <a:r>
              <a:rPr kumimoji="0"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including IC compliance, SOW, global expansion, talent recruiting &amp; management, and VMS/MSP among others.</a:t>
            </a:r>
          </a:p>
        </p:txBody>
      </p:sp>
      <p:sp>
        <p:nvSpPr>
          <p:cNvPr id="2" name="TextBox 1">
            <a:extLst>
              <a:ext uri="{FF2B5EF4-FFF2-40B4-BE49-F238E27FC236}">
                <a16:creationId xmlns:a16="http://schemas.microsoft.com/office/drawing/2014/main" id="{5FD93250-6611-274E-A925-6E4546E4D082}"/>
              </a:ext>
            </a:extLst>
          </p:cNvPr>
          <p:cNvSpPr txBox="1"/>
          <p:nvPr/>
        </p:nvSpPr>
        <p:spPr>
          <a:xfrm>
            <a:off x="3265147" y="232276"/>
            <a:ext cx="4915467" cy="843339"/>
          </a:xfrm>
          <a:prstGeom prst="rect">
            <a:avLst/>
          </a:prstGeom>
          <a:noFill/>
        </p:spPr>
        <p:txBody>
          <a:bodyPr wrap="square" numCol="1"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3024"/>
                </a:solidFill>
                <a:effectLst/>
                <a:uLnTx/>
                <a:uFillTx/>
                <a:latin typeface="Calibri" panose="020F0502020204030204"/>
                <a:ea typeface="+mn-ea"/>
                <a:cs typeface="+mn-cs"/>
              </a:rPr>
              <a:t>View the full 2021 Schedule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3024"/>
                </a:solidFill>
                <a:effectLst/>
                <a:uLnTx/>
                <a:uFillTx/>
                <a:latin typeface="Calibri" panose="020F0502020204030204"/>
                <a:ea typeface="+mn-ea"/>
                <a:cs typeface="+mn-cs"/>
              </a:rPr>
              <a:t>www.staffingindustry.com/webinars-buyer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CBF104E-F2C4-FC47-B2F4-EFA1C03FE723}"/>
              </a:ext>
            </a:extLst>
          </p:cNvPr>
          <p:cNvPicPr>
            <a:picLocks noChangeAspect="1"/>
          </p:cNvPicPr>
          <p:nvPr/>
        </p:nvPicPr>
        <p:blipFill>
          <a:blip r:embed="rId4"/>
          <a:stretch>
            <a:fillRect/>
          </a:stretch>
        </p:blipFill>
        <p:spPr>
          <a:xfrm>
            <a:off x="329184" y="323572"/>
            <a:ext cx="2836012" cy="691822"/>
          </a:xfrm>
          <a:prstGeom prst="rect">
            <a:avLst/>
          </a:prstGeom>
        </p:spPr>
      </p:pic>
    </p:spTree>
    <p:extLst>
      <p:ext uri="{BB962C8B-B14F-4D97-AF65-F5344CB8AC3E}">
        <p14:creationId xmlns:p14="http://schemas.microsoft.com/office/powerpoint/2010/main" val="2204588017"/>
      </p:ext>
    </p:extLst>
  </p:cSld>
  <p:clrMapOvr>
    <a:masterClrMapping/>
  </p:clrMapOvr>
  <p:transition spd="slow" advClick="0">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person, hand&#10;&#10;Description automatically generated">
            <a:extLst>
              <a:ext uri="{FF2B5EF4-FFF2-40B4-BE49-F238E27FC236}">
                <a16:creationId xmlns:a16="http://schemas.microsoft.com/office/drawing/2014/main" id="{D84F7A32-C8CF-A746-9AF8-F1C1D02B9237}"/>
              </a:ext>
            </a:extLst>
          </p:cNvPr>
          <p:cNvPicPr>
            <a:picLocks noChangeAspect="1"/>
          </p:cNvPicPr>
          <p:nvPr/>
        </p:nvPicPr>
        <p:blipFill>
          <a:blip r:embed="rId3"/>
          <a:stretch>
            <a:fillRect/>
          </a:stretch>
        </p:blipFill>
        <p:spPr>
          <a:xfrm>
            <a:off x="0" y="621"/>
            <a:ext cx="9144000" cy="5142879"/>
          </a:xfrm>
          <a:prstGeom prst="rect">
            <a:avLst/>
          </a:prstGeom>
        </p:spPr>
      </p:pic>
      <p:sp>
        <p:nvSpPr>
          <p:cNvPr id="38" name="TextBox 37">
            <a:extLst>
              <a:ext uri="{FF2B5EF4-FFF2-40B4-BE49-F238E27FC236}">
                <a16:creationId xmlns:a16="http://schemas.microsoft.com/office/drawing/2014/main" id="{BED601FF-6538-764A-BDDF-2893EBAF208F}"/>
              </a:ext>
            </a:extLst>
          </p:cNvPr>
          <p:cNvSpPr txBox="1">
            <a:spLocks noChangeAspect="1"/>
          </p:cNvSpPr>
          <p:nvPr/>
        </p:nvSpPr>
        <p:spPr>
          <a:xfrm>
            <a:off x="289446" y="1594688"/>
            <a:ext cx="5897993" cy="2246769"/>
          </a:xfrm>
          <a:prstGeom prst="rect">
            <a:avLst/>
          </a:prstGeom>
          <a:noFill/>
        </p:spPr>
        <p:txBody>
          <a:bodyPr wrap="square" lIns="91440" tIns="45720" rIns="91440" bIns="45720" rtlCol="0" anchor="ctr" anchorCtr="1">
            <a:spAutoFit/>
          </a:bodyPr>
          <a:lstStyle/>
          <a:p>
            <a:r>
              <a:rPr lang="en-US" sz="3200" b="1" dirty="0">
                <a:solidFill>
                  <a:srgbClr val="FF0000"/>
                </a:solidFill>
                <a:latin typeface="Corporate S" pitchFamily="2" charset="77"/>
              </a:rPr>
              <a:t>London Calling!</a:t>
            </a:r>
          </a:p>
          <a:p>
            <a:r>
              <a:rPr lang="en-US" dirty="0">
                <a:solidFill>
                  <a:schemeClr val="bg1"/>
                </a:solidFill>
              </a:rPr>
              <a:t>An exclusive gathering of CEOs, owners and senior executives from staffing organizations across industry sectors and sizes, Executive Forum Europe provides you with access to top industry thinkers, leaders and innovators; new techniques and practices; and advice on market segments</a:t>
            </a:r>
          </a:p>
          <a:p>
            <a:r>
              <a:rPr lang="en-US" dirty="0">
                <a:solidFill>
                  <a:schemeClr val="bg1"/>
                </a:solidFill>
              </a:rPr>
              <a:t>for business growth.</a:t>
            </a:r>
          </a:p>
        </p:txBody>
      </p:sp>
      <p:grpSp>
        <p:nvGrpSpPr>
          <p:cNvPr id="39" name="Group 38">
            <a:extLst>
              <a:ext uri="{FF2B5EF4-FFF2-40B4-BE49-F238E27FC236}">
                <a16:creationId xmlns:a16="http://schemas.microsoft.com/office/drawing/2014/main" id="{DDCE4E60-7F72-F94E-81DF-7827F599AEAD}"/>
              </a:ext>
            </a:extLst>
          </p:cNvPr>
          <p:cNvGrpSpPr/>
          <p:nvPr/>
        </p:nvGrpSpPr>
        <p:grpSpPr>
          <a:xfrm>
            <a:off x="409504" y="4079250"/>
            <a:ext cx="3827216" cy="348743"/>
            <a:chOff x="409504" y="4201170"/>
            <a:chExt cx="3827216" cy="348743"/>
          </a:xfrm>
        </p:grpSpPr>
        <p:pic>
          <p:nvPicPr>
            <p:cNvPr id="45" name="Picture 44">
              <a:extLst>
                <a:ext uri="{FF2B5EF4-FFF2-40B4-BE49-F238E27FC236}">
                  <a16:creationId xmlns:a16="http://schemas.microsoft.com/office/drawing/2014/main" id="{1B1312DD-5B0F-944D-B8ED-4AB4F17D5649}"/>
                </a:ext>
              </a:extLst>
            </p:cNvPr>
            <p:cNvPicPr>
              <a:picLocks noChangeAspect="1"/>
            </p:cNvPicPr>
            <p:nvPr/>
          </p:nvPicPr>
          <p:blipFill>
            <a:blip r:embed="rId4"/>
            <a:stretch>
              <a:fillRect/>
            </a:stretch>
          </p:blipFill>
          <p:spPr>
            <a:xfrm>
              <a:off x="409504" y="4201170"/>
              <a:ext cx="3827216" cy="348743"/>
            </a:xfrm>
            <a:prstGeom prst="rect">
              <a:avLst/>
            </a:prstGeom>
          </p:spPr>
        </p:pic>
        <p:sp>
          <p:nvSpPr>
            <p:cNvPr id="46" name="Rectangle 45">
              <a:extLst>
                <a:ext uri="{FF2B5EF4-FFF2-40B4-BE49-F238E27FC236}">
                  <a16:creationId xmlns:a16="http://schemas.microsoft.com/office/drawing/2014/main" id="{8AB8B3E4-EF46-9E41-B407-3F23233787E0}"/>
                </a:ext>
              </a:extLst>
            </p:cNvPr>
            <p:cNvSpPr/>
            <p:nvPr/>
          </p:nvSpPr>
          <p:spPr>
            <a:xfrm>
              <a:off x="409504" y="4204725"/>
              <a:ext cx="3827216" cy="341632"/>
            </a:xfrm>
            <a:prstGeom prst="rect">
              <a:avLst/>
            </a:prstGeom>
          </p:spPr>
          <p:txBody>
            <a:bodyPr wrap="square" lIns="91440" tIns="45720" rIns="91440" bIns="45720" anchor="t">
              <a:spAutoFit/>
            </a:bodyPr>
            <a:lstStyle/>
            <a:p>
              <a:pPr algn="ctr" defTabSz="514350">
                <a:lnSpc>
                  <a:spcPct val="90000"/>
                </a:lnSpc>
                <a:spcAft>
                  <a:spcPts val="450"/>
                </a:spcAft>
                <a:defRPr/>
              </a:pPr>
              <a:r>
                <a:rPr lang="en-US" b="1" dirty="0">
                  <a:solidFill>
                    <a:schemeClr val="bg1"/>
                  </a:solidFill>
                </a:rPr>
                <a:t>Register at </a:t>
              </a:r>
              <a:r>
                <a:rPr lang="en-US" b="1" dirty="0" err="1">
                  <a:solidFill>
                    <a:schemeClr val="bg1"/>
                  </a:solidFill>
                </a:rPr>
                <a:t>www.siexecutiveforum.eu</a:t>
              </a:r>
              <a:r>
                <a:rPr lang="en-US" b="1" dirty="0">
                  <a:solidFill>
                    <a:schemeClr val="bg1"/>
                  </a:solidFill>
                </a:rPr>
                <a:t> </a:t>
              </a:r>
              <a:endParaRPr lang="en-US" b="1" dirty="0">
                <a:solidFill>
                  <a:schemeClr val="bg1"/>
                </a:solidFill>
                <a:cs typeface="Calibri"/>
              </a:endParaRPr>
            </a:p>
          </p:txBody>
        </p:sp>
      </p:grpSp>
      <p:pic>
        <p:nvPicPr>
          <p:cNvPr id="40" name="Picture 39" descr="A picture containing text&#10;&#10;Description automatically generated">
            <a:extLst>
              <a:ext uri="{FF2B5EF4-FFF2-40B4-BE49-F238E27FC236}">
                <a16:creationId xmlns:a16="http://schemas.microsoft.com/office/drawing/2014/main" id="{F9DAE440-909B-E340-A940-AC6957F4DF44}"/>
              </a:ext>
            </a:extLst>
          </p:cNvPr>
          <p:cNvPicPr>
            <a:picLocks noChangeAspect="1"/>
          </p:cNvPicPr>
          <p:nvPr/>
        </p:nvPicPr>
        <p:blipFill>
          <a:blip r:embed="rId5"/>
          <a:stretch>
            <a:fillRect/>
          </a:stretch>
        </p:blipFill>
        <p:spPr>
          <a:xfrm>
            <a:off x="392712" y="292645"/>
            <a:ext cx="4003040" cy="1046151"/>
          </a:xfrm>
          <a:prstGeom prst="rect">
            <a:avLst/>
          </a:prstGeom>
        </p:spPr>
      </p:pic>
      <p:sp>
        <p:nvSpPr>
          <p:cNvPr id="41" name="Rectangle 40">
            <a:extLst>
              <a:ext uri="{FF2B5EF4-FFF2-40B4-BE49-F238E27FC236}">
                <a16:creationId xmlns:a16="http://schemas.microsoft.com/office/drawing/2014/main" id="{D3FDFC5B-8FA7-D94B-B780-62EABDD1E4A7}"/>
              </a:ext>
            </a:extLst>
          </p:cNvPr>
          <p:cNvSpPr/>
          <p:nvPr/>
        </p:nvSpPr>
        <p:spPr>
          <a:xfrm>
            <a:off x="4708374" y="204391"/>
            <a:ext cx="4148545" cy="769441"/>
          </a:xfrm>
          <a:prstGeom prst="rect">
            <a:avLst/>
          </a:prstGeom>
        </p:spPr>
        <p:txBody>
          <a:bodyPr wrap="square">
            <a:spAutoFit/>
          </a:bodyPr>
          <a:lstStyle/>
          <a:p>
            <a:r>
              <a:rPr lang="en-US" sz="2400" b="1" dirty="0">
                <a:solidFill>
                  <a:schemeClr val="bg1"/>
                </a:solidFill>
                <a:latin typeface="Corporate S ExtraBold" pitchFamily="2" charset="77"/>
              </a:rPr>
              <a:t>November 17, 2021 </a:t>
            </a:r>
          </a:p>
          <a:p>
            <a:r>
              <a:rPr lang="en-US" sz="2000" b="1" dirty="0">
                <a:solidFill>
                  <a:schemeClr val="bg1"/>
                </a:solidFill>
                <a:latin typeface="Corporate S" pitchFamily="2" charset="77"/>
              </a:rPr>
              <a:t>Royal Lancaster Hotel | London, UK</a:t>
            </a:r>
          </a:p>
        </p:txBody>
      </p:sp>
      <p:grpSp>
        <p:nvGrpSpPr>
          <p:cNvPr id="42" name="Group 41">
            <a:extLst>
              <a:ext uri="{FF2B5EF4-FFF2-40B4-BE49-F238E27FC236}">
                <a16:creationId xmlns:a16="http://schemas.microsoft.com/office/drawing/2014/main" id="{359B8546-158C-BD40-9658-F3A90108B18D}"/>
              </a:ext>
            </a:extLst>
          </p:cNvPr>
          <p:cNvGrpSpPr/>
          <p:nvPr/>
        </p:nvGrpSpPr>
        <p:grpSpPr>
          <a:xfrm>
            <a:off x="4624638" y="947332"/>
            <a:ext cx="3041987" cy="369332"/>
            <a:chOff x="5008791" y="1302759"/>
            <a:chExt cx="3041987" cy="369332"/>
          </a:xfrm>
        </p:grpSpPr>
        <p:sp>
          <p:nvSpPr>
            <p:cNvPr id="43" name="Rectangle 42">
              <a:extLst>
                <a:ext uri="{FF2B5EF4-FFF2-40B4-BE49-F238E27FC236}">
                  <a16:creationId xmlns:a16="http://schemas.microsoft.com/office/drawing/2014/main" id="{0EE5B77C-0C23-4246-AE9B-4F2216AFE011}"/>
                </a:ext>
              </a:extLst>
            </p:cNvPr>
            <p:cNvSpPr/>
            <p:nvPr/>
          </p:nvSpPr>
          <p:spPr>
            <a:xfrm>
              <a:off x="5008791" y="1302759"/>
              <a:ext cx="3041987" cy="369332"/>
            </a:xfrm>
            <a:prstGeom prst="rect">
              <a:avLst/>
            </a:prstGeom>
          </p:spPr>
          <p:txBody>
            <a:bodyPr wrap="none">
              <a:spAutoFit/>
            </a:bodyPr>
            <a:lstStyle/>
            <a:p>
              <a:pPr defTabSz="457189"/>
              <a:r>
                <a:rPr lang="en-US" dirty="0">
                  <a:solidFill>
                    <a:srgbClr val="FFFFFF"/>
                  </a:solidFill>
                  <a:cs typeface="Calibri"/>
                </a:rPr>
                <a:t>      @</a:t>
              </a:r>
              <a:r>
                <a:rPr lang="en-US" dirty="0" err="1">
                  <a:solidFill>
                    <a:srgbClr val="FFFFFF"/>
                  </a:solidFill>
                  <a:cs typeface="Calibri"/>
                </a:rPr>
                <a:t>ExecForum</a:t>
              </a:r>
              <a:r>
                <a:rPr lang="en-US" dirty="0">
                  <a:solidFill>
                    <a:srgbClr val="FFFFFF"/>
                  </a:solidFill>
                  <a:cs typeface="Calibri"/>
                </a:rPr>
                <a:t>   #</a:t>
              </a:r>
              <a:r>
                <a:rPr lang="en-US" dirty="0" err="1">
                  <a:solidFill>
                    <a:srgbClr val="FFFFFF"/>
                  </a:solidFill>
                  <a:cs typeface="Calibri"/>
                </a:rPr>
                <a:t>ExecForum</a:t>
              </a:r>
              <a:endParaRPr lang="en-US" dirty="0">
                <a:solidFill>
                  <a:srgbClr val="FFFFFF"/>
                </a:solidFill>
                <a:cs typeface="Calibri"/>
              </a:endParaRPr>
            </a:p>
          </p:txBody>
        </p:sp>
        <p:pic>
          <p:nvPicPr>
            <p:cNvPr id="44" name="Picture 4" descr="A close up of a logo&#10;&#10;Description generated with high confidence">
              <a:extLst>
                <a:ext uri="{FF2B5EF4-FFF2-40B4-BE49-F238E27FC236}">
                  <a16:creationId xmlns:a16="http://schemas.microsoft.com/office/drawing/2014/main" id="{3EA5F8DD-C5C2-3344-82F5-4AF77ED57EE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5135264" y="1365070"/>
              <a:ext cx="261341" cy="283982"/>
            </a:xfrm>
            <a:prstGeom prst="rect">
              <a:avLst/>
            </a:prstGeom>
          </p:spPr>
        </p:pic>
      </p:grpSp>
    </p:spTree>
    <p:extLst>
      <p:ext uri="{BB962C8B-B14F-4D97-AF65-F5344CB8AC3E}">
        <p14:creationId xmlns:p14="http://schemas.microsoft.com/office/powerpoint/2010/main" val="180355630"/>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0326FE-A473-B841-B645-46B1BC5A08DB}"/>
              </a:ext>
            </a:extLst>
          </p:cNvPr>
          <p:cNvGrpSpPr/>
          <p:nvPr/>
        </p:nvGrpSpPr>
        <p:grpSpPr>
          <a:xfrm>
            <a:off x="1" y="1205"/>
            <a:ext cx="9147845" cy="5145663"/>
            <a:chOff x="1" y="1205"/>
            <a:chExt cx="9147845" cy="5145663"/>
          </a:xfrm>
        </p:grpSpPr>
        <p:pic>
          <p:nvPicPr>
            <p:cNvPr id="9" name="Picture 8">
              <a:extLst>
                <a:ext uri="{FF2B5EF4-FFF2-40B4-BE49-F238E27FC236}">
                  <a16:creationId xmlns:a16="http://schemas.microsoft.com/office/drawing/2014/main" id="{0A580BB5-4C16-D847-9EB9-4543452F3280}"/>
                </a:ext>
              </a:extLst>
            </p:cNvPr>
            <p:cNvPicPr>
              <a:picLocks noChangeAspect="1"/>
            </p:cNvPicPr>
            <p:nvPr/>
          </p:nvPicPr>
          <p:blipFill>
            <a:blip r:embed="rId3"/>
            <a:stretch>
              <a:fillRect/>
            </a:stretch>
          </p:blipFill>
          <p:spPr>
            <a:xfrm>
              <a:off x="1" y="1205"/>
              <a:ext cx="9147845" cy="5145663"/>
            </a:xfrm>
            <a:prstGeom prst="rect">
              <a:avLst/>
            </a:prstGeom>
          </p:spPr>
        </p:pic>
        <p:sp>
          <p:nvSpPr>
            <p:cNvPr id="3" name="Rectangle 2">
              <a:extLst>
                <a:ext uri="{FF2B5EF4-FFF2-40B4-BE49-F238E27FC236}">
                  <a16:creationId xmlns:a16="http://schemas.microsoft.com/office/drawing/2014/main" id="{BE6DC823-7882-A24A-BBC0-ADD51AA18F38}"/>
                </a:ext>
              </a:extLst>
            </p:cNvPr>
            <p:cNvSpPr/>
            <p:nvPr/>
          </p:nvSpPr>
          <p:spPr>
            <a:xfrm>
              <a:off x="302399" y="324858"/>
              <a:ext cx="5025772" cy="514564"/>
            </a:xfrm>
            <a:prstGeom prst="rect">
              <a:avLst/>
            </a:prstGeom>
          </p:spPr>
          <p:txBody>
            <a:bodyPr wrap="square">
              <a:spAutoFit/>
            </a:bodyPr>
            <a:lstStyle/>
            <a:p>
              <a:pPr defTabSz="457189">
                <a:lnSpc>
                  <a:spcPct val="85000"/>
                </a:lnSpc>
                <a:defRPr/>
              </a:pPr>
              <a:r>
                <a:rPr lang="en-US" sz="3200" b="1">
                  <a:solidFill>
                    <a:srgbClr val="455560"/>
                  </a:solidFill>
                  <a:latin typeface="Calibri" panose="020F0502020204030204"/>
                  <a:ea typeface="ＭＳ Ｐゴシック" panose="020B0600070205080204" pitchFamily="34" charset="-128"/>
                </a:rPr>
                <a:t>BREAK ON THROUGH</a:t>
              </a:r>
            </a:p>
          </p:txBody>
        </p:sp>
        <p:sp>
          <p:nvSpPr>
            <p:cNvPr id="4" name="Rectangle 3">
              <a:extLst>
                <a:ext uri="{FF2B5EF4-FFF2-40B4-BE49-F238E27FC236}">
                  <a16:creationId xmlns:a16="http://schemas.microsoft.com/office/drawing/2014/main" id="{B0226135-FC37-5945-A877-2D0EE6AF783E}"/>
                </a:ext>
              </a:extLst>
            </p:cNvPr>
            <p:cNvSpPr/>
            <p:nvPr/>
          </p:nvSpPr>
          <p:spPr>
            <a:xfrm>
              <a:off x="288814" y="3674224"/>
              <a:ext cx="5959586" cy="1077218"/>
            </a:xfrm>
            <a:prstGeom prst="rect">
              <a:avLst/>
            </a:prstGeom>
          </p:spPr>
          <p:txBody>
            <a:bodyPr wrap="square">
              <a:spAutoFit/>
            </a:bodyPr>
            <a:lstStyle/>
            <a:p>
              <a:pPr defTabSz="457189">
                <a:spcAft>
                  <a:spcPts val="600"/>
                </a:spcAft>
              </a:pPr>
              <a:r>
                <a:rPr lang="en-US" b="1" dirty="0">
                  <a:solidFill>
                    <a:srgbClr val="000000"/>
                  </a:solidFill>
                </a:rPr>
                <a:t>Visit the registration desk to purchase your copy – </a:t>
              </a:r>
            </a:p>
            <a:p>
              <a:pPr defTabSz="457189">
                <a:spcAft>
                  <a:spcPts val="600"/>
                </a:spcAft>
              </a:pPr>
              <a:r>
                <a:rPr lang="en-US" b="1" dirty="0">
                  <a:solidFill>
                    <a:srgbClr val="000000"/>
                  </a:solidFill>
                </a:rPr>
                <a:t>limited supplies available!</a:t>
              </a:r>
            </a:p>
            <a:p>
              <a:pPr defTabSz="457189">
                <a:spcAft>
                  <a:spcPts val="600"/>
                </a:spcAft>
              </a:pPr>
              <a:r>
                <a:rPr lang="en-US" dirty="0">
                  <a:latin typeface="Calibri" panose="020F0502020204030204"/>
                </a:rPr>
                <a:t>Or buy online at  </a:t>
              </a:r>
              <a:r>
                <a:rPr lang="en-US" dirty="0" err="1">
                  <a:solidFill>
                    <a:srgbClr val="FF0000"/>
                  </a:solidFill>
                  <a:latin typeface="Calibri" panose="020F0502020204030204"/>
                </a:rPr>
                <a:t>www.staffingindustry.com</a:t>
              </a:r>
              <a:r>
                <a:rPr lang="en-US" dirty="0">
                  <a:solidFill>
                    <a:srgbClr val="FF0000"/>
                  </a:solidFill>
                  <a:latin typeface="Calibri" panose="020F0502020204030204"/>
                </a:rPr>
                <a:t>/breaking-through</a:t>
              </a:r>
            </a:p>
          </p:txBody>
        </p:sp>
        <p:sp>
          <p:nvSpPr>
            <p:cNvPr id="5" name="Rectangle 4">
              <a:extLst>
                <a:ext uri="{FF2B5EF4-FFF2-40B4-BE49-F238E27FC236}">
                  <a16:creationId xmlns:a16="http://schemas.microsoft.com/office/drawing/2014/main" id="{F0B045BA-BE9C-CA4A-B860-922973B61B5F}"/>
                </a:ext>
              </a:extLst>
            </p:cNvPr>
            <p:cNvSpPr/>
            <p:nvPr/>
          </p:nvSpPr>
          <p:spPr>
            <a:xfrm>
              <a:off x="295213" y="833703"/>
              <a:ext cx="4932096" cy="2585323"/>
            </a:xfrm>
            <a:prstGeom prst="rect">
              <a:avLst/>
            </a:prstGeom>
          </p:spPr>
          <p:txBody>
            <a:bodyPr wrap="square" anchor="t">
              <a:spAutoFit/>
            </a:bodyPr>
            <a:lstStyle/>
            <a:p>
              <a:pPr defTabSz="457189"/>
              <a:r>
                <a:rPr lang="en-US" dirty="0">
                  <a:solidFill>
                    <a:srgbClr val="000000"/>
                  </a:solidFill>
                  <a:latin typeface="Calibri" panose="020F0502020204030204"/>
                </a:rPr>
                <a:t>An essential guide to the future and a long-</a:t>
              </a:r>
            </a:p>
            <a:p>
              <a:pPr defTabSz="457189"/>
              <a:r>
                <a:rPr lang="en-US" dirty="0">
                  <a:solidFill>
                    <a:srgbClr val="000000"/>
                  </a:solidFill>
                  <a:latin typeface="Calibri" panose="020F0502020204030204"/>
                </a:rPr>
                <a:t>awaited roadmap for organizations, </a:t>
              </a:r>
              <a:r>
                <a:rPr lang="en-US" i="1" dirty="0">
                  <a:solidFill>
                    <a:srgbClr val="000000"/>
                  </a:solidFill>
                  <a:latin typeface="Calibri" panose="020F0502020204030204"/>
                </a:rPr>
                <a:t>Breaking </a:t>
              </a:r>
            </a:p>
            <a:p>
              <a:pPr defTabSz="457189"/>
              <a:r>
                <a:rPr lang="en-US" i="1" dirty="0">
                  <a:solidFill>
                    <a:srgbClr val="000000"/>
                  </a:solidFill>
                  <a:latin typeface="Calibri" panose="020F0502020204030204"/>
                </a:rPr>
                <a:t>Through</a:t>
              </a:r>
              <a:r>
                <a:rPr lang="en-US" dirty="0">
                  <a:solidFill>
                    <a:srgbClr val="000000"/>
                  </a:solidFill>
                  <a:latin typeface="Calibri" panose="020F0502020204030204"/>
                </a:rPr>
                <a:t> insights are now available through: </a:t>
              </a:r>
            </a:p>
            <a:p>
              <a:pPr marL="344162" indent="-169541" defTabSz="457189">
                <a:buSzPct val="83000"/>
                <a:buFont typeface="Arial" panose="020B0604020202020204" pitchFamily="34" charset="0"/>
                <a:buChar char="•"/>
              </a:pPr>
              <a:r>
                <a:rPr lang="en-US" dirty="0">
                  <a:solidFill>
                    <a:srgbClr val="000000"/>
                  </a:solidFill>
                  <a:latin typeface="Calibri" panose="020F0502020204030204"/>
                </a:rPr>
                <a:t>Hardcover &amp; eBook editions </a:t>
              </a:r>
              <a:endParaRPr lang="en-US" dirty="0">
                <a:solidFill>
                  <a:srgbClr val="000000"/>
                </a:solidFill>
                <a:latin typeface="Calibri" panose="020F0502020204030204"/>
                <a:cs typeface="Calibri"/>
              </a:endParaRPr>
            </a:p>
            <a:p>
              <a:pPr marL="344162" indent="-169541" defTabSz="457189">
                <a:buSzPct val="83000"/>
                <a:buFont typeface="Arial" panose="020B0604020202020204" pitchFamily="34" charset="0"/>
                <a:buChar char="•"/>
              </a:pPr>
              <a:r>
                <a:rPr lang="en-US" dirty="0">
                  <a:solidFill>
                    <a:srgbClr val="000000"/>
                  </a:solidFill>
                  <a:latin typeface="Calibri" panose="020F0502020204030204"/>
                </a:rPr>
                <a:t>Webinar Series</a:t>
              </a:r>
              <a:endParaRPr lang="en-US" dirty="0">
                <a:solidFill>
                  <a:srgbClr val="000000"/>
                </a:solidFill>
                <a:latin typeface="Calibri" panose="020F0502020204030204"/>
                <a:cs typeface="Calibri"/>
              </a:endParaRPr>
            </a:p>
            <a:p>
              <a:pPr marL="344162" indent="-169541" defTabSz="457189">
                <a:buSzPct val="83000"/>
                <a:buFont typeface="Arial" panose="020B0604020202020204" pitchFamily="34" charset="0"/>
                <a:buChar char="•"/>
              </a:pPr>
              <a:r>
                <a:rPr lang="en-US" dirty="0">
                  <a:solidFill>
                    <a:srgbClr val="000000"/>
                  </a:solidFill>
                  <a:latin typeface="Calibri" panose="020F0502020204030204"/>
                </a:rPr>
                <a:t>Workshops</a:t>
              </a:r>
              <a:endParaRPr lang="en-US" dirty="0">
                <a:solidFill>
                  <a:srgbClr val="000000"/>
                </a:solidFill>
                <a:latin typeface="Calibri" panose="020F0502020204030204"/>
                <a:cs typeface="Calibri"/>
              </a:endParaRPr>
            </a:p>
            <a:p>
              <a:pPr marL="344162" indent="-169541" defTabSz="457189">
                <a:buSzPct val="83000"/>
                <a:buFont typeface="Arial" panose="020B0604020202020204" pitchFamily="34" charset="0"/>
                <a:buChar char="•"/>
              </a:pPr>
              <a:r>
                <a:rPr lang="en-US" dirty="0">
                  <a:solidFill>
                    <a:srgbClr val="000000"/>
                  </a:solidFill>
                  <a:latin typeface="Calibri" panose="020F0502020204030204"/>
                </a:rPr>
                <a:t>Keynote Presentations</a:t>
              </a:r>
              <a:endParaRPr lang="en-US" dirty="0">
                <a:solidFill>
                  <a:srgbClr val="000000"/>
                </a:solidFill>
                <a:latin typeface="Calibri" panose="020F0502020204030204"/>
                <a:cs typeface="Calibri"/>
              </a:endParaRPr>
            </a:p>
            <a:p>
              <a:pPr marL="344162" indent="-169541" defTabSz="457189">
                <a:buSzPct val="83000"/>
                <a:buFont typeface="Arial" panose="020B0604020202020204" pitchFamily="34" charset="0"/>
                <a:buChar char="•"/>
              </a:pPr>
              <a:r>
                <a:rPr lang="en-US" dirty="0">
                  <a:solidFill>
                    <a:srgbClr val="000000"/>
                  </a:solidFill>
                  <a:latin typeface="Calibri" panose="020F0502020204030204"/>
                </a:rPr>
                <a:t>Growth Advisory Board</a:t>
              </a:r>
              <a:endParaRPr lang="en-US" i="1" dirty="0">
                <a:solidFill>
                  <a:srgbClr val="000000"/>
                </a:solidFill>
                <a:latin typeface="Calibri" panose="020F0502020204030204"/>
                <a:cs typeface="Calibri"/>
              </a:endParaRPr>
            </a:p>
            <a:p>
              <a:pPr marL="344162" indent="-169541" defTabSz="457189">
                <a:buSzPct val="83000"/>
                <a:buFont typeface="Arial" panose="020B0604020202020204" pitchFamily="34" charset="0"/>
                <a:buChar char="•"/>
              </a:pPr>
              <a:r>
                <a:rPr lang="en-US" dirty="0">
                  <a:solidFill>
                    <a:srgbClr val="000000"/>
                  </a:solidFill>
                  <a:latin typeface="Calibri" panose="020F0502020204030204"/>
                </a:rPr>
                <a:t>And more...</a:t>
              </a:r>
              <a:endParaRPr lang="en-US" dirty="0">
                <a:solidFill>
                  <a:srgbClr val="000000"/>
                </a:solidFill>
                <a:latin typeface="Calibri" panose="020F0502020204030204"/>
                <a:cs typeface="Calibri"/>
              </a:endParaRPr>
            </a:p>
          </p:txBody>
        </p:sp>
        <p:pic>
          <p:nvPicPr>
            <p:cNvPr id="7" name="Picture 6">
              <a:extLst>
                <a:ext uri="{FF2B5EF4-FFF2-40B4-BE49-F238E27FC236}">
                  <a16:creationId xmlns:a16="http://schemas.microsoft.com/office/drawing/2014/main" id="{181EF86E-D055-9E46-81C0-8C2A09BFF9BF}"/>
                </a:ext>
              </a:extLst>
            </p:cNvPr>
            <p:cNvPicPr>
              <a:picLocks noChangeAspect="1"/>
            </p:cNvPicPr>
            <p:nvPr/>
          </p:nvPicPr>
          <p:blipFill>
            <a:blip r:embed="rId4"/>
            <a:stretch>
              <a:fillRect/>
            </a:stretch>
          </p:blipFill>
          <p:spPr>
            <a:xfrm>
              <a:off x="7959517" y="4346785"/>
              <a:ext cx="940527" cy="548640"/>
            </a:xfrm>
            <a:prstGeom prst="rect">
              <a:avLst/>
            </a:prstGeom>
          </p:spPr>
        </p:pic>
      </p:grpSp>
    </p:spTree>
    <p:extLst>
      <p:ext uri="{BB962C8B-B14F-4D97-AF65-F5344CB8AC3E}">
        <p14:creationId xmlns:p14="http://schemas.microsoft.com/office/powerpoint/2010/main" val="3070147345"/>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6C7A75E-15AB-F545-AEBD-C2BA8A572D32}"/>
              </a:ext>
            </a:extLst>
          </p:cNvPr>
          <p:cNvSpPr/>
          <p:nvPr/>
        </p:nvSpPr>
        <p:spPr>
          <a:xfrm>
            <a:off x="-6" y="-12104"/>
            <a:ext cx="9144003" cy="5155604"/>
          </a:xfrm>
          <a:prstGeom prst="rect">
            <a:avLst/>
          </a:prstGeom>
          <a:solidFill>
            <a:srgbClr val="5C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4BCDCD05-F89B-B446-8599-B797545FC618}"/>
              </a:ext>
            </a:extLst>
          </p:cNvPr>
          <p:cNvPicPr>
            <a:picLocks noChangeAspect="1"/>
          </p:cNvPicPr>
          <p:nvPr/>
        </p:nvPicPr>
        <p:blipFill rotWithShape="1">
          <a:blip r:embed="rId3">
            <a:alphaModFix amt="50000"/>
          </a:blip>
          <a:srcRect l="1582" t="6763" r="1582" b="14352"/>
          <a:stretch/>
        </p:blipFill>
        <p:spPr>
          <a:xfrm>
            <a:off x="1" y="0"/>
            <a:ext cx="9144000" cy="5143500"/>
          </a:xfrm>
          <a:prstGeom prst="rect">
            <a:avLst/>
          </a:prstGeom>
        </p:spPr>
      </p:pic>
      <p:grpSp>
        <p:nvGrpSpPr>
          <p:cNvPr id="20" name="Group 19">
            <a:extLst>
              <a:ext uri="{FF2B5EF4-FFF2-40B4-BE49-F238E27FC236}">
                <a16:creationId xmlns:a16="http://schemas.microsoft.com/office/drawing/2014/main" id="{A2E5D676-06AC-234E-8BE2-AFD581918264}"/>
              </a:ext>
            </a:extLst>
          </p:cNvPr>
          <p:cNvGrpSpPr/>
          <p:nvPr/>
        </p:nvGrpSpPr>
        <p:grpSpPr>
          <a:xfrm>
            <a:off x="0" y="-7523"/>
            <a:ext cx="9144000" cy="5151023"/>
            <a:chOff x="0" y="0"/>
            <a:chExt cx="9144000" cy="5151023"/>
          </a:xfrm>
        </p:grpSpPr>
        <p:sp>
          <p:nvSpPr>
            <p:cNvPr id="19" name="Rectangle 18">
              <a:extLst>
                <a:ext uri="{FF2B5EF4-FFF2-40B4-BE49-F238E27FC236}">
                  <a16:creationId xmlns:a16="http://schemas.microsoft.com/office/drawing/2014/main" id="{74EA2845-3597-1547-B632-8B79F5DA8504}"/>
                </a:ext>
              </a:extLst>
            </p:cNvPr>
            <p:cNvSpPr/>
            <p:nvPr/>
          </p:nvSpPr>
          <p:spPr>
            <a:xfrm>
              <a:off x="0" y="0"/>
              <a:ext cx="9144000" cy="5143500"/>
            </a:xfrm>
            <a:prstGeom prst="rect">
              <a:avLst/>
            </a:prstGeom>
            <a:gradFill>
              <a:gsLst>
                <a:gs pos="40000">
                  <a:schemeClr val="accent1">
                    <a:lumMod val="0"/>
                    <a:lumOff val="100000"/>
                    <a:alpha val="0"/>
                  </a:schemeClr>
                </a:gs>
                <a:gs pos="8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A8713D-B3CF-2740-9725-E495AE2E2178}"/>
                </a:ext>
              </a:extLst>
            </p:cNvPr>
            <p:cNvSpPr/>
            <p:nvPr/>
          </p:nvSpPr>
          <p:spPr>
            <a:xfrm>
              <a:off x="0" y="7523"/>
              <a:ext cx="9144000" cy="5143500"/>
            </a:xfrm>
            <a:prstGeom prst="rect">
              <a:avLst/>
            </a:prstGeom>
            <a:gradFill flip="none" rotWithShape="1">
              <a:gsLst>
                <a:gs pos="19000">
                  <a:schemeClr val="accent1">
                    <a:lumMod val="0"/>
                    <a:lumOff val="100000"/>
                    <a:alpha val="0"/>
                  </a:schemeClr>
                </a:gs>
                <a:gs pos="100000">
                  <a:schemeClr val="tx1">
                    <a:alpha val="40539"/>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icture containing person, standing&#10;&#10;Description automatically generated">
            <a:extLst>
              <a:ext uri="{FF2B5EF4-FFF2-40B4-BE49-F238E27FC236}">
                <a16:creationId xmlns:a16="http://schemas.microsoft.com/office/drawing/2014/main" id="{BD6BED75-2E6B-B142-8FEF-A0A6BD7D9A74}"/>
              </a:ext>
            </a:extLst>
          </p:cNvPr>
          <p:cNvPicPr>
            <a:picLocks noChangeAspect="1"/>
          </p:cNvPicPr>
          <p:nvPr/>
        </p:nvPicPr>
        <p:blipFill rotWithShape="1">
          <a:blip r:embed="rId4"/>
          <a:srcRect t="-598" b="23006"/>
          <a:stretch/>
        </p:blipFill>
        <p:spPr>
          <a:xfrm>
            <a:off x="-3" y="2696284"/>
            <a:ext cx="9144000" cy="2424140"/>
          </a:xfrm>
          <a:prstGeom prst="rect">
            <a:avLst/>
          </a:prstGeom>
        </p:spPr>
      </p:pic>
      <p:sp>
        <p:nvSpPr>
          <p:cNvPr id="16" name="Rectangle 15">
            <a:extLst>
              <a:ext uri="{FF2B5EF4-FFF2-40B4-BE49-F238E27FC236}">
                <a16:creationId xmlns:a16="http://schemas.microsoft.com/office/drawing/2014/main" id="{7369AB7F-1458-9C48-95F6-2768D1CB533F}"/>
              </a:ext>
            </a:extLst>
          </p:cNvPr>
          <p:cNvSpPr/>
          <p:nvPr/>
        </p:nvSpPr>
        <p:spPr>
          <a:xfrm>
            <a:off x="-9" y="2984438"/>
            <a:ext cx="9144000" cy="2235706"/>
          </a:xfrm>
          <a:prstGeom prst="rect">
            <a:avLst/>
          </a:prstGeom>
          <a:gradFill flip="none" rotWithShape="1">
            <a:gsLst>
              <a:gs pos="44000">
                <a:schemeClr val="tx1">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3E8467-86BC-7F43-B418-84792C8501E6}"/>
              </a:ext>
            </a:extLst>
          </p:cNvPr>
          <p:cNvSpPr txBox="1">
            <a:spLocks noChangeAspect="1"/>
          </p:cNvSpPr>
          <p:nvPr/>
        </p:nvSpPr>
        <p:spPr>
          <a:xfrm>
            <a:off x="278618" y="1380079"/>
            <a:ext cx="8680079" cy="1477328"/>
          </a:xfrm>
          <a:prstGeom prst="rect">
            <a:avLst/>
          </a:prstGeom>
          <a:noFill/>
        </p:spPr>
        <p:txBody>
          <a:bodyPr wrap="square" lIns="91440" tIns="45720" rIns="91440" bIns="45720" rtlCol="0" anchor="ctr" anchorCtr="1">
            <a:spAutoFit/>
          </a:bodyPr>
          <a:lstStyle/>
          <a:p>
            <a:r>
              <a:rPr lang="en-US" b="1" dirty="0">
                <a:solidFill>
                  <a:schemeClr val="bg1"/>
                </a:solidFill>
              </a:rPr>
              <a:t>Collaboration in the Gig Economy </a:t>
            </a:r>
            <a:r>
              <a:rPr lang="en-US" dirty="0">
                <a:solidFill>
                  <a:schemeClr val="bg1"/>
                </a:solidFill>
              </a:rPr>
              <a:t>returns</a:t>
            </a:r>
            <a:r>
              <a:rPr lang="en-US" b="1" dirty="0">
                <a:solidFill>
                  <a:schemeClr val="bg1"/>
                </a:solidFill>
              </a:rPr>
              <a:t> </a:t>
            </a:r>
            <a:r>
              <a:rPr lang="en-US" dirty="0">
                <a:solidFill>
                  <a:schemeClr val="bg1"/>
                </a:solidFill>
              </a:rPr>
              <a:t>as a live, in-person conference where </a:t>
            </a:r>
            <a:r>
              <a:rPr lang="en-US" i="1" dirty="0">
                <a:solidFill>
                  <a:schemeClr val="bg1"/>
                </a:solidFill>
              </a:rPr>
              <a:t>technology providers, staffing &amp; workforce solutions suppliers, and enterprise human resources and procurement hiring managers</a:t>
            </a:r>
            <a:r>
              <a:rPr lang="en-US" dirty="0">
                <a:solidFill>
                  <a:schemeClr val="bg1"/>
                </a:solidFill>
              </a:rPr>
              <a:t> converge to collaborate on strategies for the evolved workforce of tomorrow. </a:t>
            </a:r>
            <a:r>
              <a:rPr lang="en-US" dirty="0">
                <a:solidFill>
                  <a:schemeClr val="bg1"/>
                </a:solidFill>
                <a:ea typeface="+mn-lt"/>
                <a:cs typeface="+mn-lt"/>
              </a:rPr>
              <a:t>From staffing platforms to VMS and MSP to technology for candidate recruitment and engagement, </a:t>
            </a:r>
            <a:r>
              <a:rPr lang="en-US" b="1" dirty="0">
                <a:solidFill>
                  <a:schemeClr val="bg1"/>
                </a:solidFill>
                <a:ea typeface="+mn-lt"/>
                <a:cs typeface="+mn-lt"/>
              </a:rPr>
              <a:t>Collaboration in the Gig Economy</a:t>
            </a:r>
            <a:r>
              <a:rPr lang="en-US" dirty="0">
                <a:solidFill>
                  <a:schemeClr val="bg1"/>
                </a:solidFill>
                <a:ea typeface="+mn-lt"/>
                <a:cs typeface="+mn-lt"/>
              </a:rPr>
              <a:t> covers it all.</a:t>
            </a:r>
            <a:endParaRPr lang="en-US" b="1" dirty="0">
              <a:solidFill>
                <a:schemeClr val="bg1"/>
              </a:solidFill>
              <a:ea typeface="+mn-lt"/>
              <a:cs typeface="+mn-lt"/>
            </a:endParaRPr>
          </a:p>
        </p:txBody>
      </p:sp>
      <p:sp>
        <p:nvSpPr>
          <p:cNvPr id="11" name="Rectangle 10">
            <a:extLst>
              <a:ext uri="{FF2B5EF4-FFF2-40B4-BE49-F238E27FC236}">
                <a16:creationId xmlns:a16="http://schemas.microsoft.com/office/drawing/2014/main" id="{D1E72FCE-69A0-6F40-ABBD-36434FC5B2FD}"/>
              </a:ext>
            </a:extLst>
          </p:cNvPr>
          <p:cNvSpPr/>
          <p:nvPr/>
        </p:nvSpPr>
        <p:spPr>
          <a:xfrm>
            <a:off x="300184" y="4298632"/>
            <a:ext cx="7589401" cy="644279"/>
          </a:xfrm>
          <a:prstGeom prst="rect">
            <a:avLst/>
          </a:prstGeom>
        </p:spPr>
        <p:txBody>
          <a:bodyPr wrap="square" lIns="91440" tIns="45720" rIns="91440" bIns="45720" anchor="t">
            <a:spAutoFit/>
          </a:bodyPr>
          <a:lstStyle/>
          <a:p>
            <a:pPr defTabSz="514350">
              <a:lnSpc>
                <a:spcPct val="75000"/>
              </a:lnSpc>
              <a:spcAft>
                <a:spcPts val="200"/>
              </a:spcAft>
              <a:defRPr/>
            </a:pPr>
            <a:r>
              <a:rPr lang="en-US" sz="2400" b="1" dirty="0">
                <a:solidFill>
                  <a:schemeClr val="accent6"/>
                </a:solidFill>
                <a:cs typeface="Calibri"/>
              </a:rPr>
              <a:t>SEPTEMBER 21–23, 2021</a:t>
            </a:r>
            <a:r>
              <a:rPr lang="en-US" b="1" dirty="0">
                <a:solidFill>
                  <a:schemeClr val="accent6"/>
                </a:solidFill>
                <a:cs typeface="Calibri"/>
              </a:rPr>
              <a:t> </a:t>
            </a:r>
            <a:r>
              <a:rPr lang="en-US" b="1" dirty="0">
                <a:solidFill>
                  <a:schemeClr val="accent6"/>
                </a:solidFill>
                <a:ea typeface="+mn-lt"/>
                <a:cs typeface="+mn-lt"/>
              </a:rPr>
              <a:t>| Sheraton Phoenix Downtown, Phoenix</a:t>
            </a:r>
            <a:r>
              <a:rPr lang="en-US" b="1" dirty="0">
                <a:solidFill>
                  <a:schemeClr val="accent6"/>
                </a:solidFill>
                <a:cs typeface="Calibri"/>
              </a:rPr>
              <a:t>, AZ</a:t>
            </a:r>
            <a:endParaRPr lang="en-US" dirty="0">
              <a:solidFill>
                <a:schemeClr val="accent6"/>
              </a:solidFill>
              <a:cs typeface="Calibri"/>
            </a:endParaRPr>
          </a:p>
          <a:p>
            <a:pPr defTabSz="514350">
              <a:lnSpc>
                <a:spcPct val="90000"/>
              </a:lnSpc>
              <a:spcAft>
                <a:spcPts val="450"/>
              </a:spcAft>
              <a:defRPr/>
            </a:pPr>
            <a:r>
              <a:rPr lang="en-US" b="1" dirty="0">
                <a:solidFill>
                  <a:schemeClr val="accent6"/>
                </a:solidFill>
              </a:rPr>
              <a:t>Register at </a:t>
            </a:r>
            <a:r>
              <a:rPr lang="en-US" b="1" dirty="0">
                <a:solidFill>
                  <a:schemeClr val="bg1"/>
                </a:solidFill>
              </a:rPr>
              <a:t>www.collaborationgigeconomy.com</a:t>
            </a:r>
            <a:r>
              <a:rPr lang="en-US" b="1" dirty="0">
                <a:solidFill>
                  <a:schemeClr val="accent6"/>
                </a:solidFill>
              </a:rPr>
              <a:t> </a:t>
            </a:r>
            <a:endParaRPr lang="en-US" b="1" dirty="0">
              <a:solidFill>
                <a:schemeClr val="accent6"/>
              </a:solidFill>
              <a:cs typeface="Calibri"/>
            </a:endParaRPr>
          </a:p>
        </p:txBody>
      </p:sp>
      <p:sp>
        <p:nvSpPr>
          <p:cNvPr id="22" name="Rectangle 21">
            <a:extLst>
              <a:ext uri="{FF2B5EF4-FFF2-40B4-BE49-F238E27FC236}">
                <a16:creationId xmlns:a16="http://schemas.microsoft.com/office/drawing/2014/main" id="{A13860A5-F77A-234F-982B-355B5AA1B900}"/>
              </a:ext>
            </a:extLst>
          </p:cNvPr>
          <p:cNvSpPr/>
          <p:nvPr/>
        </p:nvSpPr>
        <p:spPr>
          <a:xfrm>
            <a:off x="-1" y="4991262"/>
            <a:ext cx="9197915" cy="338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clipart, tableware, dishware&#10;&#10;Description automatically generated">
            <a:extLst>
              <a:ext uri="{FF2B5EF4-FFF2-40B4-BE49-F238E27FC236}">
                <a16:creationId xmlns:a16="http://schemas.microsoft.com/office/drawing/2014/main" id="{58155439-0C1B-5741-840A-EB75930B5F44}"/>
              </a:ext>
            </a:extLst>
          </p:cNvPr>
          <p:cNvPicPr>
            <a:picLocks noChangeAspect="1"/>
          </p:cNvPicPr>
          <p:nvPr/>
        </p:nvPicPr>
        <p:blipFill>
          <a:blip r:embed="rId5"/>
          <a:stretch>
            <a:fillRect/>
          </a:stretch>
        </p:blipFill>
        <p:spPr>
          <a:xfrm>
            <a:off x="4553407" y="487611"/>
            <a:ext cx="4269004" cy="564328"/>
          </a:xfrm>
          <a:prstGeom prst="rect">
            <a:avLst/>
          </a:prstGeom>
        </p:spPr>
      </p:pic>
      <p:grpSp>
        <p:nvGrpSpPr>
          <p:cNvPr id="17" name="Group 16">
            <a:extLst>
              <a:ext uri="{FF2B5EF4-FFF2-40B4-BE49-F238E27FC236}">
                <a16:creationId xmlns:a16="http://schemas.microsoft.com/office/drawing/2014/main" id="{E81922EF-C7A6-544B-BDF2-A04AEBCC8A99}"/>
              </a:ext>
            </a:extLst>
          </p:cNvPr>
          <p:cNvGrpSpPr/>
          <p:nvPr/>
        </p:nvGrpSpPr>
        <p:grpSpPr>
          <a:xfrm>
            <a:off x="390254" y="333541"/>
            <a:ext cx="3944824" cy="883790"/>
            <a:chOff x="340403" y="330413"/>
            <a:chExt cx="3686032" cy="829875"/>
          </a:xfrm>
        </p:grpSpPr>
        <p:sp>
          <p:nvSpPr>
            <p:cNvPr id="15" name="Rectangle 14">
              <a:extLst>
                <a:ext uri="{FF2B5EF4-FFF2-40B4-BE49-F238E27FC236}">
                  <a16:creationId xmlns:a16="http://schemas.microsoft.com/office/drawing/2014/main" id="{62055BD4-B946-3846-8374-E2A793D38D09}"/>
                </a:ext>
              </a:extLst>
            </p:cNvPr>
            <p:cNvSpPr/>
            <p:nvPr/>
          </p:nvSpPr>
          <p:spPr>
            <a:xfrm>
              <a:off x="340403" y="330413"/>
              <a:ext cx="3686032" cy="829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descr="Text&#10;&#10;Description automatically generated with medium confidence">
              <a:extLst>
                <a:ext uri="{FF2B5EF4-FFF2-40B4-BE49-F238E27FC236}">
                  <a16:creationId xmlns:a16="http://schemas.microsoft.com/office/drawing/2014/main" id="{6E1EFEF7-6A4E-784A-BA68-A720AA8A297D}"/>
                </a:ext>
              </a:extLst>
            </p:cNvPr>
            <p:cNvPicPr>
              <a:picLocks noChangeAspect="1"/>
            </p:cNvPicPr>
            <p:nvPr/>
          </p:nvPicPr>
          <p:blipFill>
            <a:blip r:embed="rId6"/>
            <a:stretch>
              <a:fillRect/>
            </a:stretch>
          </p:blipFill>
          <p:spPr>
            <a:xfrm>
              <a:off x="436494" y="430695"/>
              <a:ext cx="3450718" cy="629310"/>
            </a:xfrm>
            <a:prstGeom prst="rect">
              <a:avLst/>
            </a:prstGeom>
          </p:spPr>
        </p:pic>
      </p:grpSp>
    </p:spTree>
    <p:extLst>
      <p:ext uri="{BB962C8B-B14F-4D97-AF65-F5344CB8AC3E}">
        <p14:creationId xmlns:p14="http://schemas.microsoft.com/office/powerpoint/2010/main" val="589479061"/>
      </p:ext>
    </p:extLst>
  </p:cSld>
  <p:clrMapOvr>
    <a:masterClrMapping/>
  </p:clrMapOvr>
  <p:transition spd="med" advClick="0" advTm="10000">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E1E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83B87D-17A6-624B-82E8-ED0BB847DEF1}"/>
              </a:ext>
            </a:extLst>
          </p:cNvPr>
          <p:cNvPicPr>
            <a:picLocks noChangeAspect="1"/>
          </p:cNvPicPr>
          <p:nvPr/>
        </p:nvPicPr>
        <p:blipFill rotWithShape="1">
          <a:blip r:embed="rId3"/>
          <a:srcRect r="25700" b="2773"/>
          <a:stretch/>
        </p:blipFill>
        <p:spPr>
          <a:xfrm>
            <a:off x="4089341" y="733960"/>
            <a:ext cx="5054600" cy="4409540"/>
          </a:xfrm>
          <a:prstGeom prst="rect">
            <a:avLst/>
          </a:prstGeom>
        </p:spPr>
      </p:pic>
      <p:sp>
        <p:nvSpPr>
          <p:cNvPr id="10" name="Rectangle 9">
            <a:extLst>
              <a:ext uri="{FF2B5EF4-FFF2-40B4-BE49-F238E27FC236}">
                <a16:creationId xmlns:a16="http://schemas.microsoft.com/office/drawing/2014/main" id="{FFEF0AEE-DF12-CE4A-A3F7-17DFA5665E77}"/>
              </a:ext>
            </a:extLst>
          </p:cNvPr>
          <p:cNvSpPr/>
          <p:nvPr/>
        </p:nvSpPr>
        <p:spPr>
          <a:xfrm>
            <a:off x="4042940" y="873457"/>
            <a:ext cx="4695002" cy="4270043"/>
          </a:xfrm>
          <a:prstGeom prst="rect">
            <a:avLst/>
          </a:prstGeom>
          <a:gradFill flip="none" rotWithShape="1">
            <a:gsLst>
              <a:gs pos="23000">
                <a:srgbClr val="DBE1E4"/>
              </a:gs>
              <a:gs pos="39000">
                <a:srgbClr val="DBE1E4">
                  <a:shade val="100000"/>
                  <a:satMod val="115000"/>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p:cNvSpPr txBox="1"/>
          <p:nvPr/>
        </p:nvSpPr>
        <p:spPr>
          <a:xfrm>
            <a:off x="329184" y="3919858"/>
            <a:ext cx="4695002" cy="711965"/>
          </a:xfrm>
          <a:prstGeom prst="rect">
            <a:avLst/>
          </a:prstGeom>
          <a:noFill/>
        </p:spPr>
        <p:txBody>
          <a:bodyPr wrap="square" lIns="0" bIns="0" rtlCol="0">
            <a:no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View all webinars and sign up at </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2000" b="1" i="0" u="none" strike="noStrike" kern="1200" cap="none" spc="0" normalizeH="0" baseline="0" noProof="0" dirty="0" err="1">
                <a:ln>
                  <a:noFill/>
                </a:ln>
                <a:effectLst/>
                <a:uLnTx/>
                <a:uFillTx/>
                <a:latin typeface="Calibri" panose="020F0502020204030204"/>
                <a:ea typeface="+mn-ea"/>
                <a:cs typeface="+mn-cs"/>
              </a:rPr>
              <a:t>www.staffingindustry.com</a:t>
            </a:r>
            <a:r>
              <a:rPr kumimoji="0" lang="en-US" sz="2000" b="1" i="0" u="none" strike="noStrike" kern="1200" cap="none" spc="0" normalizeH="0" baseline="0" noProof="0" dirty="0">
                <a:ln>
                  <a:noFill/>
                </a:ln>
                <a:effectLst/>
                <a:uLnTx/>
                <a:uFillTx/>
                <a:latin typeface="Calibri" panose="020F0502020204030204"/>
                <a:ea typeface="+mn-ea"/>
                <a:cs typeface="+mn-cs"/>
              </a:rPr>
              <a:t>/webinars-buyer</a:t>
            </a:r>
          </a:p>
        </p:txBody>
      </p:sp>
      <p:pic>
        <p:nvPicPr>
          <p:cNvPr id="7" name="Picture 6">
            <a:extLst>
              <a:ext uri="{FF2B5EF4-FFF2-40B4-BE49-F238E27FC236}">
                <a16:creationId xmlns:a16="http://schemas.microsoft.com/office/drawing/2014/main" id="{9CBF104E-F2C4-FC47-B2F4-EFA1C03FE723}"/>
              </a:ext>
            </a:extLst>
          </p:cNvPr>
          <p:cNvPicPr>
            <a:picLocks noChangeAspect="1"/>
          </p:cNvPicPr>
          <p:nvPr/>
        </p:nvPicPr>
        <p:blipFill>
          <a:blip r:embed="rId4"/>
          <a:stretch>
            <a:fillRect/>
          </a:stretch>
        </p:blipFill>
        <p:spPr>
          <a:xfrm>
            <a:off x="329184" y="323572"/>
            <a:ext cx="2836012" cy="691822"/>
          </a:xfrm>
          <a:prstGeom prst="rect">
            <a:avLst/>
          </a:prstGeom>
        </p:spPr>
      </p:pic>
      <p:grpSp>
        <p:nvGrpSpPr>
          <p:cNvPr id="8" name="Group 7">
            <a:extLst>
              <a:ext uri="{FF2B5EF4-FFF2-40B4-BE49-F238E27FC236}">
                <a16:creationId xmlns:a16="http://schemas.microsoft.com/office/drawing/2014/main" id="{0EB50AC4-3B66-694D-8A03-FBDC04DD28B1}"/>
              </a:ext>
            </a:extLst>
          </p:cNvPr>
          <p:cNvGrpSpPr/>
          <p:nvPr/>
        </p:nvGrpSpPr>
        <p:grpSpPr>
          <a:xfrm>
            <a:off x="329184" y="1718857"/>
            <a:ext cx="5982715" cy="1837143"/>
            <a:chOff x="329184" y="1617257"/>
            <a:chExt cx="5982715" cy="1837143"/>
          </a:xfrm>
        </p:grpSpPr>
        <p:sp>
          <p:nvSpPr>
            <p:cNvPr id="5" name="TextBox 4"/>
            <p:cNvSpPr txBox="1"/>
            <p:nvPr/>
          </p:nvSpPr>
          <p:spPr>
            <a:xfrm>
              <a:off x="329184" y="1617257"/>
              <a:ext cx="5982715" cy="1837143"/>
            </a:xfrm>
            <a:prstGeom prst="rect">
              <a:avLst/>
            </a:prstGeom>
            <a:noFill/>
          </p:spPr>
          <p:txBody>
            <a:bodyPr wrap="square" lIns="0" tIns="45720" rIns="91440" bIns="0" rtlCol="0" anchor="t">
              <a:noAutofit/>
            </a:bodyPr>
            <a:lstStyle/>
            <a:p>
              <a:pPr lvl="0">
                <a:lnSpc>
                  <a:spcPct val="90000"/>
                </a:lnSpc>
                <a:spcAft>
                  <a:spcPts val="600"/>
                </a:spcAft>
                <a:defRPr/>
              </a:pPr>
              <a:r>
                <a:rPr lang="en-US" sz="2800" b="1" dirty="0">
                  <a:solidFill>
                    <a:srgbClr val="455560"/>
                  </a:solidFill>
                  <a:cs typeface="Calibri"/>
                </a:rPr>
                <a:t>Register for an upcoming webinar</a:t>
              </a:r>
            </a:p>
            <a:p>
              <a:pPr marL="622300" indent="-342900" fontAlgn="base">
                <a:lnSpc>
                  <a:spcPts val="3000"/>
                </a:lnSpc>
                <a:buClr>
                  <a:srgbClr val="FF0000"/>
                </a:buClr>
                <a:buFont typeface="Wingdings" pitchFamily="2" charset="2"/>
                <a:buChar char="§"/>
              </a:pPr>
              <a:r>
                <a:rPr lang="en-US" sz="2000" dirty="0"/>
                <a:t>October 14</a:t>
              </a:r>
            </a:p>
            <a:p>
              <a:pPr marL="622300" indent="-342900" fontAlgn="base">
                <a:lnSpc>
                  <a:spcPts val="3000"/>
                </a:lnSpc>
                <a:buClr>
                  <a:srgbClr val="FF0000"/>
                </a:buClr>
                <a:buFont typeface="Wingdings" pitchFamily="2" charset="2"/>
                <a:buChar char="§"/>
              </a:pPr>
              <a:r>
                <a:rPr lang="en-US" sz="2000" dirty="0"/>
                <a:t>October 28</a:t>
              </a:r>
            </a:p>
            <a:p>
              <a:pPr marL="622300" indent="-342900" fontAlgn="base">
                <a:lnSpc>
                  <a:spcPts val="3000"/>
                </a:lnSpc>
                <a:buClr>
                  <a:srgbClr val="FF0000"/>
                </a:buClr>
                <a:buFont typeface="Wingdings" pitchFamily="2" charset="2"/>
                <a:buChar char="§"/>
              </a:pPr>
              <a:r>
                <a:rPr lang="en-US" sz="2000" dirty="0"/>
                <a:t>November 11</a:t>
              </a:r>
            </a:p>
          </p:txBody>
        </p:sp>
        <p:sp>
          <p:nvSpPr>
            <p:cNvPr id="3" name="Rectangle 2">
              <a:extLst>
                <a:ext uri="{FF2B5EF4-FFF2-40B4-BE49-F238E27FC236}">
                  <a16:creationId xmlns:a16="http://schemas.microsoft.com/office/drawing/2014/main" id="{A045030D-E13C-2243-9FD1-EDEEF890EB8D}"/>
                </a:ext>
              </a:extLst>
            </p:cNvPr>
            <p:cNvSpPr/>
            <p:nvPr/>
          </p:nvSpPr>
          <p:spPr>
            <a:xfrm>
              <a:off x="1947440" y="2064764"/>
              <a:ext cx="2815060" cy="1211229"/>
            </a:xfrm>
            <a:prstGeom prst="rect">
              <a:avLst/>
            </a:prstGeom>
          </p:spPr>
          <p:txBody>
            <a:bodyPr wrap="square">
              <a:spAutoFit/>
            </a:bodyPr>
            <a:lstStyle/>
            <a:p>
              <a:pPr marL="1193800" indent="-342900" fontAlgn="base">
                <a:lnSpc>
                  <a:spcPts val="3000"/>
                </a:lnSpc>
                <a:buClr>
                  <a:srgbClr val="FF0000"/>
                </a:buClr>
                <a:buFont typeface="Wingdings" pitchFamily="2" charset="2"/>
                <a:buChar char="§"/>
              </a:pPr>
              <a:r>
                <a:rPr lang="en-US" sz="2000" dirty="0"/>
                <a:t>November 23</a:t>
              </a:r>
            </a:p>
            <a:p>
              <a:pPr marL="1193800" indent="-342900" fontAlgn="base">
                <a:lnSpc>
                  <a:spcPts val="3000"/>
                </a:lnSpc>
                <a:buClr>
                  <a:srgbClr val="FF0000"/>
                </a:buClr>
                <a:buFont typeface="Wingdings" pitchFamily="2" charset="2"/>
                <a:buChar char="§"/>
              </a:pPr>
              <a:r>
                <a:rPr lang="en-US" sz="2000" dirty="0"/>
                <a:t>December 1</a:t>
              </a:r>
            </a:p>
            <a:p>
              <a:pPr marL="1193800" indent="-342900" fontAlgn="base">
                <a:lnSpc>
                  <a:spcPts val="3000"/>
                </a:lnSpc>
                <a:buClr>
                  <a:srgbClr val="FF0000"/>
                </a:buClr>
                <a:buFont typeface="Wingdings" pitchFamily="2" charset="2"/>
                <a:buChar char="§"/>
              </a:pPr>
              <a:r>
                <a:rPr lang="en-US" sz="2000" dirty="0"/>
                <a:t>December 15</a:t>
              </a:r>
            </a:p>
          </p:txBody>
        </p:sp>
      </p:grpSp>
    </p:spTree>
    <p:extLst>
      <p:ext uri="{BB962C8B-B14F-4D97-AF65-F5344CB8AC3E}">
        <p14:creationId xmlns:p14="http://schemas.microsoft.com/office/powerpoint/2010/main" val="290840640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D4790D-F1A2-D04A-B9AD-DE5E0041A8D1}"/>
              </a:ext>
            </a:extLst>
          </p:cNvPr>
          <p:cNvGrpSpPr/>
          <p:nvPr/>
        </p:nvGrpSpPr>
        <p:grpSpPr>
          <a:xfrm>
            <a:off x="55003" y="212671"/>
            <a:ext cx="6805323" cy="3698311"/>
            <a:chOff x="55003" y="212671"/>
            <a:chExt cx="6805323" cy="3698311"/>
          </a:xfrm>
        </p:grpSpPr>
        <p:sp>
          <p:nvSpPr>
            <p:cNvPr id="4" name="Rectangle 3"/>
            <p:cNvSpPr/>
            <p:nvPr/>
          </p:nvSpPr>
          <p:spPr>
            <a:xfrm>
              <a:off x="55003" y="1231451"/>
              <a:ext cx="6129897" cy="2476062"/>
            </a:xfrm>
            <a:prstGeom prst="rect">
              <a:avLst/>
            </a:prstGeom>
          </p:spPr>
          <p:txBody>
            <a:bodyPr wrap="square" lIns="274320" tIns="0" rIns="0" bIns="0" anchor="t">
              <a:spAutoFit/>
            </a:bodyPr>
            <a:lstStyle/>
            <a:p>
              <a:pPr defTabSz="685749">
                <a:spcAft>
                  <a:spcPts val="1200"/>
                </a:spcAft>
              </a:pPr>
              <a:r>
                <a:rPr lang="en-US" sz="2800" b="1" dirty="0">
                  <a:solidFill>
                    <a:srgbClr val="455560"/>
                  </a:solidFill>
                  <a:latin typeface="Corporate S Pro" pitchFamily="2" charset="0"/>
                  <a:cs typeface="Calibri"/>
                </a:rPr>
                <a:t>Virtual Interactive CCWP Classes</a:t>
              </a:r>
              <a:r>
                <a:rPr lang="en-US" sz="2800" b="1" dirty="0">
                  <a:solidFill>
                    <a:srgbClr val="000000"/>
                  </a:solidFill>
                  <a:latin typeface="Corporate S Pro" pitchFamily="2" charset="0"/>
                  <a:cs typeface="Calibri"/>
                </a:rPr>
                <a:t>​</a:t>
              </a:r>
              <a:br>
                <a:rPr lang="en-US" sz="2800" dirty="0">
                  <a:solidFill>
                    <a:prstClr val="black"/>
                  </a:solidFill>
                  <a:latin typeface="Calibri" panose="020F0502020204030204" pitchFamily="34" charset="0"/>
                </a:rPr>
              </a:br>
              <a:r>
                <a:rPr lang="en-US" sz="1600" dirty="0">
                  <a:solidFill>
                    <a:srgbClr val="000000"/>
                  </a:solidFill>
                  <a:latin typeface="Calibri"/>
                  <a:cs typeface="Calibri"/>
                </a:rPr>
                <a:t>Use your remote office time to be </a:t>
              </a:r>
              <a:r>
                <a:rPr lang="en-US" sz="1600" b="1" dirty="0">
                  <a:solidFill>
                    <a:srgbClr val="000000"/>
                  </a:solidFill>
                  <a:latin typeface="Calibri"/>
                  <a:cs typeface="Calibri"/>
                </a:rPr>
                <a:t>informed, connected</a:t>
              </a:r>
              <a:r>
                <a:rPr lang="en-US" sz="1600" dirty="0">
                  <a:solidFill>
                    <a:srgbClr val="000000"/>
                  </a:solidFill>
                  <a:latin typeface="Calibri"/>
                  <a:cs typeface="Calibri"/>
                </a:rPr>
                <a:t> and </a:t>
              </a:r>
              <a:r>
                <a:rPr lang="en-US" sz="1600" b="1" dirty="0">
                  <a:solidFill>
                    <a:srgbClr val="000000"/>
                  </a:solidFill>
                  <a:latin typeface="Calibri"/>
                  <a:cs typeface="Calibri"/>
                </a:rPr>
                <a:t>elevated</a:t>
              </a:r>
              <a:br>
                <a:rPr lang="en-US" sz="1600" b="1" dirty="0">
                  <a:solidFill>
                    <a:srgbClr val="000000"/>
                  </a:solidFill>
                  <a:latin typeface="Calibri"/>
                  <a:cs typeface="Calibri"/>
                </a:rPr>
              </a:br>
              <a:r>
                <a:rPr lang="en-US" sz="1600" dirty="0">
                  <a:solidFill>
                    <a:srgbClr val="000000"/>
                  </a:solidFill>
                  <a:latin typeface="Calibri"/>
                  <a:cs typeface="Calibri"/>
                </a:rPr>
                <a:t>to the entire workforce with our Virtual Interactive CCWP classes. Sessions are live and interactive and streamed direct to your desktop. Whether you are in HR or Procurement, an MSP, VMS, or Staffing provider, our CCWP classes offer an accreditation that will</a:t>
              </a:r>
              <a:br>
                <a:rPr lang="en-US" sz="1600" dirty="0">
                  <a:solidFill>
                    <a:srgbClr val="000000"/>
                  </a:solidFill>
                  <a:latin typeface="Calibri"/>
                  <a:cs typeface="Calibri"/>
                </a:rPr>
              </a:br>
              <a:r>
                <a:rPr lang="en-US" sz="1600" dirty="0">
                  <a:solidFill>
                    <a:srgbClr val="000000"/>
                  </a:solidFill>
                  <a:latin typeface="Calibri"/>
                  <a:cs typeface="Calibri"/>
                </a:rPr>
                <a:t>elevate your career to the next level.</a:t>
              </a:r>
            </a:p>
            <a:p>
              <a:pPr defTabSz="685749">
                <a:lnSpc>
                  <a:spcPct val="150000"/>
                </a:lnSpc>
                <a:spcAft>
                  <a:spcPts val="1200"/>
                </a:spcAft>
              </a:pPr>
              <a:r>
                <a:rPr lang="en-US" sz="2000" b="1" i="1" dirty="0">
                  <a:solidFill>
                    <a:srgbClr val="EE3124"/>
                  </a:solidFill>
                  <a:latin typeface="Calibri" panose="020F0502020204030204"/>
                </a:rPr>
                <a:t>Register Today!</a:t>
              </a:r>
            </a:p>
          </p:txBody>
        </p:sp>
        <p:sp>
          <p:nvSpPr>
            <p:cNvPr id="7" name="Rectangle 6">
              <a:extLst>
                <a:ext uri="{FF2B5EF4-FFF2-40B4-BE49-F238E27FC236}">
                  <a16:creationId xmlns:a16="http://schemas.microsoft.com/office/drawing/2014/main" id="{4DC480BB-3307-3C4B-AABD-A0B3F8072C5D}"/>
                </a:ext>
              </a:extLst>
            </p:cNvPr>
            <p:cNvSpPr/>
            <p:nvPr/>
          </p:nvSpPr>
          <p:spPr>
            <a:xfrm>
              <a:off x="149383" y="3677072"/>
              <a:ext cx="3465116" cy="233910"/>
            </a:xfrm>
            <a:prstGeom prst="rect">
              <a:avLst/>
            </a:prstGeom>
          </p:spPr>
          <p:txBody>
            <a:bodyPr wrap="none" lIns="182880" tIns="0" rIns="0" bIns="0">
              <a:spAutoFit/>
            </a:bodyPr>
            <a:lstStyle/>
            <a:p>
              <a:pPr defTabSz="457178">
                <a:lnSpc>
                  <a:spcPct val="95000"/>
                </a:lnSpc>
              </a:pPr>
              <a:r>
                <a:rPr lang="en-US" sz="1600" b="1" dirty="0" err="1">
                  <a:solidFill>
                    <a:srgbClr val="000000"/>
                  </a:solidFill>
                  <a:latin typeface="Calibri" panose="020F0502020204030204"/>
                </a:rPr>
                <a:t>www.staffingindustry.com</a:t>
              </a:r>
              <a:r>
                <a:rPr lang="en-US" sz="1600" b="1" dirty="0">
                  <a:solidFill>
                    <a:srgbClr val="000000"/>
                  </a:solidFill>
                  <a:latin typeface="Calibri" panose="020F0502020204030204"/>
                </a:rPr>
                <a:t>/</a:t>
              </a:r>
              <a:r>
                <a:rPr lang="en-US" sz="1600" b="1" dirty="0" err="1">
                  <a:solidFill>
                    <a:srgbClr val="000000"/>
                  </a:solidFill>
                  <a:latin typeface="Calibri" panose="020F0502020204030204"/>
                </a:rPr>
                <a:t>cetification</a:t>
              </a:r>
              <a:endParaRPr lang="en-US" sz="1600" b="1" dirty="0">
                <a:solidFill>
                  <a:srgbClr val="000000"/>
                </a:solidFill>
                <a:latin typeface="Calibri" panose="020F0502020204030204"/>
              </a:endParaRPr>
            </a:p>
          </p:txBody>
        </p:sp>
        <p:pic>
          <p:nvPicPr>
            <p:cNvPr id="9" name="Picture 8">
              <a:extLst>
                <a:ext uri="{FF2B5EF4-FFF2-40B4-BE49-F238E27FC236}">
                  <a16:creationId xmlns:a16="http://schemas.microsoft.com/office/drawing/2014/main" id="{476EFDD5-9DC9-9945-A73A-F0CA74CF08C6}"/>
                </a:ext>
              </a:extLst>
            </p:cNvPr>
            <p:cNvPicPr>
              <a:picLocks noChangeAspect="1"/>
            </p:cNvPicPr>
            <p:nvPr/>
          </p:nvPicPr>
          <p:blipFill>
            <a:blip r:embed="rId2"/>
            <a:stretch>
              <a:fillRect/>
            </a:stretch>
          </p:blipFill>
          <p:spPr>
            <a:xfrm>
              <a:off x="303681" y="296672"/>
              <a:ext cx="3162305" cy="685800"/>
            </a:xfrm>
            <a:prstGeom prst="rect">
              <a:avLst/>
            </a:prstGeom>
          </p:spPr>
        </p:pic>
        <p:grpSp>
          <p:nvGrpSpPr>
            <p:cNvPr id="10" name="Group 9">
              <a:extLst>
                <a:ext uri="{FF2B5EF4-FFF2-40B4-BE49-F238E27FC236}">
                  <a16:creationId xmlns:a16="http://schemas.microsoft.com/office/drawing/2014/main" id="{967578FB-CBE7-BC42-97ED-FD1FA268984E}"/>
                </a:ext>
              </a:extLst>
            </p:cNvPr>
            <p:cNvGrpSpPr/>
            <p:nvPr/>
          </p:nvGrpSpPr>
          <p:grpSpPr>
            <a:xfrm>
              <a:off x="3698021" y="212671"/>
              <a:ext cx="3162305" cy="769441"/>
              <a:chOff x="3659921" y="288871"/>
              <a:chExt cx="3162305" cy="769441"/>
            </a:xfrm>
          </p:grpSpPr>
          <p:sp>
            <p:nvSpPr>
              <p:cNvPr id="11" name="Rectangle 10">
                <a:extLst>
                  <a:ext uri="{FF2B5EF4-FFF2-40B4-BE49-F238E27FC236}">
                    <a16:creationId xmlns:a16="http://schemas.microsoft.com/office/drawing/2014/main" id="{3B26849C-A627-A349-AB85-CD870D0AAC2F}"/>
                  </a:ext>
                </a:extLst>
              </p:cNvPr>
              <p:cNvSpPr/>
              <p:nvPr/>
            </p:nvSpPr>
            <p:spPr>
              <a:xfrm>
                <a:off x="3659921" y="288871"/>
                <a:ext cx="3162305" cy="769441"/>
              </a:xfrm>
              <a:prstGeom prst="rect">
                <a:avLst/>
              </a:prstGeom>
            </p:spPr>
            <p:txBody>
              <a:bodyPr wrap="square">
                <a:spAutoFit/>
              </a:bodyPr>
              <a:lstStyle/>
              <a:p>
                <a:pPr defTabSz="457178" fontAlgn="base"/>
                <a:r>
                  <a:rPr lang="en-US" sz="1600" b="1" i="1" dirty="0">
                    <a:solidFill>
                      <a:srgbClr val="EE3124"/>
                    </a:solidFill>
                    <a:latin typeface="Calibri" panose="020F0502020204030204" pitchFamily="34" charset="0"/>
                  </a:rPr>
                  <a:t>View the full schedule of classes at:</a:t>
                </a:r>
                <a:r>
                  <a:rPr lang="en-US" sz="1600" dirty="0">
                    <a:solidFill>
                      <a:srgbClr val="000000"/>
                    </a:solidFill>
                    <a:latin typeface="Calibri" panose="020F0502020204030204" pitchFamily="34" charset="0"/>
                  </a:rPr>
                  <a:t>​</a:t>
                </a:r>
                <a:br>
                  <a:rPr lang="en-US" sz="1400" dirty="0">
                    <a:solidFill>
                      <a:srgbClr val="000000"/>
                    </a:solidFill>
                    <a:latin typeface="Calibri" panose="020F0502020204030204" pitchFamily="34" charset="0"/>
                  </a:rPr>
                </a:br>
                <a:r>
                  <a:rPr lang="en-US" sz="1400" b="1" dirty="0" err="1">
                    <a:solidFill>
                      <a:srgbClr val="000000"/>
                    </a:solidFill>
                    <a:latin typeface="Calibri" panose="020F0502020204030204" pitchFamily="34" charset="0"/>
                  </a:rPr>
                  <a:t>www.staffingindustry.com</a:t>
                </a:r>
                <a:r>
                  <a:rPr lang="en-US" sz="1400" b="1" dirty="0">
                    <a:solidFill>
                      <a:srgbClr val="000000"/>
                    </a:solidFill>
                    <a:latin typeface="Calibri" panose="020F0502020204030204" pitchFamily="34" charset="0"/>
                  </a:rPr>
                  <a:t>/certification</a:t>
                </a:r>
                <a:r>
                  <a:rPr lang="en-US" sz="1400" dirty="0">
                    <a:solidFill>
                      <a:srgbClr val="000000"/>
                    </a:solidFill>
                    <a:latin typeface="Calibri" panose="020F0502020204030204" pitchFamily="34" charset="0"/>
                  </a:rPr>
                  <a:t>​</a:t>
                </a:r>
                <a:endParaRPr lang="en-US" sz="1400" dirty="0">
                  <a:solidFill>
                    <a:srgbClr val="000000"/>
                  </a:solidFill>
                  <a:latin typeface="Segoe UI"/>
                </a:endParaRPr>
              </a:p>
              <a:p>
                <a:pPr defTabSz="457178" fontAlgn="base"/>
                <a:r>
                  <a:rPr lang="en-US" sz="1400" b="1" dirty="0">
                    <a:solidFill>
                      <a:srgbClr val="000000"/>
                    </a:solidFill>
                    <a:latin typeface="Calibri" panose="020F0502020204030204" pitchFamily="34" charset="0"/>
                  </a:rPr>
                  <a:t>      @SIACCWP #CCWP</a:t>
                </a:r>
                <a:r>
                  <a:rPr lang="en-US" sz="1400" dirty="0">
                    <a:solidFill>
                      <a:srgbClr val="000000"/>
                    </a:solidFill>
                    <a:latin typeface="Calibri" panose="020F0502020204030204" pitchFamily="34" charset="0"/>
                  </a:rPr>
                  <a:t>​</a:t>
                </a:r>
                <a:endParaRPr lang="en-US" sz="1400" dirty="0">
                  <a:solidFill>
                    <a:srgbClr val="000000"/>
                  </a:solidFill>
                  <a:latin typeface="Segoe UI"/>
                </a:endParaRPr>
              </a:p>
            </p:txBody>
          </p:sp>
          <p:pic>
            <p:nvPicPr>
              <p:cNvPr id="12" name="Picture 2">
                <a:extLst>
                  <a:ext uri="{FF2B5EF4-FFF2-40B4-BE49-F238E27FC236}">
                    <a16:creationId xmlns:a16="http://schemas.microsoft.com/office/drawing/2014/main" id="{517CA289-08B8-B440-AD96-07FE417E8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201" y="794711"/>
                <a:ext cx="182493" cy="15120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1847313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6C7A75E-15AB-F545-AEBD-C2BA8A572D32}"/>
              </a:ext>
            </a:extLst>
          </p:cNvPr>
          <p:cNvSpPr/>
          <p:nvPr/>
        </p:nvSpPr>
        <p:spPr>
          <a:xfrm>
            <a:off x="-6" y="-12104"/>
            <a:ext cx="9144003" cy="5155604"/>
          </a:xfrm>
          <a:prstGeom prst="rect">
            <a:avLst/>
          </a:prstGeom>
          <a:solidFill>
            <a:srgbClr val="5C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4BCDCD05-F89B-B446-8599-B797545FC618}"/>
              </a:ext>
            </a:extLst>
          </p:cNvPr>
          <p:cNvPicPr>
            <a:picLocks noChangeAspect="1"/>
          </p:cNvPicPr>
          <p:nvPr/>
        </p:nvPicPr>
        <p:blipFill rotWithShape="1">
          <a:blip r:embed="rId3">
            <a:alphaModFix amt="50000"/>
          </a:blip>
          <a:srcRect l="1582" t="6763" r="1582" b="14352"/>
          <a:stretch/>
        </p:blipFill>
        <p:spPr>
          <a:xfrm>
            <a:off x="1" y="0"/>
            <a:ext cx="9144000" cy="5143500"/>
          </a:xfrm>
          <a:prstGeom prst="rect">
            <a:avLst/>
          </a:prstGeom>
        </p:spPr>
      </p:pic>
      <p:grpSp>
        <p:nvGrpSpPr>
          <p:cNvPr id="20" name="Group 19">
            <a:extLst>
              <a:ext uri="{FF2B5EF4-FFF2-40B4-BE49-F238E27FC236}">
                <a16:creationId xmlns:a16="http://schemas.microsoft.com/office/drawing/2014/main" id="{A2E5D676-06AC-234E-8BE2-AFD581918264}"/>
              </a:ext>
            </a:extLst>
          </p:cNvPr>
          <p:cNvGrpSpPr/>
          <p:nvPr/>
        </p:nvGrpSpPr>
        <p:grpSpPr>
          <a:xfrm>
            <a:off x="0" y="-7523"/>
            <a:ext cx="9144000" cy="5151023"/>
            <a:chOff x="0" y="0"/>
            <a:chExt cx="9144000" cy="5151023"/>
          </a:xfrm>
        </p:grpSpPr>
        <p:sp>
          <p:nvSpPr>
            <p:cNvPr id="19" name="Rectangle 18">
              <a:extLst>
                <a:ext uri="{FF2B5EF4-FFF2-40B4-BE49-F238E27FC236}">
                  <a16:creationId xmlns:a16="http://schemas.microsoft.com/office/drawing/2014/main" id="{74EA2845-3597-1547-B632-8B79F5DA8504}"/>
                </a:ext>
              </a:extLst>
            </p:cNvPr>
            <p:cNvSpPr/>
            <p:nvPr/>
          </p:nvSpPr>
          <p:spPr>
            <a:xfrm>
              <a:off x="0" y="0"/>
              <a:ext cx="9144000" cy="5143500"/>
            </a:xfrm>
            <a:prstGeom prst="rect">
              <a:avLst/>
            </a:prstGeom>
            <a:gradFill>
              <a:gsLst>
                <a:gs pos="40000">
                  <a:schemeClr val="accent1">
                    <a:lumMod val="0"/>
                    <a:lumOff val="100000"/>
                    <a:alpha val="0"/>
                  </a:schemeClr>
                </a:gs>
                <a:gs pos="8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A8713D-B3CF-2740-9725-E495AE2E2178}"/>
                </a:ext>
              </a:extLst>
            </p:cNvPr>
            <p:cNvSpPr/>
            <p:nvPr/>
          </p:nvSpPr>
          <p:spPr>
            <a:xfrm>
              <a:off x="0" y="7523"/>
              <a:ext cx="9144000" cy="5143500"/>
            </a:xfrm>
            <a:prstGeom prst="rect">
              <a:avLst/>
            </a:prstGeom>
            <a:gradFill flip="none" rotWithShape="1">
              <a:gsLst>
                <a:gs pos="19000">
                  <a:schemeClr val="accent1">
                    <a:lumMod val="0"/>
                    <a:lumOff val="100000"/>
                    <a:alpha val="0"/>
                  </a:schemeClr>
                </a:gs>
                <a:gs pos="100000">
                  <a:schemeClr val="tx1">
                    <a:alpha val="40539"/>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icture containing person, standing&#10;&#10;Description automatically generated">
            <a:extLst>
              <a:ext uri="{FF2B5EF4-FFF2-40B4-BE49-F238E27FC236}">
                <a16:creationId xmlns:a16="http://schemas.microsoft.com/office/drawing/2014/main" id="{BD6BED75-2E6B-B142-8FEF-A0A6BD7D9A74}"/>
              </a:ext>
            </a:extLst>
          </p:cNvPr>
          <p:cNvPicPr>
            <a:picLocks noChangeAspect="1"/>
          </p:cNvPicPr>
          <p:nvPr/>
        </p:nvPicPr>
        <p:blipFill rotWithShape="1">
          <a:blip r:embed="rId4"/>
          <a:srcRect t="-598" b="23006"/>
          <a:stretch/>
        </p:blipFill>
        <p:spPr>
          <a:xfrm>
            <a:off x="-3" y="2696284"/>
            <a:ext cx="9144000" cy="2424140"/>
          </a:xfrm>
          <a:prstGeom prst="rect">
            <a:avLst/>
          </a:prstGeom>
        </p:spPr>
      </p:pic>
      <p:sp>
        <p:nvSpPr>
          <p:cNvPr id="16" name="Rectangle 15">
            <a:extLst>
              <a:ext uri="{FF2B5EF4-FFF2-40B4-BE49-F238E27FC236}">
                <a16:creationId xmlns:a16="http://schemas.microsoft.com/office/drawing/2014/main" id="{7369AB7F-1458-9C48-95F6-2768D1CB533F}"/>
              </a:ext>
            </a:extLst>
          </p:cNvPr>
          <p:cNvSpPr/>
          <p:nvPr/>
        </p:nvSpPr>
        <p:spPr>
          <a:xfrm>
            <a:off x="-9" y="2984438"/>
            <a:ext cx="9144000" cy="2235706"/>
          </a:xfrm>
          <a:prstGeom prst="rect">
            <a:avLst/>
          </a:prstGeom>
          <a:gradFill flip="none" rotWithShape="1">
            <a:gsLst>
              <a:gs pos="44000">
                <a:schemeClr val="tx1">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3E8467-86BC-7F43-B418-84792C8501E6}"/>
              </a:ext>
            </a:extLst>
          </p:cNvPr>
          <p:cNvSpPr txBox="1">
            <a:spLocks noChangeAspect="1"/>
          </p:cNvSpPr>
          <p:nvPr/>
        </p:nvSpPr>
        <p:spPr>
          <a:xfrm>
            <a:off x="278618" y="1380079"/>
            <a:ext cx="8680079" cy="1477328"/>
          </a:xfrm>
          <a:prstGeom prst="rect">
            <a:avLst/>
          </a:prstGeom>
          <a:noFill/>
        </p:spPr>
        <p:txBody>
          <a:bodyPr wrap="square" lIns="91440" tIns="45720" rIns="91440" bIns="45720" rtlCol="0" anchor="ctr" anchorCtr="1">
            <a:spAutoFit/>
          </a:bodyPr>
          <a:lstStyle/>
          <a:p>
            <a:r>
              <a:rPr lang="en-US" b="1" dirty="0">
                <a:solidFill>
                  <a:schemeClr val="bg1"/>
                </a:solidFill>
              </a:rPr>
              <a:t>Collaboration in the Gig Economy </a:t>
            </a:r>
            <a:r>
              <a:rPr lang="en-US" dirty="0">
                <a:solidFill>
                  <a:schemeClr val="bg1"/>
                </a:solidFill>
              </a:rPr>
              <a:t>returns</a:t>
            </a:r>
            <a:r>
              <a:rPr lang="en-US" b="1" dirty="0">
                <a:solidFill>
                  <a:schemeClr val="bg1"/>
                </a:solidFill>
              </a:rPr>
              <a:t> </a:t>
            </a:r>
            <a:r>
              <a:rPr lang="en-US" dirty="0">
                <a:solidFill>
                  <a:schemeClr val="bg1"/>
                </a:solidFill>
              </a:rPr>
              <a:t>as a live, in-person conference where </a:t>
            </a:r>
            <a:r>
              <a:rPr lang="en-US" i="1" dirty="0">
                <a:solidFill>
                  <a:schemeClr val="bg1"/>
                </a:solidFill>
              </a:rPr>
              <a:t>technology providers, staffing &amp; workforce solutions suppliers, and enterprise human resources and procurement hiring managers</a:t>
            </a:r>
            <a:r>
              <a:rPr lang="en-US" dirty="0">
                <a:solidFill>
                  <a:schemeClr val="bg1"/>
                </a:solidFill>
              </a:rPr>
              <a:t> converge to collaborate on strategies for the evolved workforce of tomorrow. </a:t>
            </a:r>
            <a:r>
              <a:rPr lang="en-US" dirty="0">
                <a:solidFill>
                  <a:schemeClr val="bg1"/>
                </a:solidFill>
                <a:ea typeface="+mn-lt"/>
                <a:cs typeface="+mn-lt"/>
              </a:rPr>
              <a:t>From staffing platforms to VMS and MSP to technology for candidate recruitment and engagement, </a:t>
            </a:r>
            <a:r>
              <a:rPr lang="en-US" b="1" dirty="0">
                <a:solidFill>
                  <a:schemeClr val="bg1"/>
                </a:solidFill>
                <a:ea typeface="+mn-lt"/>
                <a:cs typeface="+mn-lt"/>
              </a:rPr>
              <a:t>Collaboration in the Gig Economy</a:t>
            </a:r>
            <a:r>
              <a:rPr lang="en-US" dirty="0">
                <a:solidFill>
                  <a:schemeClr val="bg1"/>
                </a:solidFill>
                <a:ea typeface="+mn-lt"/>
                <a:cs typeface="+mn-lt"/>
              </a:rPr>
              <a:t> covers it all.</a:t>
            </a:r>
            <a:endParaRPr lang="en-US" b="1" dirty="0">
              <a:solidFill>
                <a:schemeClr val="bg1"/>
              </a:solidFill>
              <a:ea typeface="+mn-lt"/>
              <a:cs typeface="+mn-lt"/>
            </a:endParaRPr>
          </a:p>
        </p:txBody>
      </p:sp>
      <p:sp>
        <p:nvSpPr>
          <p:cNvPr id="11" name="Rectangle 10">
            <a:extLst>
              <a:ext uri="{FF2B5EF4-FFF2-40B4-BE49-F238E27FC236}">
                <a16:creationId xmlns:a16="http://schemas.microsoft.com/office/drawing/2014/main" id="{D1E72FCE-69A0-6F40-ABBD-36434FC5B2FD}"/>
              </a:ext>
            </a:extLst>
          </p:cNvPr>
          <p:cNvSpPr/>
          <p:nvPr/>
        </p:nvSpPr>
        <p:spPr>
          <a:xfrm>
            <a:off x="300184" y="4298632"/>
            <a:ext cx="7589401" cy="644279"/>
          </a:xfrm>
          <a:prstGeom prst="rect">
            <a:avLst/>
          </a:prstGeom>
        </p:spPr>
        <p:txBody>
          <a:bodyPr wrap="square" lIns="91440" tIns="45720" rIns="91440" bIns="45720" anchor="t">
            <a:spAutoFit/>
          </a:bodyPr>
          <a:lstStyle/>
          <a:p>
            <a:pPr defTabSz="514350">
              <a:lnSpc>
                <a:spcPct val="75000"/>
              </a:lnSpc>
              <a:spcAft>
                <a:spcPts val="200"/>
              </a:spcAft>
              <a:defRPr/>
            </a:pPr>
            <a:r>
              <a:rPr lang="en-US" sz="2400" b="1" dirty="0">
                <a:solidFill>
                  <a:schemeClr val="accent6"/>
                </a:solidFill>
                <a:cs typeface="Calibri"/>
              </a:rPr>
              <a:t>SEPTEMBER 21–23, 2021</a:t>
            </a:r>
            <a:r>
              <a:rPr lang="en-US" b="1" dirty="0">
                <a:solidFill>
                  <a:schemeClr val="accent6"/>
                </a:solidFill>
                <a:cs typeface="Calibri"/>
              </a:rPr>
              <a:t> </a:t>
            </a:r>
            <a:r>
              <a:rPr lang="en-US" b="1" dirty="0">
                <a:solidFill>
                  <a:schemeClr val="accent6"/>
                </a:solidFill>
                <a:ea typeface="+mn-lt"/>
                <a:cs typeface="+mn-lt"/>
              </a:rPr>
              <a:t>| Sheraton Phoenix Downtown, Phoenix</a:t>
            </a:r>
            <a:r>
              <a:rPr lang="en-US" b="1" dirty="0">
                <a:solidFill>
                  <a:schemeClr val="accent6"/>
                </a:solidFill>
                <a:cs typeface="Calibri"/>
              </a:rPr>
              <a:t>, AZ</a:t>
            </a:r>
            <a:endParaRPr lang="en-US" dirty="0">
              <a:solidFill>
                <a:schemeClr val="accent6"/>
              </a:solidFill>
              <a:cs typeface="Calibri"/>
            </a:endParaRPr>
          </a:p>
          <a:p>
            <a:pPr defTabSz="514350">
              <a:lnSpc>
                <a:spcPct val="90000"/>
              </a:lnSpc>
              <a:spcAft>
                <a:spcPts val="450"/>
              </a:spcAft>
              <a:defRPr/>
            </a:pPr>
            <a:r>
              <a:rPr lang="en-US" b="1" dirty="0">
                <a:solidFill>
                  <a:schemeClr val="accent6"/>
                </a:solidFill>
              </a:rPr>
              <a:t>Register at </a:t>
            </a:r>
            <a:r>
              <a:rPr lang="en-US" b="1" dirty="0">
                <a:solidFill>
                  <a:schemeClr val="bg1"/>
                </a:solidFill>
              </a:rPr>
              <a:t>www.collaborationgigeconomy.com</a:t>
            </a:r>
            <a:r>
              <a:rPr lang="en-US" b="1" dirty="0">
                <a:solidFill>
                  <a:schemeClr val="accent6"/>
                </a:solidFill>
              </a:rPr>
              <a:t> </a:t>
            </a:r>
            <a:endParaRPr lang="en-US" b="1" dirty="0">
              <a:solidFill>
                <a:schemeClr val="accent6"/>
              </a:solidFill>
              <a:cs typeface="Calibri"/>
            </a:endParaRPr>
          </a:p>
        </p:txBody>
      </p:sp>
      <p:sp>
        <p:nvSpPr>
          <p:cNvPr id="22" name="Rectangle 21">
            <a:extLst>
              <a:ext uri="{FF2B5EF4-FFF2-40B4-BE49-F238E27FC236}">
                <a16:creationId xmlns:a16="http://schemas.microsoft.com/office/drawing/2014/main" id="{A13860A5-F77A-234F-982B-355B5AA1B900}"/>
              </a:ext>
            </a:extLst>
          </p:cNvPr>
          <p:cNvSpPr/>
          <p:nvPr/>
        </p:nvSpPr>
        <p:spPr>
          <a:xfrm>
            <a:off x="-1" y="4991262"/>
            <a:ext cx="9197915" cy="338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clipart, tableware, dishware&#10;&#10;Description automatically generated">
            <a:extLst>
              <a:ext uri="{FF2B5EF4-FFF2-40B4-BE49-F238E27FC236}">
                <a16:creationId xmlns:a16="http://schemas.microsoft.com/office/drawing/2014/main" id="{58155439-0C1B-5741-840A-EB75930B5F44}"/>
              </a:ext>
            </a:extLst>
          </p:cNvPr>
          <p:cNvPicPr>
            <a:picLocks noChangeAspect="1"/>
          </p:cNvPicPr>
          <p:nvPr/>
        </p:nvPicPr>
        <p:blipFill>
          <a:blip r:embed="rId5"/>
          <a:stretch>
            <a:fillRect/>
          </a:stretch>
        </p:blipFill>
        <p:spPr>
          <a:xfrm>
            <a:off x="4553407" y="487611"/>
            <a:ext cx="4269004" cy="564328"/>
          </a:xfrm>
          <a:prstGeom prst="rect">
            <a:avLst/>
          </a:prstGeom>
        </p:spPr>
      </p:pic>
      <p:grpSp>
        <p:nvGrpSpPr>
          <p:cNvPr id="17" name="Group 16">
            <a:extLst>
              <a:ext uri="{FF2B5EF4-FFF2-40B4-BE49-F238E27FC236}">
                <a16:creationId xmlns:a16="http://schemas.microsoft.com/office/drawing/2014/main" id="{E81922EF-C7A6-544B-BDF2-A04AEBCC8A99}"/>
              </a:ext>
            </a:extLst>
          </p:cNvPr>
          <p:cNvGrpSpPr/>
          <p:nvPr/>
        </p:nvGrpSpPr>
        <p:grpSpPr>
          <a:xfrm>
            <a:off x="390254" y="333541"/>
            <a:ext cx="3944824" cy="883790"/>
            <a:chOff x="340403" y="330413"/>
            <a:chExt cx="3686032" cy="829875"/>
          </a:xfrm>
        </p:grpSpPr>
        <p:sp>
          <p:nvSpPr>
            <p:cNvPr id="15" name="Rectangle 14">
              <a:extLst>
                <a:ext uri="{FF2B5EF4-FFF2-40B4-BE49-F238E27FC236}">
                  <a16:creationId xmlns:a16="http://schemas.microsoft.com/office/drawing/2014/main" id="{62055BD4-B946-3846-8374-E2A793D38D09}"/>
                </a:ext>
              </a:extLst>
            </p:cNvPr>
            <p:cNvSpPr/>
            <p:nvPr/>
          </p:nvSpPr>
          <p:spPr>
            <a:xfrm>
              <a:off x="340403" y="330413"/>
              <a:ext cx="3686032" cy="829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descr="Text&#10;&#10;Description automatically generated with medium confidence">
              <a:extLst>
                <a:ext uri="{FF2B5EF4-FFF2-40B4-BE49-F238E27FC236}">
                  <a16:creationId xmlns:a16="http://schemas.microsoft.com/office/drawing/2014/main" id="{6E1EFEF7-6A4E-784A-BA68-A720AA8A297D}"/>
                </a:ext>
              </a:extLst>
            </p:cNvPr>
            <p:cNvPicPr>
              <a:picLocks noChangeAspect="1"/>
            </p:cNvPicPr>
            <p:nvPr/>
          </p:nvPicPr>
          <p:blipFill>
            <a:blip r:embed="rId6"/>
            <a:stretch>
              <a:fillRect/>
            </a:stretch>
          </p:blipFill>
          <p:spPr>
            <a:xfrm>
              <a:off x="436494" y="430695"/>
              <a:ext cx="3450718" cy="629310"/>
            </a:xfrm>
            <a:prstGeom prst="rect">
              <a:avLst/>
            </a:prstGeom>
          </p:spPr>
        </p:pic>
      </p:grpSp>
    </p:spTree>
    <p:extLst>
      <p:ext uri="{BB962C8B-B14F-4D97-AF65-F5344CB8AC3E}">
        <p14:creationId xmlns:p14="http://schemas.microsoft.com/office/powerpoint/2010/main" val="37189685"/>
      </p:ext>
    </p:extLst>
  </p:cSld>
  <p:clrMapOvr>
    <a:masterClrMapping/>
  </p:clrMapOvr>
  <mc:AlternateContent xmlns:mc="http://schemas.openxmlformats.org/markup-compatibility/2006" xmlns:p14="http://schemas.microsoft.com/office/powerpoint/2010/main">
    <mc:Choice Requires="p14">
      <p:transition spd="slow" p14:dur="4400" advClick="0" advTm="10000">
        <p14:honeycomb/>
      </p:transition>
    </mc:Choice>
    <mc:Fallback xmlns="">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24585E1-BFBB-CF48-8E26-27C4DED88B5E}"/>
              </a:ext>
            </a:extLst>
          </p:cNvPr>
          <p:cNvGrpSpPr/>
          <p:nvPr/>
        </p:nvGrpSpPr>
        <p:grpSpPr>
          <a:xfrm>
            <a:off x="-38100" y="0"/>
            <a:ext cx="9199880" cy="5140074"/>
            <a:chOff x="-38100" y="0"/>
            <a:chExt cx="9199880" cy="5140074"/>
          </a:xfrm>
        </p:grpSpPr>
        <p:pic>
          <p:nvPicPr>
            <p:cNvPr id="7" name="Picture 6" descr="A group of people posing for the camera&#10;&#10;Description automatically generated">
              <a:extLst>
                <a:ext uri="{FF2B5EF4-FFF2-40B4-BE49-F238E27FC236}">
                  <a16:creationId xmlns:a16="http://schemas.microsoft.com/office/drawing/2014/main" id="{00CDC57E-3017-7046-9A4B-E0875304B270}"/>
                </a:ext>
              </a:extLst>
            </p:cNvPr>
            <p:cNvPicPr>
              <a:picLocks noChangeAspect="1"/>
            </p:cNvPicPr>
            <p:nvPr/>
          </p:nvPicPr>
          <p:blipFill>
            <a:blip r:embed="rId3"/>
            <a:stretch>
              <a:fillRect/>
            </a:stretch>
          </p:blipFill>
          <p:spPr>
            <a:xfrm>
              <a:off x="-38100" y="0"/>
              <a:ext cx="9182100" cy="5003883"/>
            </a:xfrm>
            <a:prstGeom prst="rect">
              <a:avLst/>
            </a:prstGeom>
          </p:spPr>
        </p:pic>
        <p:sp>
          <p:nvSpPr>
            <p:cNvPr id="9" name="Rectangle 8">
              <a:extLst>
                <a:ext uri="{FF2B5EF4-FFF2-40B4-BE49-F238E27FC236}">
                  <a16:creationId xmlns:a16="http://schemas.microsoft.com/office/drawing/2014/main" id="{C5F4A26A-C7E1-0642-8A87-2B9493CC6A0E}"/>
                </a:ext>
              </a:extLst>
            </p:cNvPr>
            <p:cNvSpPr/>
            <p:nvPr/>
          </p:nvSpPr>
          <p:spPr>
            <a:xfrm flipH="1">
              <a:off x="-25400" y="3340100"/>
              <a:ext cx="9182100" cy="1799974"/>
            </a:xfrm>
            <a:prstGeom prst="rect">
              <a:avLst/>
            </a:prstGeom>
            <a:gradFill>
              <a:gsLst>
                <a:gs pos="0">
                  <a:srgbClr val="506370"/>
                </a:gs>
                <a:gs pos="100000">
                  <a:srgbClr val="163F6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0A75065-29CE-1F4D-BC2B-EB148F196A49}"/>
                </a:ext>
              </a:extLst>
            </p:cNvPr>
            <p:cNvSpPr/>
            <p:nvPr/>
          </p:nvSpPr>
          <p:spPr>
            <a:xfrm>
              <a:off x="-20320" y="4979964"/>
              <a:ext cx="9182100" cy="1601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8A447A1-1791-ED4E-A85A-2EE0375302FE}"/>
                </a:ext>
              </a:extLst>
            </p:cNvPr>
            <p:cNvSpPr txBox="1"/>
            <p:nvPr/>
          </p:nvSpPr>
          <p:spPr>
            <a:xfrm>
              <a:off x="385320" y="3482980"/>
              <a:ext cx="8776460" cy="1326434"/>
            </a:xfrm>
            <a:prstGeom prst="rect">
              <a:avLst/>
            </a:prstGeom>
            <a:noFill/>
          </p:spPr>
          <p:txBody>
            <a:bodyPr wrap="square" lIns="0" tIns="45720" rIns="91440" bIns="0" rtlCol="0" anchor="t">
              <a:noAutofit/>
            </a:bodyPr>
            <a:lstStyle/>
            <a:p>
              <a:pPr defTabSz="685800">
                <a:defRPr/>
              </a:pPr>
              <a:r>
                <a:rPr lang="en-US" sz="2800" b="1" dirty="0">
                  <a:solidFill>
                    <a:srgbClr val="FF0000"/>
                  </a:solidFill>
                  <a:latin typeface="Corporate S" pitchFamily="2" charset="77"/>
                  <a:ea typeface="+mn-lt"/>
                  <a:cs typeface="Elephant Pro" panose="020F0502020204030204" pitchFamily="34" charset="0"/>
                </a:rPr>
                <a:t>Executive Roundtables</a:t>
              </a:r>
            </a:p>
            <a:p>
              <a:pPr defTabSz="685800">
                <a:defRPr/>
              </a:pPr>
              <a:r>
                <a:rPr lang="en-US" b="1" dirty="0">
                  <a:solidFill>
                    <a:schemeClr val="bg1"/>
                  </a:solidFill>
                  <a:latin typeface="Corporate S Demi" pitchFamily="2" charset="77"/>
                  <a:ea typeface="+mn-lt"/>
                  <a:cs typeface="+mn-lt"/>
                </a:rPr>
                <a:t>SIA Executive Roundtables are a platform for executives from the staffing and workforce solutions ecosystems to connect and innovate through in-depth knowledge, peer discussion and networking on specific, relevant, and timely targeted topic areas.</a:t>
              </a:r>
            </a:p>
            <a:p>
              <a:pPr marL="0" marR="0" lvl="0" indent="0" algn="l" defTabSz="6858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EA84F7E-88BA-5A4B-9B80-5D6406139AAB}"/>
                </a:ext>
              </a:extLst>
            </p:cNvPr>
            <p:cNvGrpSpPr/>
            <p:nvPr/>
          </p:nvGrpSpPr>
          <p:grpSpPr>
            <a:xfrm>
              <a:off x="-10021" y="177717"/>
              <a:ext cx="3848100" cy="825583"/>
              <a:chOff x="358279" y="139617"/>
              <a:chExt cx="3848100" cy="825583"/>
            </a:xfrm>
          </p:grpSpPr>
          <p:sp>
            <p:nvSpPr>
              <p:cNvPr id="13" name="Rectangle 12">
                <a:extLst>
                  <a:ext uri="{FF2B5EF4-FFF2-40B4-BE49-F238E27FC236}">
                    <a16:creationId xmlns:a16="http://schemas.microsoft.com/office/drawing/2014/main" id="{8D62415B-7A1B-1541-9076-4B288D04A671}"/>
                  </a:ext>
                </a:extLst>
              </p:cNvPr>
              <p:cNvSpPr/>
              <p:nvPr/>
            </p:nvSpPr>
            <p:spPr>
              <a:xfrm>
                <a:off x="358279" y="139617"/>
                <a:ext cx="3848100" cy="825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website&#10;&#10;Description automatically generated">
                <a:extLst>
                  <a:ext uri="{FF2B5EF4-FFF2-40B4-BE49-F238E27FC236}">
                    <a16:creationId xmlns:a16="http://schemas.microsoft.com/office/drawing/2014/main" id="{06A70450-3BD8-F74F-957E-EAA1B6C8F977}"/>
                  </a:ext>
                </a:extLst>
              </p:cNvPr>
              <p:cNvPicPr>
                <a:picLocks noChangeAspect="1"/>
              </p:cNvPicPr>
              <p:nvPr/>
            </p:nvPicPr>
            <p:blipFill>
              <a:blip r:embed="rId4"/>
              <a:stretch>
                <a:fillRect/>
              </a:stretch>
            </p:blipFill>
            <p:spPr>
              <a:xfrm>
                <a:off x="487764" y="227010"/>
                <a:ext cx="3589131" cy="649290"/>
              </a:xfrm>
              <a:prstGeom prst="rect">
                <a:avLst/>
              </a:prstGeom>
            </p:spPr>
          </p:pic>
        </p:grpSp>
      </p:grpSp>
    </p:spTree>
    <p:extLst>
      <p:ext uri="{BB962C8B-B14F-4D97-AF65-F5344CB8AC3E}">
        <p14:creationId xmlns:p14="http://schemas.microsoft.com/office/powerpoint/2010/main" val="4160947090"/>
      </p:ext>
    </p:extLst>
  </p:cSld>
  <p:clrMapOvr>
    <a:masterClrMapping/>
  </p:clrMapOvr>
  <mc:AlternateContent xmlns:mc="http://schemas.openxmlformats.org/markup-compatibility/2006" xmlns:p14="http://schemas.microsoft.com/office/powerpoint/2010/main">
    <mc:Choice Requires="p14">
      <p:transition spd="slow" p14:dur="1300" advClick="0" advTm="12000">
        <p14:pan dir="u"/>
      </p:transition>
    </mc:Choice>
    <mc:Fallback xmlns="">
      <p:transition spd="slow" advClick="0" advTm="1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CC23D5-3D9C-6442-A322-C4C527A9C696}"/>
              </a:ext>
            </a:extLst>
          </p:cNvPr>
          <p:cNvGrpSpPr/>
          <p:nvPr/>
        </p:nvGrpSpPr>
        <p:grpSpPr>
          <a:xfrm>
            <a:off x="-1" y="0"/>
            <a:ext cx="9144001" cy="5143501"/>
            <a:chOff x="-1" y="0"/>
            <a:chExt cx="9144001" cy="5143501"/>
          </a:xfrm>
        </p:grpSpPr>
        <p:sp>
          <p:nvSpPr>
            <p:cNvPr id="16" name="Rectangle 15">
              <a:extLst>
                <a:ext uri="{FF2B5EF4-FFF2-40B4-BE49-F238E27FC236}">
                  <a16:creationId xmlns:a16="http://schemas.microsoft.com/office/drawing/2014/main" id="{1F7A40A7-926E-864A-8E7D-E1F4509D52AA}"/>
                </a:ext>
              </a:extLst>
            </p:cNvPr>
            <p:cNvSpPr/>
            <p:nvPr/>
          </p:nvSpPr>
          <p:spPr>
            <a:xfrm>
              <a:off x="2" y="0"/>
              <a:ext cx="91439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A body of water with a city in the background&#10;&#10;Description automatically generated">
              <a:extLst>
                <a:ext uri="{FF2B5EF4-FFF2-40B4-BE49-F238E27FC236}">
                  <a16:creationId xmlns:a16="http://schemas.microsoft.com/office/drawing/2014/main" id="{72A333BA-B5B3-2947-A70A-DC30EC1984D2}"/>
                </a:ext>
              </a:extLst>
            </p:cNvPr>
            <p:cNvPicPr>
              <a:picLocks noChangeAspect="1"/>
            </p:cNvPicPr>
            <p:nvPr/>
          </p:nvPicPr>
          <p:blipFill rotWithShape="1">
            <a:blip r:embed="rId3"/>
            <a:srcRect l="21474" t="4599" r="648" b="2899"/>
            <a:stretch/>
          </p:blipFill>
          <p:spPr>
            <a:xfrm>
              <a:off x="4518016" y="1221660"/>
              <a:ext cx="4625983" cy="3566240"/>
            </a:xfrm>
            <a:prstGeom prst="rect">
              <a:avLst/>
            </a:prstGeom>
          </p:spPr>
        </p:pic>
        <p:sp>
          <p:nvSpPr>
            <p:cNvPr id="18" name="Rectangle 17">
              <a:extLst>
                <a:ext uri="{FF2B5EF4-FFF2-40B4-BE49-F238E27FC236}">
                  <a16:creationId xmlns:a16="http://schemas.microsoft.com/office/drawing/2014/main" id="{9F29EFBA-2DA6-7D44-A65B-2B047889FB47}"/>
                </a:ext>
              </a:extLst>
            </p:cNvPr>
            <p:cNvSpPr/>
            <p:nvPr/>
          </p:nvSpPr>
          <p:spPr>
            <a:xfrm>
              <a:off x="-1" y="4972677"/>
              <a:ext cx="9144000" cy="170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4FDABF89-C7F0-9D4A-970F-C500B1F1B846}"/>
                </a:ext>
              </a:extLst>
            </p:cNvPr>
            <p:cNvGrpSpPr/>
            <p:nvPr/>
          </p:nvGrpSpPr>
          <p:grpSpPr>
            <a:xfrm>
              <a:off x="329612" y="1561096"/>
              <a:ext cx="3944960" cy="3331346"/>
              <a:chOff x="329612" y="1243596"/>
              <a:chExt cx="3944960" cy="3331346"/>
            </a:xfrm>
          </p:grpSpPr>
          <p:sp>
            <p:nvSpPr>
              <p:cNvPr id="23" name="TextBox 22">
                <a:extLst>
                  <a:ext uri="{FF2B5EF4-FFF2-40B4-BE49-F238E27FC236}">
                    <a16:creationId xmlns:a16="http://schemas.microsoft.com/office/drawing/2014/main" id="{ADEECAAA-151F-AD40-9B51-34B200904654}"/>
                  </a:ext>
                </a:extLst>
              </p:cNvPr>
              <p:cNvSpPr txBox="1"/>
              <p:nvPr/>
            </p:nvSpPr>
            <p:spPr>
              <a:xfrm>
                <a:off x="361363" y="1243596"/>
                <a:ext cx="3913209" cy="3331346"/>
              </a:xfrm>
              <a:prstGeom prst="rect">
                <a:avLst/>
              </a:prstGeom>
              <a:noFill/>
            </p:spPr>
            <p:txBody>
              <a:bodyPr wrap="square" lIns="0" tIns="45720" rIns="91440" bIns="0" rtlCol="0" anchor="t">
                <a:noAutofit/>
              </a:bodyPr>
              <a:lstStyle/>
              <a:p>
                <a:pPr marL="0" marR="0" lvl="0" indent="0" algn="l" defTabSz="685783" rtl="0" eaLnBrk="1" fontAlgn="auto" latinLnBrk="0" hangingPunct="1">
                  <a:lnSpc>
                    <a:spcPct val="90000"/>
                  </a:lnSpc>
                  <a:spcBef>
                    <a:spcPts val="0"/>
                  </a:spcBef>
                  <a:spcAft>
                    <a:spcPts val="600"/>
                  </a:spcAft>
                  <a:buClrTx/>
                  <a:buSzTx/>
                  <a:buFontTx/>
                  <a:buNone/>
                  <a:tabLst/>
                  <a:defRPr/>
                </a:pPr>
                <a:r>
                  <a:rPr kumimoji="0" lang="en-US" sz="3400" b="1" u="none" strike="noStrike" kern="1200" cap="none" spc="0" normalizeH="0" baseline="0" noProof="0" dirty="0">
                    <a:ln>
                      <a:noFill/>
                    </a:ln>
                    <a:solidFill>
                      <a:schemeClr val="accent6"/>
                    </a:solidFill>
                    <a:effectLst/>
                    <a:uLnTx/>
                    <a:uFillTx/>
                    <a:latin typeface="Calibri" panose="020F0502020204030204"/>
                    <a:ea typeface="+mn-ea"/>
                    <a:cs typeface="+mn-cs"/>
                  </a:rPr>
                  <a:t>Join Us in Austin!</a:t>
                </a:r>
                <a:endParaRPr kumimoji="0" lang="en-US" sz="3400" b="0" u="none" strike="noStrike" kern="1200" cap="none" spc="0" normalizeH="0" baseline="0" noProof="0" dirty="0">
                  <a:ln>
                    <a:noFill/>
                  </a:ln>
                  <a:solidFill>
                    <a:schemeClr val="accent6"/>
                  </a:solidFill>
                  <a:effectLst/>
                  <a:uLnTx/>
                  <a:uFillTx/>
                  <a:latin typeface="Calibri" panose="020F0502020204030204"/>
                  <a:ea typeface="+mn-ea"/>
                  <a:cs typeface="+mn-cs"/>
                </a:endParaRPr>
              </a:p>
              <a:p>
                <a:pPr lvl="0" defTabSz="685783">
                  <a:lnSpc>
                    <a:spcPct val="90000"/>
                  </a:lnSpc>
                  <a:spcAft>
                    <a:spcPts val="600"/>
                  </a:spcAft>
                  <a:defRPr/>
                </a:pPr>
                <a:r>
                  <a:rPr lang="en-US" dirty="0">
                    <a:solidFill>
                      <a:srgbClr val="FFFFFF"/>
                    </a:solidFill>
                  </a:rPr>
                  <a:t>From thought-provoking keynote presentations to deep dive sessions</a:t>
                </a:r>
              </a:p>
              <a:p>
                <a:pPr lvl="0" defTabSz="685783">
                  <a:lnSpc>
                    <a:spcPct val="90000"/>
                  </a:lnSpc>
                  <a:spcAft>
                    <a:spcPts val="600"/>
                  </a:spcAft>
                  <a:defRPr/>
                </a:pPr>
                <a:r>
                  <a:rPr lang="en-US" dirty="0">
                    <a:solidFill>
                      <a:srgbClr val="FFFFFF"/>
                    </a:solidFill>
                  </a:rPr>
                  <a:t>on targeted topics to help drive growth in your business, the Executive Forum gives you the strategies and insights</a:t>
                </a:r>
                <a:br>
                  <a:rPr lang="en-US" dirty="0">
                    <a:solidFill>
                      <a:srgbClr val="FFFFFF"/>
                    </a:solidFill>
                  </a:rPr>
                </a:br>
                <a:r>
                  <a:rPr lang="en-US" dirty="0">
                    <a:solidFill>
                      <a:srgbClr val="FFFFFF"/>
                    </a:solidFill>
                  </a:rPr>
                  <a:t>you need now and into the future.</a:t>
                </a:r>
                <a:b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Register now at </a:t>
                </a:r>
                <a:r>
                  <a:rPr kumimoji="0" lang="en-US" sz="1600" b="1" i="0" u="none" strike="noStrike" kern="1200" cap="none" spc="0" normalizeH="0" baseline="0" noProof="0" dirty="0" err="1">
                    <a:ln>
                      <a:noFill/>
                    </a:ln>
                    <a:solidFill>
                      <a:srgbClr val="FFD100"/>
                    </a:solidFill>
                    <a:effectLst/>
                    <a:uLnTx/>
                    <a:uFillTx/>
                    <a:latin typeface="Calibri" panose="020F0502020204030204"/>
                    <a:ea typeface="+mn-ea"/>
                    <a:cs typeface="+mn-cs"/>
                  </a:rPr>
                  <a:t>www.siexecutiveforum.com</a:t>
                </a:r>
                <a:r>
                  <a:rPr kumimoji="0" lang="en-US" sz="1600" b="1" i="0" u="none" strike="noStrike" kern="1200" cap="none" spc="0" normalizeH="0" baseline="0" noProof="0" dirty="0">
                    <a:ln>
                      <a:noFill/>
                    </a:ln>
                    <a:solidFill>
                      <a:srgbClr val="FEB81B"/>
                    </a:solidFill>
                    <a:effectLst/>
                    <a:uLnTx/>
                    <a:uFillTx/>
                    <a:latin typeface="Calibri" panose="020F0502020204030204"/>
                    <a:ea typeface="+mn-ea"/>
                    <a:cs typeface="+mn-cs"/>
                  </a:rPr>
                  <a:t> </a:t>
                </a:r>
                <a:endParaRPr kumimoji="0" lang="en-US" sz="1600" b="1" i="0" u="none" strike="noStrike" kern="1200" cap="none" spc="0" normalizeH="0" baseline="0" noProof="0" dirty="0">
                  <a:ln>
                    <a:noFill/>
                  </a:ln>
                  <a:solidFill>
                    <a:srgbClr val="FEB81B"/>
                  </a:solidFill>
                  <a:effectLst/>
                  <a:uLnTx/>
                  <a:uFillTx/>
                  <a:latin typeface="Calibri" panose="020F0502020204030204"/>
                  <a:ea typeface="+mn-ea"/>
                  <a:cs typeface="Calibri"/>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a:rPr>
                  <a:t>      @</a:t>
                </a: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Calibri"/>
                  </a:rPr>
                  <a:t>ExecForum</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a:rPr>
                  <a:t> #</a:t>
                </a: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Calibri"/>
                  </a:rPr>
                  <a:t>ExecForum</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pic>
            <p:nvPicPr>
              <p:cNvPr id="24" name="Picture 4" descr="A close up of a logo&#10;&#10;Description generated with high confidence">
                <a:extLst>
                  <a:ext uri="{FF2B5EF4-FFF2-40B4-BE49-F238E27FC236}">
                    <a16:creationId xmlns:a16="http://schemas.microsoft.com/office/drawing/2014/main" id="{7F7F3FAB-28C4-CF4C-9003-CC52E4A5E6F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contrast="100000"/>
                        </a14:imgEffect>
                      </a14:imgLayer>
                    </a14:imgProps>
                  </a:ext>
                </a:extLst>
              </a:blip>
              <a:stretch>
                <a:fillRect/>
              </a:stretch>
            </p:blipFill>
            <p:spPr>
              <a:xfrm>
                <a:off x="329612" y="3905360"/>
                <a:ext cx="261340" cy="256580"/>
              </a:xfrm>
              <a:prstGeom prst="rect">
                <a:avLst/>
              </a:prstGeom>
            </p:spPr>
          </p:pic>
          <p:cxnSp>
            <p:nvCxnSpPr>
              <p:cNvPr id="26" name="Straight Connector 25">
                <a:extLst>
                  <a:ext uri="{FF2B5EF4-FFF2-40B4-BE49-F238E27FC236}">
                    <a16:creationId xmlns:a16="http://schemas.microsoft.com/office/drawing/2014/main" id="{88D9BECF-B741-F34A-9539-8FCCC37AFA91}"/>
                  </a:ext>
                </a:extLst>
              </p:cNvPr>
              <p:cNvCxnSpPr>
                <a:cxnSpLocks/>
              </p:cNvCxnSpPr>
              <p:nvPr/>
            </p:nvCxnSpPr>
            <p:spPr>
              <a:xfrm>
                <a:off x="355012" y="3868865"/>
                <a:ext cx="3696288" cy="0"/>
              </a:xfrm>
              <a:prstGeom prst="line">
                <a:avLst/>
              </a:prstGeom>
              <a:ln w="15875">
                <a:solidFill>
                  <a:schemeClr val="bg1">
                    <a:alpha val="49612"/>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305EB4F-9842-4143-88BF-277548907DC6}"/>
                </a:ext>
              </a:extLst>
            </p:cNvPr>
            <p:cNvGrpSpPr/>
            <p:nvPr/>
          </p:nvGrpSpPr>
          <p:grpSpPr>
            <a:xfrm>
              <a:off x="363402" y="295765"/>
              <a:ext cx="8655553" cy="757130"/>
              <a:chOff x="363402" y="232265"/>
              <a:chExt cx="8655553" cy="757130"/>
            </a:xfrm>
          </p:grpSpPr>
          <p:pic>
            <p:nvPicPr>
              <p:cNvPr id="21" name="Picture 20" descr="A picture containing drawing&#10;&#10;Description automatically generated">
                <a:extLst>
                  <a:ext uri="{FF2B5EF4-FFF2-40B4-BE49-F238E27FC236}">
                    <a16:creationId xmlns:a16="http://schemas.microsoft.com/office/drawing/2014/main" id="{FC86979B-7944-8742-9389-EC3CB32FBEA4}"/>
                  </a:ext>
                </a:extLst>
              </p:cNvPr>
              <p:cNvPicPr>
                <a:picLocks noChangeAspect="1"/>
              </p:cNvPicPr>
              <p:nvPr/>
            </p:nvPicPr>
            <p:blipFill>
              <a:blip r:embed="rId6"/>
              <a:stretch>
                <a:fillRect/>
              </a:stretch>
            </p:blipFill>
            <p:spPr>
              <a:xfrm>
                <a:off x="363402" y="296152"/>
                <a:ext cx="4367804" cy="629356"/>
              </a:xfrm>
              <a:prstGeom prst="rect">
                <a:avLst/>
              </a:prstGeom>
            </p:spPr>
          </p:pic>
          <p:sp>
            <p:nvSpPr>
              <p:cNvPr id="22" name="Rectangle 21">
                <a:extLst>
                  <a:ext uri="{FF2B5EF4-FFF2-40B4-BE49-F238E27FC236}">
                    <a16:creationId xmlns:a16="http://schemas.microsoft.com/office/drawing/2014/main" id="{E91C9317-67B5-684B-978C-EF6F6F145FAA}"/>
                  </a:ext>
                </a:extLst>
              </p:cNvPr>
              <p:cNvSpPr/>
              <p:nvPr/>
            </p:nvSpPr>
            <p:spPr>
              <a:xfrm>
                <a:off x="4446955" y="232265"/>
                <a:ext cx="4572000" cy="757130"/>
              </a:xfrm>
              <a:prstGeom prst="rect">
                <a:avLst/>
              </a:prstGeom>
            </p:spPr>
            <p:txBody>
              <a:bodyPr lIns="91440" tIns="45720" rIns="91440" bIns="45720" anchor="t">
                <a:spAutoFit/>
              </a:bodyPr>
              <a:lstStyle/>
              <a:p>
                <a:pPr marL="0" marR="0" lvl="0" indent="0" algn="r" defTabSz="68578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D200"/>
                    </a:solidFill>
                    <a:effectLst/>
                    <a:uLnTx/>
                    <a:uFillTx/>
                    <a:latin typeface="Calibri" panose="020F0502020204030204"/>
                    <a:ea typeface="+mn-ea"/>
                    <a:cs typeface="+mn-cs"/>
                  </a:rPr>
                  <a:t>February 2</a:t>
                </a:r>
                <a:r>
                  <a:rPr kumimoji="0" lang="en-US" sz="2400" b="1" i="0" u="none" strike="noStrike" kern="1200" cap="none" spc="100" normalizeH="0" baseline="0" noProof="0" dirty="0">
                    <a:ln>
                      <a:noFill/>
                    </a:ln>
                    <a:solidFill>
                      <a:srgbClr val="FFD200"/>
                    </a:solidFill>
                    <a:effectLst/>
                    <a:uLnTx/>
                    <a:uFillTx/>
                    <a:latin typeface="Calibri" panose="020F0502020204030204"/>
                    <a:ea typeface="+mn-ea"/>
                    <a:cs typeface="+mn-cs"/>
                  </a:rPr>
                  <a:t>8</a:t>
                </a:r>
                <a:r>
                  <a:rPr kumimoji="0" lang="en-US" sz="2400" b="1" i="0" u="none" strike="noStrike" kern="1200" cap="none" spc="0" normalizeH="0" baseline="0" noProof="0" dirty="0">
                    <a:ln>
                      <a:noFill/>
                    </a:ln>
                    <a:solidFill>
                      <a:srgbClr val="FFD200"/>
                    </a:solidFill>
                    <a:effectLst/>
                    <a:uLnTx/>
                    <a:uFillTx/>
                    <a:latin typeface="Calibri" panose="020F0502020204030204"/>
                    <a:ea typeface="+mn-ea"/>
                    <a:cs typeface="+mn-cs"/>
                  </a:rPr>
                  <a:t>–March 3, 2022</a:t>
                </a:r>
                <a:b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JW Marriott | Austin, TX</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grpSp>
      </p:grpSp>
    </p:spTree>
    <p:extLst>
      <p:ext uri="{BB962C8B-B14F-4D97-AF65-F5344CB8AC3E}">
        <p14:creationId xmlns:p14="http://schemas.microsoft.com/office/powerpoint/2010/main" val="4125719281"/>
      </p:ext>
    </p:extLst>
  </p:cSld>
  <p:clrMapOvr>
    <a:masterClrMapping/>
  </p:clrMapOvr>
  <mc:AlternateContent xmlns:mc="http://schemas.openxmlformats.org/markup-compatibility/2006" xmlns:p14="http://schemas.microsoft.com/office/powerpoint/2010/main">
    <mc:Choice Requires="p14">
      <p:transition spd="slow" p14:dur="2500" advClick="0" advTm="12000">
        <p:checker/>
      </p:transition>
    </mc:Choice>
    <mc:Fallback xmlns="">
      <p:transition spd="slow" advClick="0" advTm="12000">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5B1CF8DB-2AA5-1241-B4DC-FB341B2B6059}"/>
              </a:ext>
            </a:extLst>
          </p:cNvPr>
          <p:cNvGrpSpPr/>
          <p:nvPr/>
        </p:nvGrpSpPr>
        <p:grpSpPr>
          <a:xfrm>
            <a:off x="-66379" y="310"/>
            <a:ext cx="9217112" cy="5180212"/>
            <a:chOff x="-66379" y="310"/>
            <a:chExt cx="9217112" cy="5180212"/>
          </a:xfrm>
        </p:grpSpPr>
        <p:pic>
          <p:nvPicPr>
            <p:cNvPr id="36" name="Picture 35" descr="A city skyline at night&#10;&#10;Description automatically generated with medium confidence">
              <a:extLst>
                <a:ext uri="{FF2B5EF4-FFF2-40B4-BE49-F238E27FC236}">
                  <a16:creationId xmlns:a16="http://schemas.microsoft.com/office/drawing/2014/main" id="{372D93DC-363F-E844-85A7-D4D926CAB14A}"/>
                </a:ext>
              </a:extLst>
            </p:cNvPr>
            <p:cNvPicPr>
              <a:picLocks noChangeAspect="1"/>
            </p:cNvPicPr>
            <p:nvPr/>
          </p:nvPicPr>
          <p:blipFill>
            <a:blip r:embed="rId3"/>
            <a:stretch>
              <a:fillRect/>
            </a:stretch>
          </p:blipFill>
          <p:spPr>
            <a:xfrm>
              <a:off x="-66378" y="310"/>
              <a:ext cx="9210378" cy="5180212"/>
            </a:xfrm>
            <a:prstGeom prst="rect">
              <a:avLst/>
            </a:prstGeom>
          </p:spPr>
        </p:pic>
        <p:sp>
          <p:nvSpPr>
            <p:cNvPr id="22" name="TextBox 21">
              <a:extLst>
                <a:ext uri="{FF2B5EF4-FFF2-40B4-BE49-F238E27FC236}">
                  <a16:creationId xmlns:a16="http://schemas.microsoft.com/office/drawing/2014/main" id="{88A447A1-1791-ED4E-A85A-2EE0375302FE}"/>
                </a:ext>
              </a:extLst>
            </p:cNvPr>
            <p:cNvSpPr txBox="1"/>
            <p:nvPr/>
          </p:nvSpPr>
          <p:spPr>
            <a:xfrm>
              <a:off x="186754" y="1999543"/>
              <a:ext cx="8830246" cy="1670535"/>
            </a:xfrm>
            <a:prstGeom prst="rect">
              <a:avLst/>
            </a:prstGeom>
            <a:noFill/>
          </p:spPr>
          <p:txBody>
            <a:bodyPr wrap="square" lIns="0" tIns="45720" rIns="91440" bIns="0" rtlCol="0" anchor="t">
              <a:noAutofit/>
            </a:bodyPr>
            <a:lstStyle/>
            <a:p>
              <a:pPr defTabSz="685800">
                <a:defRPr/>
              </a:pPr>
              <a:r>
                <a:rPr lang="en-US" sz="3200" b="1" dirty="0">
                  <a:solidFill>
                    <a:srgbClr val="FF0000"/>
                  </a:solidFill>
                  <a:latin typeface="Corporate S" pitchFamily="2" charset="77"/>
                  <a:ea typeface="+mn-lt"/>
                  <a:cs typeface="+mn-lt"/>
                </a:rPr>
                <a:t>Join Us in Austin!</a:t>
              </a:r>
            </a:p>
            <a:p>
              <a:pPr defTabSz="685800">
                <a:defRPr/>
              </a:pPr>
              <a:r>
                <a:rPr lang="en-US" b="1" dirty="0">
                  <a:solidFill>
                    <a:schemeClr val="bg1"/>
                  </a:solidFill>
                  <a:latin typeface="Corporate S Demi" pitchFamily="2" charset="77"/>
                  <a:ea typeface="+mn-lt"/>
                  <a:cs typeface="+mn-lt"/>
                </a:rPr>
                <a:t>From thought-provoking keynote presentations to deep dive sessions</a:t>
              </a:r>
              <a:r>
                <a:rPr lang="en-US" b="1" dirty="0">
                  <a:solidFill>
                    <a:schemeClr val="bg1"/>
                  </a:solidFill>
                  <a:latin typeface="Corporate S Demi" pitchFamily="2" charset="77"/>
                  <a:cs typeface="Calibri"/>
                </a:rPr>
                <a:t> </a:t>
              </a:r>
              <a:r>
                <a:rPr lang="en-US" b="1" dirty="0">
                  <a:solidFill>
                    <a:schemeClr val="bg1"/>
                  </a:solidFill>
                  <a:latin typeface="Corporate S Demi" pitchFamily="2" charset="77"/>
                  <a:ea typeface="+mn-lt"/>
                  <a:cs typeface="+mn-lt"/>
                </a:rPr>
                <a:t>on targeted topics to help drive growth in your business, the Executive Forum gives you the strategies</a:t>
              </a:r>
            </a:p>
            <a:p>
              <a:pPr defTabSz="685800">
                <a:defRPr/>
              </a:pPr>
              <a:r>
                <a:rPr lang="en-US" b="1" dirty="0">
                  <a:solidFill>
                    <a:schemeClr val="bg1"/>
                  </a:solidFill>
                  <a:latin typeface="Corporate S Demi" pitchFamily="2" charset="77"/>
                  <a:ea typeface="+mn-lt"/>
                  <a:cs typeface="+mn-lt"/>
                </a:rPr>
                <a:t>and insights you need now and into the future.</a:t>
              </a:r>
            </a:p>
            <a:p>
              <a:pPr defTabSz="685800">
                <a:defRPr/>
              </a:pPr>
              <a:endParaRPr lang="en-US" b="1" dirty="0">
                <a:solidFill>
                  <a:schemeClr val="bg1"/>
                </a:solidFill>
                <a:latin typeface="Corporate S Demi" pitchFamily="2" charset="77"/>
                <a:ea typeface="+mn-lt"/>
                <a:cs typeface="+mn-lt"/>
              </a:endParaRPr>
            </a:p>
            <a:p>
              <a:pPr marL="0" marR="0" lvl="0" indent="0" algn="l" defTabSz="6858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0A75065-29CE-1F4D-BC2B-EB148F196A49}"/>
                </a:ext>
              </a:extLst>
            </p:cNvPr>
            <p:cNvSpPr/>
            <p:nvPr/>
          </p:nvSpPr>
          <p:spPr>
            <a:xfrm>
              <a:off x="-66379" y="4956213"/>
              <a:ext cx="9217111" cy="2231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Background pattern&#10;&#10;Description automatically generated with medium confidence">
              <a:extLst>
                <a:ext uri="{FF2B5EF4-FFF2-40B4-BE49-F238E27FC236}">
                  <a16:creationId xmlns:a16="http://schemas.microsoft.com/office/drawing/2014/main" id="{EB2AA21B-EE85-B847-8FC8-93090668C641}"/>
                </a:ext>
              </a:extLst>
            </p:cNvPr>
            <p:cNvPicPr>
              <a:picLocks noChangeAspect="1"/>
            </p:cNvPicPr>
            <p:nvPr/>
          </p:nvPicPr>
          <p:blipFill>
            <a:blip r:embed="rId4">
              <a:alphaModFix amt="35000"/>
            </a:blip>
            <a:stretch>
              <a:fillRect/>
            </a:stretch>
          </p:blipFill>
          <p:spPr>
            <a:xfrm>
              <a:off x="-38100" y="5060"/>
              <a:ext cx="9144000" cy="2720365"/>
            </a:xfrm>
            <a:prstGeom prst="rect">
              <a:avLst/>
            </a:prstGeom>
          </p:spPr>
        </p:pic>
        <p:grpSp>
          <p:nvGrpSpPr>
            <p:cNvPr id="39" name="Group 38">
              <a:extLst>
                <a:ext uri="{FF2B5EF4-FFF2-40B4-BE49-F238E27FC236}">
                  <a16:creationId xmlns:a16="http://schemas.microsoft.com/office/drawing/2014/main" id="{48DB2974-CAB9-7943-AE97-F3DBB329BC68}"/>
                </a:ext>
              </a:extLst>
            </p:cNvPr>
            <p:cNvGrpSpPr/>
            <p:nvPr/>
          </p:nvGrpSpPr>
          <p:grpSpPr>
            <a:xfrm>
              <a:off x="160229" y="593505"/>
              <a:ext cx="8990504" cy="1091459"/>
              <a:chOff x="160229" y="263305"/>
              <a:chExt cx="8990504" cy="1091459"/>
            </a:xfrm>
          </p:grpSpPr>
          <p:grpSp>
            <p:nvGrpSpPr>
              <p:cNvPr id="31" name="Group 30">
                <a:extLst>
                  <a:ext uri="{FF2B5EF4-FFF2-40B4-BE49-F238E27FC236}">
                    <a16:creationId xmlns:a16="http://schemas.microsoft.com/office/drawing/2014/main" id="{68BF7E37-126A-3441-B709-3D0EBB0D6835}"/>
                  </a:ext>
                </a:extLst>
              </p:cNvPr>
              <p:cNvGrpSpPr/>
              <p:nvPr/>
            </p:nvGrpSpPr>
            <p:grpSpPr>
              <a:xfrm>
                <a:off x="4319885" y="263305"/>
                <a:ext cx="4830848" cy="1091459"/>
                <a:chOff x="4549108" y="263305"/>
                <a:chExt cx="3915820" cy="1091459"/>
              </a:xfrm>
            </p:grpSpPr>
            <p:sp>
              <p:nvSpPr>
                <p:cNvPr id="32" name="Rectangle 31">
                  <a:extLst>
                    <a:ext uri="{FF2B5EF4-FFF2-40B4-BE49-F238E27FC236}">
                      <a16:creationId xmlns:a16="http://schemas.microsoft.com/office/drawing/2014/main" id="{A0E02BBB-3ABA-5B4A-BB59-BAE7E50680D5}"/>
                    </a:ext>
                  </a:extLst>
                </p:cNvPr>
                <p:cNvSpPr/>
                <p:nvPr/>
              </p:nvSpPr>
              <p:spPr>
                <a:xfrm>
                  <a:off x="4587083" y="263305"/>
                  <a:ext cx="3877845" cy="830997"/>
                </a:xfrm>
                <a:prstGeom prst="rect">
                  <a:avLst/>
                </a:prstGeom>
              </p:spPr>
              <p:txBody>
                <a:bodyPr wrap="square">
                  <a:spAutoFit/>
                </a:bodyPr>
                <a:lstStyle/>
                <a:p>
                  <a:r>
                    <a:rPr lang="en-US" sz="2400" b="1" dirty="0">
                      <a:solidFill>
                        <a:schemeClr val="bg1"/>
                      </a:solidFill>
                      <a:latin typeface="Corporate S ExtraBold" pitchFamily="2" charset="77"/>
                    </a:rPr>
                    <a:t>FEBRUARY 28–MARCH 3, 2022 </a:t>
                  </a:r>
                  <a:r>
                    <a:rPr lang="en-US" sz="2000" b="1" dirty="0">
                      <a:solidFill>
                        <a:schemeClr val="bg1"/>
                      </a:solidFill>
                      <a:latin typeface="Corporate S" pitchFamily="2" charset="77"/>
                    </a:rPr>
                    <a:t>JW Marriott | Austin, TX</a:t>
                  </a:r>
                </a:p>
              </p:txBody>
            </p:sp>
            <p:grpSp>
              <p:nvGrpSpPr>
                <p:cNvPr id="33" name="Group 32">
                  <a:extLst>
                    <a:ext uri="{FF2B5EF4-FFF2-40B4-BE49-F238E27FC236}">
                      <a16:creationId xmlns:a16="http://schemas.microsoft.com/office/drawing/2014/main" id="{2CE384C3-F786-0246-AC26-12B7E7DFE8B7}"/>
                    </a:ext>
                  </a:extLst>
                </p:cNvPr>
                <p:cNvGrpSpPr/>
                <p:nvPr/>
              </p:nvGrpSpPr>
              <p:grpSpPr>
                <a:xfrm>
                  <a:off x="4549108" y="985432"/>
                  <a:ext cx="2422915" cy="369332"/>
                  <a:chOff x="5060261" y="1290059"/>
                  <a:chExt cx="2422915" cy="369332"/>
                </a:xfrm>
              </p:grpSpPr>
              <p:sp>
                <p:nvSpPr>
                  <p:cNvPr id="34" name="Rectangle 33">
                    <a:extLst>
                      <a:ext uri="{FF2B5EF4-FFF2-40B4-BE49-F238E27FC236}">
                        <a16:creationId xmlns:a16="http://schemas.microsoft.com/office/drawing/2014/main" id="{A903F2C9-87AB-4E49-A6D9-8143D1672CC4}"/>
                      </a:ext>
                    </a:extLst>
                  </p:cNvPr>
                  <p:cNvSpPr/>
                  <p:nvPr/>
                </p:nvSpPr>
                <p:spPr>
                  <a:xfrm>
                    <a:off x="5060261" y="1290059"/>
                    <a:ext cx="2422915" cy="369332"/>
                  </a:xfrm>
                  <a:prstGeom prst="rect">
                    <a:avLst/>
                  </a:prstGeom>
                </p:spPr>
                <p:txBody>
                  <a:bodyPr wrap="none">
                    <a:spAutoFit/>
                  </a:bodyPr>
                  <a:lstStyle/>
                  <a:p>
                    <a:pPr defTabSz="457189"/>
                    <a:r>
                      <a:rPr lang="en-US" dirty="0">
                        <a:solidFill>
                          <a:srgbClr val="FFFFFF"/>
                        </a:solidFill>
                        <a:cs typeface="Calibri"/>
                      </a:rPr>
                      <a:t>      @</a:t>
                    </a:r>
                    <a:r>
                      <a:rPr lang="en-US" dirty="0" err="1">
                        <a:solidFill>
                          <a:srgbClr val="FFFFFF"/>
                        </a:solidFill>
                        <a:cs typeface="Calibri"/>
                      </a:rPr>
                      <a:t>ExecForum</a:t>
                    </a:r>
                    <a:r>
                      <a:rPr lang="en-US" dirty="0">
                        <a:solidFill>
                          <a:srgbClr val="FFFFFF"/>
                        </a:solidFill>
                        <a:cs typeface="Calibri"/>
                      </a:rPr>
                      <a:t>  #</a:t>
                    </a:r>
                    <a:r>
                      <a:rPr lang="en-US" dirty="0" err="1">
                        <a:solidFill>
                          <a:srgbClr val="FFFFFF"/>
                        </a:solidFill>
                        <a:cs typeface="Calibri"/>
                      </a:rPr>
                      <a:t>ExecForum</a:t>
                    </a:r>
                    <a:endParaRPr lang="en-US" dirty="0">
                      <a:solidFill>
                        <a:srgbClr val="FFFFFF"/>
                      </a:solidFill>
                      <a:cs typeface="Calibri"/>
                    </a:endParaRPr>
                  </a:p>
                </p:txBody>
              </p:sp>
              <p:pic>
                <p:nvPicPr>
                  <p:cNvPr id="35" name="Picture 4" descr="A close up of a logo&#10;&#10;Description generated with high confidence">
                    <a:extLst>
                      <a:ext uri="{FF2B5EF4-FFF2-40B4-BE49-F238E27FC236}">
                        <a16:creationId xmlns:a16="http://schemas.microsoft.com/office/drawing/2014/main" id="{C5BB21FA-C7BC-DE47-8E7A-CA8A3005E15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5135264" y="1352370"/>
                    <a:ext cx="261341" cy="283982"/>
                  </a:xfrm>
                  <a:prstGeom prst="rect">
                    <a:avLst/>
                  </a:prstGeom>
                </p:spPr>
              </p:pic>
            </p:grpSp>
          </p:grpSp>
          <p:pic>
            <p:nvPicPr>
              <p:cNvPr id="38" name="Picture 37" descr="Text&#10;&#10;Description automatically generated with medium confidence">
                <a:extLst>
                  <a:ext uri="{FF2B5EF4-FFF2-40B4-BE49-F238E27FC236}">
                    <a16:creationId xmlns:a16="http://schemas.microsoft.com/office/drawing/2014/main" id="{92F54EAD-4693-2149-990E-B1C2014FACEE}"/>
                  </a:ext>
                </a:extLst>
              </p:cNvPr>
              <p:cNvPicPr>
                <a:picLocks noChangeAspect="1"/>
              </p:cNvPicPr>
              <p:nvPr/>
            </p:nvPicPr>
            <p:blipFill>
              <a:blip r:embed="rId7"/>
              <a:stretch>
                <a:fillRect/>
              </a:stretch>
            </p:blipFill>
            <p:spPr>
              <a:xfrm>
                <a:off x="160229" y="323906"/>
                <a:ext cx="4013200" cy="952656"/>
              </a:xfrm>
              <a:prstGeom prst="rect">
                <a:avLst/>
              </a:prstGeom>
            </p:spPr>
          </p:pic>
        </p:grpSp>
        <p:grpSp>
          <p:nvGrpSpPr>
            <p:cNvPr id="41" name="Group 40">
              <a:extLst>
                <a:ext uri="{FF2B5EF4-FFF2-40B4-BE49-F238E27FC236}">
                  <a16:creationId xmlns:a16="http://schemas.microsoft.com/office/drawing/2014/main" id="{3A118A3B-4E21-434F-A1E9-325671A88CD6}"/>
                </a:ext>
              </a:extLst>
            </p:cNvPr>
            <p:cNvGrpSpPr/>
            <p:nvPr/>
          </p:nvGrpSpPr>
          <p:grpSpPr>
            <a:xfrm>
              <a:off x="4484572" y="4154703"/>
              <a:ext cx="3948656" cy="390487"/>
              <a:chOff x="4954472" y="4357903"/>
              <a:chExt cx="3948656" cy="390487"/>
            </a:xfrm>
          </p:grpSpPr>
          <p:sp>
            <p:nvSpPr>
              <p:cNvPr id="40" name="Rectangle 39">
                <a:extLst>
                  <a:ext uri="{FF2B5EF4-FFF2-40B4-BE49-F238E27FC236}">
                    <a16:creationId xmlns:a16="http://schemas.microsoft.com/office/drawing/2014/main" id="{8C80F1DA-4215-064D-8AC7-A881CF869A56}"/>
                  </a:ext>
                </a:extLst>
              </p:cNvPr>
              <p:cNvSpPr/>
              <p:nvPr/>
            </p:nvSpPr>
            <p:spPr>
              <a:xfrm>
                <a:off x="4954472" y="4357903"/>
                <a:ext cx="3945290" cy="390487"/>
              </a:xfrm>
              <a:prstGeom prst="rect">
                <a:avLst/>
              </a:prstGeom>
              <a:gradFill>
                <a:gsLst>
                  <a:gs pos="0">
                    <a:srgbClr val="EE3124"/>
                  </a:gs>
                  <a:gs pos="72000">
                    <a:srgbClr val="C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5823E81-B426-A249-B33D-D80A82B08FF6}"/>
                  </a:ext>
                </a:extLst>
              </p:cNvPr>
              <p:cNvSpPr/>
              <p:nvPr/>
            </p:nvSpPr>
            <p:spPr>
              <a:xfrm>
                <a:off x="5015481" y="4389501"/>
                <a:ext cx="3887647" cy="327291"/>
              </a:xfrm>
              <a:prstGeom prst="rect">
                <a:avLst/>
              </a:prstGeom>
            </p:spPr>
            <p:txBody>
              <a:bodyPr wrap="square" lIns="91440" tIns="45720" rIns="91440" bIns="45720" anchor="t">
                <a:spAutoFit/>
              </a:bodyPr>
              <a:lstStyle/>
              <a:p>
                <a:pPr algn="ctr" defTabSz="514350">
                  <a:lnSpc>
                    <a:spcPct val="90000"/>
                  </a:lnSpc>
                  <a:spcAft>
                    <a:spcPts val="450"/>
                  </a:spcAft>
                  <a:defRPr/>
                </a:pPr>
                <a:r>
                  <a:rPr lang="en-US" sz="1700" b="1" dirty="0">
                    <a:solidFill>
                      <a:schemeClr val="bg1"/>
                    </a:solidFill>
                  </a:rPr>
                  <a:t>Register at </a:t>
                </a:r>
                <a:r>
                  <a:rPr lang="en-US" sz="1700" b="1" dirty="0" err="1">
                    <a:solidFill>
                      <a:schemeClr val="bg1"/>
                    </a:solidFill>
                  </a:rPr>
                  <a:t>www.siexecutiveforum.com</a:t>
                </a:r>
                <a:r>
                  <a:rPr lang="en-US" sz="1700" b="1" dirty="0">
                    <a:solidFill>
                      <a:schemeClr val="bg1"/>
                    </a:solidFill>
                  </a:rPr>
                  <a:t> </a:t>
                </a:r>
                <a:endParaRPr lang="en-US" sz="1700" b="1" dirty="0">
                  <a:solidFill>
                    <a:schemeClr val="bg1"/>
                  </a:solidFill>
                  <a:cs typeface="Calibri"/>
                </a:endParaRPr>
              </a:p>
            </p:txBody>
          </p:sp>
        </p:grpSp>
      </p:grpSp>
    </p:spTree>
    <p:extLst>
      <p:ext uri="{BB962C8B-B14F-4D97-AF65-F5344CB8AC3E}">
        <p14:creationId xmlns:p14="http://schemas.microsoft.com/office/powerpoint/2010/main" val="184487282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EACA6-BB74-3443-9A26-1E45E5FB3145}"/>
              </a:ext>
            </a:extLst>
          </p:cNvPr>
          <p:cNvGrpSpPr/>
          <p:nvPr/>
        </p:nvGrpSpPr>
        <p:grpSpPr>
          <a:xfrm>
            <a:off x="0" y="0"/>
            <a:ext cx="9232892" cy="5143500"/>
            <a:chOff x="0" y="0"/>
            <a:chExt cx="9232892" cy="5143500"/>
          </a:xfrm>
        </p:grpSpPr>
        <p:pic>
          <p:nvPicPr>
            <p:cNvPr id="3" name="Picture 2" descr="Background pattern&#10;&#10;Description automatically generated">
              <a:extLst>
                <a:ext uri="{FF2B5EF4-FFF2-40B4-BE49-F238E27FC236}">
                  <a16:creationId xmlns:a16="http://schemas.microsoft.com/office/drawing/2014/main" id="{1C6F3718-0BD4-5D4A-BA1B-E7A620C8E48F}"/>
                </a:ext>
              </a:extLst>
            </p:cNvPr>
            <p:cNvPicPr>
              <a:picLocks noChangeAspect="1"/>
            </p:cNvPicPr>
            <p:nvPr/>
          </p:nvPicPr>
          <p:blipFill>
            <a:blip r:embed="rId2"/>
            <a:stretch>
              <a:fillRect/>
            </a:stretch>
          </p:blipFill>
          <p:spPr>
            <a:xfrm>
              <a:off x="0" y="0"/>
              <a:ext cx="9144000" cy="5143500"/>
            </a:xfrm>
            <a:prstGeom prst="rect">
              <a:avLst/>
            </a:prstGeom>
          </p:spPr>
        </p:pic>
        <p:sp>
          <p:nvSpPr>
            <p:cNvPr id="5" name="Title 1">
              <a:extLst>
                <a:ext uri="{FF2B5EF4-FFF2-40B4-BE49-F238E27FC236}">
                  <a16:creationId xmlns:a16="http://schemas.microsoft.com/office/drawing/2014/main" id="{9893B345-5760-DF47-A47D-197365DD9A96}"/>
                </a:ext>
              </a:extLst>
            </p:cNvPr>
            <p:cNvSpPr txBox="1">
              <a:spLocks/>
            </p:cNvSpPr>
            <p:nvPr/>
          </p:nvSpPr>
          <p:spPr>
            <a:xfrm>
              <a:off x="228600" y="1052576"/>
              <a:ext cx="9004292" cy="8663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100" b="1" dirty="0">
                  <a:latin typeface="Corporate S" pitchFamily="2" charset="77"/>
                </a:rPr>
                <a:t>Top 20 Most Downloaded SIA Research Reports</a:t>
              </a:r>
              <a:br>
                <a:rPr lang="en-GB" sz="3200" b="1" dirty="0">
                  <a:latin typeface="Corporate S" pitchFamily="2" charset="77"/>
                </a:rPr>
              </a:br>
              <a:r>
                <a:rPr lang="en-GB" sz="1800" b="1" dirty="0">
                  <a:solidFill>
                    <a:srgbClr val="0070C0"/>
                  </a:solidFill>
                  <a:latin typeface="Corporate S" pitchFamily="2" charset="77"/>
                </a:rPr>
                <a:t>Ranking by Member Downloads</a:t>
              </a:r>
              <a:br>
                <a:rPr lang="en-GB" sz="1800" b="1" dirty="0"/>
              </a:br>
              <a:endParaRPr lang="en-GB" sz="1800" b="1" dirty="0"/>
            </a:p>
          </p:txBody>
        </p:sp>
        <p:sp>
          <p:nvSpPr>
            <p:cNvPr id="6" name="Rectangle 5">
              <a:extLst>
                <a:ext uri="{FF2B5EF4-FFF2-40B4-BE49-F238E27FC236}">
                  <a16:creationId xmlns:a16="http://schemas.microsoft.com/office/drawing/2014/main" id="{11615AA4-A6CE-7542-BF49-AED1DCAD3F0D}"/>
                </a:ext>
              </a:extLst>
            </p:cNvPr>
            <p:cNvSpPr/>
            <p:nvPr/>
          </p:nvSpPr>
          <p:spPr>
            <a:xfrm>
              <a:off x="6973107" y="4512568"/>
              <a:ext cx="1878976" cy="307777"/>
            </a:xfrm>
            <a:prstGeom prst="rect">
              <a:avLst/>
            </a:prstGeom>
          </p:spPr>
          <p:txBody>
            <a:bodyPr wrap="none">
              <a:spAutoFit/>
            </a:bodyPr>
            <a:lstStyle/>
            <a:p>
              <a:r>
                <a:rPr lang="en-US" sz="1400" i="1" dirty="0">
                  <a:solidFill>
                    <a:schemeClr val="accent3">
                      <a:lumMod val="75000"/>
                    </a:schemeClr>
                  </a:solidFill>
                  <a:latin typeface="Calibri" panose="020F0502020204030204" pitchFamily="34" charset="0"/>
                  <a:ea typeface="Times New Roman" panose="02020603050405020304" pitchFamily="18" charset="0"/>
                </a:rPr>
                <a:t>Continued on next slide</a:t>
              </a:r>
              <a:endParaRPr lang="en-US" sz="1400" i="1" dirty="0">
                <a:solidFill>
                  <a:schemeClr val="accent3">
                    <a:lumMod val="75000"/>
                  </a:schemeClr>
                </a:solidFill>
              </a:endParaRPr>
            </a:p>
          </p:txBody>
        </p:sp>
        <p:sp>
          <p:nvSpPr>
            <p:cNvPr id="7" name="Content Placeholder 2">
              <a:extLst>
                <a:ext uri="{FF2B5EF4-FFF2-40B4-BE49-F238E27FC236}">
                  <a16:creationId xmlns:a16="http://schemas.microsoft.com/office/drawing/2014/main" id="{A01F0AAF-958F-6447-BAD8-C58C6A04DDE2}"/>
                </a:ext>
              </a:extLst>
            </p:cNvPr>
            <p:cNvSpPr txBox="1">
              <a:spLocks/>
            </p:cNvSpPr>
            <p:nvPr/>
          </p:nvSpPr>
          <p:spPr>
            <a:xfrm>
              <a:off x="215900" y="1979168"/>
              <a:ext cx="4443884" cy="28892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buClr>
                  <a:schemeClr val="accent3"/>
                </a:buClr>
                <a:buFont typeface="+mj-lt"/>
                <a:buAutoNum type="arabicPeriod"/>
              </a:pPr>
              <a:r>
                <a:rPr lang="en-US" sz="1600" dirty="0"/>
                <a:t>Largest Staffing Firms in the United States:</a:t>
              </a:r>
              <a:br>
                <a:rPr lang="en-US" sz="1600" dirty="0"/>
              </a:br>
              <a:r>
                <a:rPr lang="en-US" sz="1600" dirty="0"/>
                <a:t>2020 Update</a:t>
              </a:r>
            </a:p>
            <a:p>
              <a:pPr marL="231775" indent="-231775">
                <a:buClr>
                  <a:schemeClr val="accent3"/>
                </a:buClr>
                <a:buFont typeface="+mj-lt"/>
                <a:buAutoNum type="arabicPeriod"/>
              </a:pPr>
              <a:r>
                <a:rPr lang="en-US" sz="1600" dirty="0"/>
                <a:t>Largest Healthcare Staffing Firms in the US:</a:t>
              </a:r>
              <a:br>
                <a:rPr lang="en-US" sz="1600" dirty="0"/>
              </a:br>
              <a:r>
                <a:rPr lang="en-US" sz="1600" dirty="0"/>
                <a:t>2020 Update</a:t>
              </a:r>
            </a:p>
            <a:p>
              <a:pPr marL="231775" indent="-231775">
                <a:buClr>
                  <a:schemeClr val="accent3"/>
                </a:buClr>
                <a:buFont typeface="+mj-lt"/>
                <a:buAutoNum type="arabicPeriod"/>
              </a:pPr>
              <a:r>
                <a:rPr lang="en-US" sz="1600" dirty="0"/>
                <a:t>US Staffing Industry Forecast: </a:t>
              </a:r>
              <a:br>
                <a:rPr lang="en-US" sz="1600" dirty="0"/>
              </a:br>
              <a:r>
                <a:rPr lang="en-US" sz="1600" dirty="0"/>
                <a:t>September 2020 Update</a:t>
              </a:r>
            </a:p>
            <a:p>
              <a:pPr marL="231775" indent="-231775">
                <a:buClr>
                  <a:schemeClr val="accent3"/>
                </a:buClr>
                <a:buFont typeface="+mj-lt"/>
                <a:buAutoNum type="arabicPeriod"/>
              </a:pPr>
              <a:r>
                <a:rPr lang="en-US" sz="1600" dirty="0"/>
                <a:t>MSP Global Landscape Summary 2020</a:t>
              </a:r>
            </a:p>
            <a:p>
              <a:pPr marL="231775" indent="-231775">
                <a:buClr>
                  <a:schemeClr val="accent3"/>
                </a:buClr>
                <a:buFont typeface="+mj-lt"/>
                <a:buAutoNum type="arabicPeriod"/>
              </a:pPr>
              <a:r>
                <a:rPr lang="en-US" sz="1600" dirty="0"/>
                <a:t>Largest Global Staffing Firms 2020</a:t>
              </a:r>
            </a:p>
          </p:txBody>
        </p:sp>
        <p:sp>
          <p:nvSpPr>
            <p:cNvPr id="8" name="Content Placeholder 2">
              <a:extLst>
                <a:ext uri="{FF2B5EF4-FFF2-40B4-BE49-F238E27FC236}">
                  <a16:creationId xmlns:a16="http://schemas.microsoft.com/office/drawing/2014/main" id="{9B49D20A-431C-3646-A751-DDE8274EFB65}"/>
                </a:ext>
              </a:extLst>
            </p:cNvPr>
            <p:cNvSpPr txBox="1">
              <a:spLocks/>
            </p:cNvSpPr>
            <p:nvPr/>
          </p:nvSpPr>
          <p:spPr>
            <a:xfrm>
              <a:off x="4901084" y="1979168"/>
              <a:ext cx="4040566" cy="24953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buFont typeface="+mj-lt"/>
                <a:buAutoNum type="arabicPeriod" startAt="6"/>
              </a:pPr>
              <a:r>
                <a:rPr lang="en-US" sz="1600" dirty="0"/>
                <a:t>Global Staffing Market Estimates and Forecast: November 2020 Update </a:t>
              </a:r>
            </a:p>
            <a:p>
              <a:pPr>
                <a:buClr>
                  <a:schemeClr val="accent3"/>
                </a:buClr>
                <a:buFont typeface="+mj-lt"/>
                <a:buAutoNum type="arabicPeriod" startAt="6"/>
              </a:pPr>
              <a:r>
                <a:rPr lang="en-US" sz="1600" dirty="0"/>
                <a:t>The Gig Economy and Talent Platform Landscape</a:t>
              </a:r>
            </a:p>
            <a:p>
              <a:pPr>
                <a:buClr>
                  <a:schemeClr val="accent3"/>
                </a:buClr>
                <a:buFont typeface="+mj-lt"/>
                <a:buAutoNum type="arabicPeriod" startAt="6"/>
              </a:pPr>
              <a:r>
                <a:rPr lang="en-US" sz="1600" dirty="0"/>
                <a:t>US Staffing Industry Forecast:</a:t>
              </a:r>
              <a:br>
                <a:rPr lang="en-US" sz="1600" dirty="0"/>
              </a:br>
              <a:r>
                <a:rPr lang="en-US" sz="1600" dirty="0"/>
                <a:t>April 2021 Update</a:t>
              </a:r>
            </a:p>
            <a:p>
              <a:pPr>
                <a:buClr>
                  <a:schemeClr val="accent3"/>
                </a:buClr>
                <a:buFont typeface="+mj-lt"/>
                <a:buAutoNum type="arabicPeriod" startAt="6"/>
              </a:pPr>
              <a:r>
                <a:rPr lang="en-US" sz="1600" dirty="0"/>
                <a:t>Staffing Trends 2021 Update</a:t>
              </a:r>
            </a:p>
            <a:p>
              <a:pPr>
                <a:buClr>
                  <a:schemeClr val="accent3"/>
                </a:buClr>
                <a:buFont typeface="+mj-lt"/>
                <a:buAutoNum type="arabicPeriod" startAt="6"/>
              </a:pPr>
              <a:r>
                <a:rPr lang="en-US" sz="1600" dirty="0"/>
                <a:t>Staffing Firm Market Share Landscape and Book of Lists 2020 - The Americas</a:t>
              </a:r>
            </a:p>
          </p:txBody>
        </p:sp>
        <p:cxnSp>
          <p:nvCxnSpPr>
            <p:cNvPr id="9" name="Straight Connector 8">
              <a:extLst>
                <a:ext uri="{FF2B5EF4-FFF2-40B4-BE49-F238E27FC236}">
                  <a16:creationId xmlns:a16="http://schemas.microsoft.com/office/drawing/2014/main" id="{ADD94644-7771-9F41-AE95-FC1C3CE0407A}"/>
                </a:ext>
              </a:extLst>
            </p:cNvPr>
            <p:cNvCxnSpPr>
              <a:cxnSpLocks/>
            </p:cNvCxnSpPr>
            <p:nvPr/>
          </p:nvCxnSpPr>
          <p:spPr>
            <a:xfrm>
              <a:off x="4635924" y="2081719"/>
              <a:ext cx="0" cy="2286597"/>
            </a:xfrm>
            <a:prstGeom prst="line">
              <a:avLst/>
            </a:prstGeom>
            <a:ln w="15875">
              <a:solidFill>
                <a:schemeClr val="accent3"/>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156211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CF835C-3799-F548-8C55-EC50D0A2CF79}"/>
              </a:ext>
            </a:extLst>
          </p:cNvPr>
          <p:cNvGrpSpPr/>
          <p:nvPr/>
        </p:nvGrpSpPr>
        <p:grpSpPr>
          <a:xfrm>
            <a:off x="0" y="0"/>
            <a:ext cx="9144000" cy="5143500"/>
            <a:chOff x="0" y="0"/>
            <a:chExt cx="9144000" cy="5143500"/>
          </a:xfrm>
        </p:grpSpPr>
        <p:pic>
          <p:nvPicPr>
            <p:cNvPr id="11" name="Picture 10" descr="Background pattern&#10;&#10;Description automatically generated">
              <a:extLst>
                <a:ext uri="{FF2B5EF4-FFF2-40B4-BE49-F238E27FC236}">
                  <a16:creationId xmlns:a16="http://schemas.microsoft.com/office/drawing/2014/main" id="{6036CE5F-8FE3-9348-9E95-D70CFC54D08F}"/>
                </a:ext>
              </a:extLst>
            </p:cNvPr>
            <p:cNvPicPr>
              <a:picLocks noChangeAspect="1"/>
            </p:cNvPicPr>
            <p:nvPr/>
          </p:nvPicPr>
          <p:blipFill>
            <a:blip r:embed="rId2"/>
            <a:stretch>
              <a:fillRect/>
            </a:stretch>
          </p:blipFill>
          <p:spPr>
            <a:xfrm>
              <a:off x="0" y="0"/>
              <a:ext cx="9144000" cy="5143500"/>
            </a:xfrm>
            <a:prstGeom prst="rect">
              <a:avLst/>
            </a:prstGeom>
          </p:spPr>
        </p:pic>
        <p:sp>
          <p:nvSpPr>
            <p:cNvPr id="5" name="Title 1">
              <a:extLst>
                <a:ext uri="{FF2B5EF4-FFF2-40B4-BE49-F238E27FC236}">
                  <a16:creationId xmlns:a16="http://schemas.microsoft.com/office/drawing/2014/main" id="{80CA9C52-72BF-3541-9257-2ABBAA531448}"/>
                </a:ext>
              </a:extLst>
            </p:cNvPr>
            <p:cNvSpPr txBox="1">
              <a:spLocks/>
            </p:cNvSpPr>
            <p:nvPr/>
          </p:nvSpPr>
          <p:spPr>
            <a:xfrm>
              <a:off x="342900" y="1213168"/>
              <a:ext cx="8628379" cy="8879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200" b="1" dirty="0">
                  <a:latin typeface="Corporate S" pitchFamily="2" charset="77"/>
                </a:rPr>
                <a:t>Top 20 Most Downloaded SIA Research Reports</a:t>
              </a:r>
              <a:br>
                <a:rPr lang="en-GB" sz="3200" b="1" dirty="0">
                  <a:latin typeface="Corporate S" pitchFamily="2" charset="77"/>
                </a:rPr>
              </a:br>
              <a:r>
                <a:rPr lang="en-GB" sz="1800" b="1" dirty="0">
                  <a:solidFill>
                    <a:srgbClr val="0070C0"/>
                  </a:solidFill>
                  <a:latin typeface="Corporate S" pitchFamily="2" charset="77"/>
                </a:rPr>
                <a:t>Ranking by Member Downloads</a:t>
              </a:r>
              <a:br>
                <a:rPr lang="en-GB" sz="1800" b="1" dirty="0"/>
              </a:br>
              <a:endParaRPr lang="en-GB" sz="1800" b="1" dirty="0"/>
            </a:p>
          </p:txBody>
        </p:sp>
        <p:sp>
          <p:nvSpPr>
            <p:cNvPr id="7" name="Content Placeholder 2">
              <a:extLst>
                <a:ext uri="{FF2B5EF4-FFF2-40B4-BE49-F238E27FC236}">
                  <a16:creationId xmlns:a16="http://schemas.microsoft.com/office/drawing/2014/main" id="{4C6D1386-E014-1F4B-8ED2-8BF1D6540F0F}"/>
                </a:ext>
              </a:extLst>
            </p:cNvPr>
            <p:cNvSpPr txBox="1">
              <a:spLocks/>
            </p:cNvSpPr>
            <p:nvPr/>
          </p:nvSpPr>
          <p:spPr>
            <a:xfrm>
              <a:off x="4708800" y="2253648"/>
              <a:ext cx="4262476" cy="21610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buFont typeface="+mj-lt"/>
                <a:buAutoNum type="arabicPeriod" startAt="17"/>
              </a:pPr>
              <a:r>
                <a:rPr lang="en-US" sz="1600" dirty="0"/>
                <a:t>Most Attractive Staffing Markets Globally 2021</a:t>
              </a:r>
            </a:p>
            <a:p>
              <a:pPr>
                <a:buClr>
                  <a:schemeClr val="accent3"/>
                </a:buClr>
                <a:buFont typeface="+mj-lt"/>
                <a:buAutoNum type="arabicPeriod" startAt="17"/>
              </a:pPr>
              <a:r>
                <a:rPr lang="en-US" sz="1600" dirty="0"/>
                <a:t>RPO Global Landscape Summary 2020</a:t>
              </a:r>
            </a:p>
            <a:p>
              <a:pPr>
                <a:buClr>
                  <a:schemeClr val="accent3"/>
                </a:buClr>
                <a:buFont typeface="+mj-lt"/>
                <a:buAutoNum type="arabicPeriod" startAt="17"/>
              </a:pPr>
              <a:r>
                <a:rPr lang="en-US" sz="1600" dirty="0"/>
                <a:t>IT Staffing Growth Assessment: 2020 Update </a:t>
              </a:r>
            </a:p>
            <a:p>
              <a:pPr>
                <a:buClr>
                  <a:schemeClr val="accent3"/>
                </a:buClr>
                <a:buFont typeface="+mj-lt"/>
                <a:buAutoNum type="arabicPeriod" startAt="17"/>
              </a:pPr>
              <a:r>
                <a:rPr lang="en-US" sz="1600" dirty="0"/>
                <a:t>Global Staffing Market Estimates &amp; Forecasts May 2021</a:t>
              </a:r>
            </a:p>
            <a:p>
              <a:pPr>
                <a:buClr>
                  <a:schemeClr val="accent3"/>
                </a:buClr>
                <a:buFont typeface="+mj-lt"/>
                <a:buAutoNum type="arabicPeriod" startAt="17"/>
              </a:pPr>
              <a:r>
                <a:rPr lang="en-US" sz="1600" dirty="0"/>
                <a:t>Fastest-Growing Staffing Firms: 2020 Update</a:t>
              </a:r>
            </a:p>
            <a:p>
              <a:pPr>
                <a:buFont typeface="+mj-lt"/>
                <a:buAutoNum type="arabicPeriod" startAt="17"/>
              </a:pPr>
              <a:endParaRPr lang="en-US" sz="1600" dirty="0"/>
            </a:p>
          </p:txBody>
        </p:sp>
        <p:sp>
          <p:nvSpPr>
            <p:cNvPr id="8" name="Content Placeholder 2">
              <a:extLst>
                <a:ext uri="{FF2B5EF4-FFF2-40B4-BE49-F238E27FC236}">
                  <a16:creationId xmlns:a16="http://schemas.microsoft.com/office/drawing/2014/main" id="{9E2772E2-E44C-E640-AB0F-047F30162181}"/>
                </a:ext>
              </a:extLst>
            </p:cNvPr>
            <p:cNvSpPr txBox="1">
              <a:spLocks/>
            </p:cNvSpPr>
            <p:nvPr/>
          </p:nvSpPr>
          <p:spPr>
            <a:xfrm>
              <a:off x="342900" y="2253648"/>
              <a:ext cx="3899563" cy="24785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buFont typeface="+mj-lt"/>
                <a:buAutoNum type="arabicPeriod" startAt="11"/>
              </a:pPr>
              <a:r>
                <a:rPr lang="en-US" sz="1600" dirty="0"/>
                <a:t>Largest IT Staffing Firms in the US –</a:t>
              </a:r>
              <a:br>
                <a:rPr lang="en-US" sz="1600" dirty="0"/>
              </a:br>
              <a:r>
                <a:rPr lang="en-US" sz="1600" dirty="0"/>
                <a:t>2021 Update </a:t>
              </a:r>
            </a:p>
            <a:p>
              <a:pPr>
                <a:buClr>
                  <a:schemeClr val="accent3"/>
                </a:buClr>
                <a:buFont typeface="+mj-lt"/>
                <a:buAutoNum type="arabicPeriod" startAt="11"/>
              </a:pPr>
              <a:r>
                <a:rPr lang="en-US" sz="1600" dirty="0"/>
                <a:t>VMS Global Landscape Summary 2020 </a:t>
              </a:r>
            </a:p>
            <a:p>
              <a:pPr>
                <a:buClr>
                  <a:schemeClr val="accent3"/>
                </a:buClr>
                <a:buFont typeface="+mj-lt"/>
                <a:buAutoNum type="arabicPeriod" startAt="11"/>
              </a:pPr>
              <a:r>
                <a:rPr lang="en-US" sz="1600" dirty="0"/>
                <a:t>Temporary Staffing Platform Update </a:t>
              </a:r>
            </a:p>
            <a:p>
              <a:pPr>
                <a:buClr>
                  <a:schemeClr val="accent3"/>
                </a:buClr>
                <a:buFont typeface="+mj-lt"/>
                <a:buAutoNum type="arabicPeriod" startAt="11"/>
              </a:pPr>
              <a:r>
                <a:rPr lang="en-US" sz="1600" dirty="0"/>
                <a:t>Global Staffing Industry Forecast:</a:t>
              </a:r>
              <a:br>
                <a:rPr lang="en-US" sz="1600" dirty="0"/>
              </a:br>
              <a:r>
                <a:rPr lang="en-US" sz="1600" dirty="0"/>
                <a:t>August 2020 Interim Update </a:t>
              </a:r>
            </a:p>
            <a:p>
              <a:pPr>
                <a:buClr>
                  <a:schemeClr val="accent3"/>
                </a:buClr>
                <a:buFont typeface="+mj-lt"/>
                <a:buAutoNum type="arabicPeriod" startAt="11"/>
              </a:pPr>
              <a:r>
                <a:rPr lang="en-US" sz="1600" dirty="0"/>
                <a:t>Workforce Solutions Ecosystem –</a:t>
              </a:r>
              <a:br>
                <a:rPr lang="en-US" sz="1600" dirty="0"/>
              </a:br>
              <a:r>
                <a:rPr lang="en-US" sz="1600" dirty="0"/>
                <a:t>2020 Update</a:t>
              </a:r>
            </a:p>
          </p:txBody>
        </p:sp>
        <p:cxnSp>
          <p:nvCxnSpPr>
            <p:cNvPr id="9" name="Straight Connector 8">
              <a:extLst>
                <a:ext uri="{FF2B5EF4-FFF2-40B4-BE49-F238E27FC236}">
                  <a16:creationId xmlns:a16="http://schemas.microsoft.com/office/drawing/2014/main" id="{E5D86664-3486-6B47-B732-5CD9929C2449}"/>
                </a:ext>
              </a:extLst>
            </p:cNvPr>
            <p:cNvCxnSpPr>
              <a:cxnSpLocks/>
            </p:cNvCxnSpPr>
            <p:nvPr/>
          </p:nvCxnSpPr>
          <p:spPr>
            <a:xfrm>
              <a:off x="4475632" y="2303601"/>
              <a:ext cx="0" cy="2111078"/>
            </a:xfrm>
            <a:prstGeom prst="line">
              <a:avLst/>
            </a:prstGeom>
            <a:ln w="15875">
              <a:solidFill>
                <a:schemeClr val="accent3"/>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277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0AEF3A4-7982-D548-BF0A-BCE1C0298DD7}"/>
              </a:ext>
            </a:extLst>
          </p:cNvPr>
          <p:cNvGrpSpPr/>
          <p:nvPr/>
        </p:nvGrpSpPr>
        <p:grpSpPr>
          <a:xfrm>
            <a:off x="-5313" y="0"/>
            <a:ext cx="9144000" cy="5143500"/>
            <a:chOff x="-5313" y="0"/>
            <a:chExt cx="9144000" cy="5143500"/>
          </a:xfrm>
        </p:grpSpPr>
        <p:pic>
          <p:nvPicPr>
            <p:cNvPr id="16" name="Picture 15">
              <a:extLst>
                <a:ext uri="{FF2B5EF4-FFF2-40B4-BE49-F238E27FC236}">
                  <a16:creationId xmlns:a16="http://schemas.microsoft.com/office/drawing/2014/main" id="{A5E7C48F-A8D5-1346-A1DD-34DEB9142239}"/>
                </a:ext>
              </a:extLst>
            </p:cNvPr>
            <p:cNvPicPr>
              <a:picLocks noChangeAspect="1"/>
            </p:cNvPicPr>
            <p:nvPr/>
          </p:nvPicPr>
          <p:blipFill>
            <a:blip r:embed="rId3"/>
            <a:stretch>
              <a:fillRect/>
            </a:stretch>
          </p:blipFill>
          <p:spPr>
            <a:xfrm>
              <a:off x="-5313" y="0"/>
              <a:ext cx="9144000" cy="5143500"/>
            </a:xfrm>
            <a:prstGeom prst="rect">
              <a:avLst/>
            </a:prstGeom>
          </p:spPr>
        </p:pic>
        <p:grpSp>
          <p:nvGrpSpPr>
            <p:cNvPr id="32" name="Group 31">
              <a:extLst>
                <a:ext uri="{FF2B5EF4-FFF2-40B4-BE49-F238E27FC236}">
                  <a16:creationId xmlns:a16="http://schemas.microsoft.com/office/drawing/2014/main" id="{8219C4AD-210B-6045-BDF8-28035A094DA9}"/>
                </a:ext>
              </a:extLst>
            </p:cNvPr>
            <p:cNvGrpSpPr/>
            <p:nvPr/>
          </p:nvGrpSpPr>
          <p:grpSpPr>
            <a:xfrm>
              <a:off x="4885453" y="4555403"/>
              <a:ext cx="3770042" cy="351713"/>
              <a:chOff x="198433" y="3941758"/>
              <a:chExt cx="3497487" cy="351713"/>
            </a:xfrm>
          </p:grpSpPr>
          <p:pic>
            <p:nvPicPr>
              <p:cNvPr id="34" name="Picture 33">
                <a:extLst>
                  <a:ext uri="{FF2B5EF4-FFF2-40B4-BE49-F238E27FC236}">
                    <a16:creationId xmlns:a16="http://schemas.microsoft.com/office/drawing/2014/main" id="{4544928C-F70A-FB40-8FF0-91D5C8EFD28E}"/>
                  </a:ext>
                </a:extLst>
              </p:cNvPr>
              <p:cNvPicPr>
                <a:picLocks noChangeAspect="1"/>
              </p:cNvPicPr>
              <p:nvPr/>
            </p:nvPicPr>
            <p:blipFill>
              <a:blip r:embed="rId4"/>
              <a:stretch>
                <a:fillRect/>
              </a:stretch>
            </p:blipFill>
            <p:spPr>
              <a:xfrm>
                <a:off x="198433" y="3941758"/>
                <a:ext cx="3497487" cy="351713"/>
              </a:xfrm>
              <a:prstGeom prst="rect">
                <a:avLst/>
              </a:prstGeom>
            </p:spPr>
          </p:pic>
          <p:sp>
            <p:nvSpPr>
              <p:cNvPr id="35" name="Rectangle 34">
                <a:extLst>
                  <a:ext uri="{FF2B5EF4-FFF2-40B4-BE49-F238E27FC236}">
                    <a16:creationId xmlns:a16="http://schemas.microsoft.com/office/drawing/2014/main" id="{6AEFD18F-5764-F245-AE50-BA839C8BC759}"/>
                  </a:ext>
                </a:extLst>
              </p:cNvPr>
              <p:cNvSpPr/>
              <p:nvPr/>
            </p:nvSpPr>
            <p:spPr>
              <a:xfrm>
                <a:off x="198433" y="3944278"/>
                <a:ext cx="3497487" cy="346673"/>
              </a:xfrm>
              <a:prstGeom prst="rect">
                <a:avLst/>
              </a:prstGeom>
            </p:spPr>
            <p:txBody>
              <a:bodyPr wrap="square" lIns="91440" tIns="45720" rIns="91440" bIns="45720" anchor="t">
                <a:spAutoFit/>
              </a:bodyPr>
              <a:lstStyle/>
              <a:p>
                <a:pPr algn="ctr" defTabSz="514350">
                  <a:lnSpc>
                    <a:spcPct val="90000"/>
                  </a:lnSpc>
                  <a:spcAft>
                    <a:spcPts val="450"/>
                  </a:spcAft>
                  <a:defRPr/>
                </a:pPr>
                <a:r>
                  <a:rPr lang="en-US" b="1" dirty="0">
                    <a:solidFill>
                      <a:schemeClr val="accent3"/>
                    </a:solidFill>
                  </a:rPr>
                  <a:t>Register at </a:t>
                </a:r>
                <a:r>
                  <a:rPr lang="en-US" b="1" dirty="0" err="1">
                    <a:solidFill>
                      <a:schemeClr val="accent3"/>
                    </a:solidFill>
                  </a:rPr>
                  <a:t>www.cwssummitwe.eu</a:t>
                </a:r>
                <a:r>
                  <a:rPr lang="en-US" b="1" dirty="0">
                    <a:solidFill>
                      <a:schemeClr val="accent3"/>
                    </a:solidFill>
                  </a:rPr>
                  <a:t> </a:t>
                </a:r>
                <a:endParaRPr lang="en-US" b="1" dirty="0">
                  <a:solidFill>
                    <a:schemeClr val="accent3"/>
                  </a:solidFill>
                  <a:cs typeface="Calibri"/>
                </a:endParaRPr>
              </a:p>
            </p:txBody>
          </p:sp>
        </p:grpSp>
        <p:sp>
          <p:nvSpPr>
            <p:cNvPr id="33" name="TextBox 32">
              <a:extLst>
                <a:ext uri="{FF2B5EF4-FFF2-40B4-BE49-F238E27FC236}">
                  <a16:creationId xmlns:a16="http://schemas.microsoft.com/office/drawing/2014/main" id="{778C2D86-BE99-8F47-901D-4C6CE29C8A4C}"/>
                </a:ext>
              </a:extLst>
            </p:cNvPr>
            <p:cNvSpPr txBox="1">
              <a:spLocks noChangeAspect="1"/>
            </p:cNvSpPr>
            <p:nvPr/>
          </p:nvSpPr>
          <p:spPr>
            <a:xfrm>
              <a:off x="350880" y="1821808"/>
              <a:ext cx="8431614" cy="1692771"/>
            </a:xfrm>
            <a:prstGeom prst="rect">
              <a:avLst/>
            </a:prstGeom>
            <a:noFill/>
          </p:spPr>
          <p:txBody>
            <a:bodyPr wrap="square" lIns="91440" tIns="45720" rIns="91440" bIns="45720" rtlCol="0" anchor="ctr" anchorCtr="1">
              <a:spAutoFit/>
            </a:bodyPr>
            <a:lstStyle/>
            <a:p>
              <a:r>
                <a:rPr lang="en-US" sz="3200" b="1" dirty="0">
                  <a:solidFill>
                    <a:srgbClr val="FFD100"/>
                  </a:solidFill>
                  <a:latin typeface="Corporate S" pitchFamily="2" charset="77"/>
                </a:rPr>
                <a:t>Join Us in London!</a:t>
              </a:r>
            </a:p>
            <a:p>
              <a:r>
                <a:rPr lang="en-US" dirty="0">
                  <a:solidFill>
                    <a:schemeClr val="bg1"/>
                  </a:solidFill>
                </a:rPr>
                <a:t>CWS Summit Europe is Europe’s premier conference for HR &amp; Procurement professionals from Fortune 2000 companies around the world. It is designed to provide you with key insights, learnings and solutions to your workforce program challenges,</a:t>
              </a:r>
            </a:p>
            <a:p>
              <a:r>
                <a:rPr lang="en-US" dirty="0">
                  <a:solidFill>
                    <a:schemeClr val="bg1"/>
                  </a:solidFill>
                </a:rPr>
                <a:t>critical in today’s significantly changed world.</a:t>
              </a:r>
            </a:p>
          </p:txBody>
        </p:sp>
        <p:grpSp>
          <p:nvGrpSpPr>
            <p:cNvPr id="19" name="Group 18">
              <a:extLst>
                <a:ext uri="{FF2B5EF4-FFF2-40B4-BE49-F238E27FC236}">
                  <a16:creationId xmlns:a16="http://schemas.microsoft.com/office/drawing/2014/main" id="{C48F8CCC-05F8-7149-9727-B90F6BD3087D}"/>
                </a:ext>
              </a:extLst>
            </p:cNvPr>
            <p:cNvGrpSpPr/>
            <p:nvPr/>
          </p:nvGrpSpPr>
          <p:grpSpPr>
            <a:xfrm>
              <a:off x="4548438" y="517305"/>
              <a:ext cx="4284855" cy="1104159"/>
              <a:chOff x="4497638" y="568105"/>
              <a:chExt cx="4284855" cy="1104159"/>
            </a:xfrm>
          </p:grpSpPr>
          <p:sp>
            <p:nvSpPr>
              <p:cNvPr id="39" name="Rectangle 38">
                <a:extLst>
                  <a:ext uri="{FF2B5EF4-FFF2-40B4-BE49-F238E27FC236}">
                    <a16:creationId xmlns:a16="http://schemas.microsoft.com/office/drawing/2014/main" id="{331A21D4-E1E1-344D-985D-49B5D6F0ED12}"/>
                  </a:ext>
                </a:extLst>
              </p:cNvPr>
              <p:cNvSpPr/>
              <p:nvPr/>
            </p:nvSpPr>
            <p:spPr>
              <a:xfrm>
                <a:off x="4587082" y="568105"/>
                <a:ext cx="4195411" cy="769441"/>
              </a:xfrm>
              <a:prstGeom prst="rect">
                <a:avLst/>
              </a:prstGeom>
            </p:spPr>
            <p:txBody>
              <a:bodyPr wrap="square">
                <a:spAutoFit/>
              </a:bodyPr>
              <a:lstStyle/>
              <a:p>
                <a:r>
                  <a:rPr lang="en-US" sz="2400" b="1" dirty="0">
                    <a:solidFill>
                      <a:schemeClr val="bg1"/>
                    </a:solidFill>
                    <a:latin typeface="Corporate S ExtraBold" pitchFamily="2" charset="77"/>
                  </a:rPr>
                  <a:t>MAY 10-11, 2022</a:t>
                </a:r>
              </a:p>
              <a:p>
                <a:r>
                  <a:rPr lang="en-US" sz="2000" b="1" dirty="0">
                    <a:solidFill>
                      <a:schemeClr val="bg1"/>
                    </a:solidFill>
                    <a:latin typeface="Corporate S" pitchFamily="2" charset="77"/>
                  </a:rPr>
                  <a:t>Royal Lancaster Hotel | London, UK</a:t>
                </a:r>
              </a:p>
            </p:txBody>
          </p:sp>
          <p:grpSp>
            <p:nvGrpSpPr>
              <p:cNvPr id="40" name="Group 39">
                <a:extLst>
                  <a:ext uri="{FF2B5EF4-FFF2-40B4-BE49-F238E27FC236}">
                    <a16:creationId xmlns:a16="http://schemas.microsoft.com/office/drawing/2014/main" id="{6349358B-A774-734D-8EB1-7FBED2C21758}"/>
                  </a:ext>
                </a:extLst>
              </p:cNvPr>
              <p:cNvGrpSpPr/>
              <p:nvPr/>
            </p:nvGrpSpPr>
            <p:grpSpPr>
              <a:xfrm>
                <a:off x="4497638" y="1302932"/>
                <a:ext cx="3248903" cy="369332"/>
                <a:chOff x="5008791" y="1302759"/>
                <a:chExt cx="3248903" cy="369332"/>
              </a:xfrm>
            </p:grpSpPr>
            <p:sp>
              <p:nvSpPr>
                <p:cNvPr id="41" name="Rectangle 40">
                  <a:extLst>
                    <a:ext uri="{FF2B5EF4-FFF2-40B4-BE49-F238E27FC236}">
                      <a16:creationId xmlns:a16="http://schemas.microsoft.com/office/drawing/2014/main" id="{A75344B2-329A-5546-B005-A7827E3085BC}"/>
                    </a:ext>
                  </a:extLst>
                </p:cNvPr>
                <p:cNvSpPr/>
                <p:nvPr/>
              </p:nvSpPr>
              <p:spPr>
                <a:xfrm>
                  <a:off x="5008791" y="1302759"/>
                  <a:ext cx="3248903" cy="369332"/>
                </a:xfrm>
                <a:prstGeom prst="rect">
                  <a:avLst/>
                </a:prstGeom>
              </p:spPr>
              <p:txBody>
                <a:bodyPr wrap="none">
                  <a:spAutoFit/>
                </a:bodyPr>
                <a:lstStyle/>
                <a:p>
                  <a:pPr defTabSz="457189"/>
                  <a:r>
                    <a:rPr lang="en-US" dirty="0">
                      <a:solidFill>
                        <a:srgbClr val="FFFFFF"/>
                      </a:solidFill>
                      <a:cs typeface="Calibri"/>
                    </a:rPr>
                    <a:t>      @</a:t>
                  </a:r>
                  <a:r>
                    <a:rPr lang="en-US" dirty="0" err="1">
                      <a:solidFill>
                        <a:srgbClr val="FFFFFF"/>
                      </a:solidFill>
                      <a:cs typeface="Calibri"/>
                    </a:rPr>
                    <a:t>CWSSummit</a:t>
                  </a:r>
                  <a:r>
                    <a:rPr lang="en-US" dirty="0">
                      <a:solidFill>
                        <a:srgbClr val="FFFFFF"/>
                      </a:solidFill>
                      <a:cs typeface="Calibri"/>
                    </a:rPr>
                    <a:t>  #</a:t>
                  </a:r>
                  <a:r>
                    <a:rPr lang="en-US" dirty="0" err="1">
                      <a:solidFill>
                        <a:srgbClr val="FFFFFF"/>
                      </a:solidFill>
                      <a:cs typeface="Calibri"/>
                    </a:rPr>
                    <a:t>CWSSummit</a:t>
                  </a:r>
                  <a:endParaRPr lang="en-US" dirty="0">
                    <a:solidFill>
                      <a:srgbClr val="FFFFFF"/>
                    </a:solidFill>
                    <a:cs typeface="Calibri"/>
                  </a:endParaRPr>
                </a:p>
              </p:txBody>
            </p:sp>
            <p:pic>
              <p:nvPicPr>
                <p:cNvPr id="42" name="Picture 4" descr="A close up of a logo&#10;&#10;Description generated with high confidence">
                  <a:extLst>
                    <a:ext uri="{FF2B5EF4-FFF2-40B4-BE49-F238E27FC236}">
                      <a16:creationId xmlns:a16="http://schemas.microsoft.com/office/drawing/2014/main" id="{6166E9B4-034A-BC4F-9056-3F68A4CD3C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5135264" y="1352370"/>
                  <a:ext cx="261341" cy="283982"/>
                </a:xfrm>
                <a:prstGeom prst="rect">
                  <a:avLst/>
                </a:prstGeom>
              </p:spPr>
            </p:pic>
          </p:grpSp>
        </p:grpSp>
        <p:pic>
          <p:nvPicPr>
            <p:cNvPr id="18" name="Picture 17" descr="Graphical user interface, application&#10;&#10;Description automatically generated with medium confidence">
              <a:extLst>
                <a:ext uri="{FF2B5EF4-FFF2-40B4-BE49-F238E27FC236}">
                  <a16:creationId xmlns:a16="http://schemas.microsoft.com/office/drawing/2014/main" id="{CBAF99DA-FA1F-B64C-A0ED-6C5CC5EFA5E2}"/>
                </a:ext>
              </a:extLst>
            </p:cNvPr>
            <p:cNvPicPr>
              <a:picLocks noChangeAspect="1"/>
            </p:cNvPicPr>
            <p:nvPr/>
          </p:nvPicPr>
          <p:blipFill>
            <a:blip r:embed="rId7"/>
            <a:stretch>
              <a:fillRect/>
            </a:stretch>
          </p:blipFill>
          <p:spPr>
            <a:xfrm>
              <a:off x="488505" y="610212"/>
              <a:ext cx="3106084" cy="882629"/>
            </a:xfrm>
            <a:prstGeom prst="rect">
              <a:avLst/>
            </a:prstGeom>
          </p:spPr>
        </p:pic>
      </p:grpSp>
    </p:spTree>
    <p:extLst>
      <p:ext uri="{BB962C8B-B14F-4D97-AF65-F5344CB8AC3E}">
        <p14:creationId xmlns:p14="http://schemas.microsoft.com/office/powerpoint/2010/main" val="202720994"/>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10;&#10;Description automatically generated">
            <a:extLst>
              <a:ext uri="{FF2B5EF4-FFF2-40B4-BE49-F238E27FC236}">
                <a16:creationId xmlns:a16="http://schemas.microsoft.com/office/drawing/2014/main" id="{757881CC-C357-F340-A39E-0BD93EF1F673}"/>
              </a:ext>
            </a:extLst>
          </p:cNvPr>
          <p:cNvPicPr>
            <a:picLocks noChangeAspect="1"/>
          </p:cNvPicPr>
          <p:nvPr/>
        </p:nvPicPr>
        <p:blipFill>
          <a:blip r:embed="rId3"/>
          <a:stretch>
            <a:fillRect/>
          </a:stretch>
        </p:blipFill>
        <p:spPr>
          <a:xfrm>
            <a:off x="1" y="0"/>
            <a:ext cx="9144000" cy="5143500"/>
          </a:xfrm>
          <a:prstGeom prst="rect">
            <a:avLst/>
          </a:prstGeom>
        </p:spPr>
      </p:pic>
    </p:spTree>
    <p:extLst>
      <p:ext uri="{BB962C8B-B14F-4D97-AF65-F5344CB8AC3E}">
        <p14:creationId xmlns:p14="http://schemas.microsoft.com/office/powerpoint/2010/main" val="3940243959"/>
      </p:ext>
    </p:extLst>
  </p:cSld>
  <p:clrMapOvr>
    <a:masterClrMapping/>
  </p:clrMapOvr>
  <p:transition spd="slow" advClick="0">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2FE23E-99E0-044B-A493-BB3B0891EA8D}"/>
              </a:ext>
            </a:extLst>
          </p:cNvPr>
          <p:cNvGrpSpPr/>
          <p:nvPr/>
        </p:nvGrpSpPr>
        <p:grpSpPr>
          <a:xfrm>
            <a:off x="-9" y="-12104"/>
            <a:ext cx="9144010" cy="5341750"/>
            <a:chOff x="-9" y="-12104"/>
            <a:chExt cx="9144010" cy="5341750"/>
          </a:xfrm>
        </p:grpSpPr>
        <p:sp>
          <p:nvSpPr>
            <p:cNvPr id="18" name="Rectangle 17">
              <a:extLst>
                <a:ext uri="{FF2B5EF4-FFF2-40B4-BE49-F238E27FC236}">
                  <a16:creationId xmlns:a16="http://schemas.microsoft.com/office/drawing/2014/main" id="{D6C7A75E-15AB-F545-AEBD-C2BA8A572D32}"/>
                </a:ext>
              </a:extLst>
            </p:cNvPr>
            <p:cNvSpPr/>
            <p:nvPr/>
          </p:nvSpPr>
          <p:spPr>
            <a:xfrm>
              <a:off x="-6" y="-12104"/>
              <a:ext cx="9144003" cy="5155604"/>
            </a:xfrm>
            <a:prstGeom prst="rect">
              <a:avLst/>
            </a:prstGeom>
            <a:solidFill>
              <a:srgbClr val="5C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4BCDCD05-F89B-B446-8599-B797545FC618}"/>
                </a:ext>
              </a:extLst>
            </p:cNvPr>
            <p:cNvPicPr>
              <a:picLocks noChangeAspect="1"/>
            </p:cNvPicPr>
            <p:nvPr/>
          </p:nvPicPr>
          <p:blipFill rotWithShape="1">
            <a:blip r:embed="rId3">
              <a:alphaModFix amt="50000"/>
            </a:blip>
            <a:srcRect l="1582" t="6763" r="1582" b="14352"/>
            <a:stretch/>
          </p:blipFill>
          <p:spPr>
            <a:xfrm>
              <a:off x="1" y="0"/>
              <a:ext cx="9144000" cy="5143500"/>
            </a:xfrm>
            <a:prstGeom prst="rect">
              <a:avLst/>
            </a:prstGeom>
          </p:spPr>
        </p:pic>
        <p:grpSp>
          <p:nvGrpSpPr>
            <p:cNvPr id="20" name="Group 19">
              <a:extLst>
                <a:ext uri="{FF2B5EF4-FFF2-40B4-BE49-F238E27FC236}">
                  <a16:creationId xmlns:a16="http://schemas.microsoft.com/office/drawing/2014/main" id="{A2E5D676-06AC-234E-8BE2-AFD581918264}"/>
                </a:ext>
              </a:extLst>
            </p:cNvPr>
            <p:cNvGrpSpPr/>
            <p:nvPr/>
          </p:nvGrpSpPr>
          <p:grpSpPr>
            <a:xfrm>
              <a:off x="0" y="-7523"/>
              <a:ext cx="9144000" cy="5151023"/>
              <a:chOff x="0" y="0"/>
              <a:chExt cx="9144000" cy="5151023"/>
            </a:xfrm>
          </p:grpSpPr>
          <p:sp>
            <p:nvSpPr>
              <p:cNvPr id="19" name="Rectangle 18">
                <a:extLst>
                  <a:ext uri="{FF2B5EF4-FFF2-40B4-BE49-F238E27FC236}">
                    <a16:creationId xmlns:a16="http://schemas.microsoft.com/office/drawing/2014/main" id="{74EA2845-3597-1547-B632-8B79F5DA8504}"/>
                  </a:ext>
                </a:extLst>
              </p:cNvPr>
              <p:cNvSpPr/>
              <p:nvPr/>
            </p:nvSpPr>
            <p:spPr>
              <a:xfrm>
                <a:off x="0" y="0"/>
                <a:ext cx="9144000" cy="5143500"/>
              </a:xfrm>
              <a:prstGeom prst="rect">
                <a:avLst/>
              </a:prstGeom>
              <a:gradFill>
                <a:gsLst>
                  <a:gs pos="40000">
                    <a:schemeClr val="accent1">
                      <a:lumMod val="0"/>
                      <a:lumOff val="100000"/>
                      <a:alpha val="0"/>
                    </a:schemeClr>
                  </a:gs>
                  <a:gs pos="8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A8713D-B3CF-2740-9725-E495AE2E2178}"/>
                  </a:ext>
                </a:extLst>
              </p:cNvPr>
              <p:cNvSpPr/>
              <p:nvPr/>
            </p:nvSpPr>
            <p:spPr>
              <a:xfrm>
                <a:off x="0" y="7523"/>
                <a:ext cx="9144000" cy="5143500"/>
              </a:xfrm>
              <a:prstGeom prst="rect">
                <a:avLst/>
              </a:prstGeom>
              <a:gradFill flip="none" rotWithShape="1">
                <a:gsLst>
                  <a:gs pos="19000">
                    <a:schemeClr val="accent1">
                      <a:lumMod val="0"/>
                      <a:lumOff val="100000"/>
                      <a:alpha val="0"/>
                    </a:schemeClr>
                  </a:gs>
                  <a:gs pos="100000">
                    <a:schemeClr val="tx1">
                      <a:alpha val="40539"/>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icture containing person, standing&#10;&#10;Description automatically generated">
              <a:extLst>
                <a:ext uri="{FF2B5EF4-FFF2-40B4-BE49-F238E27FC236}">
                  <a16:creationId xmlns:a16="http://schemas.microsoft.com/office/drawing/2014/main" id="{BD6BED75-2E6B-B142-8FEF-A0A6BD7D9A74}"/>
                </a:ext>
              </a:extLst>
            </p:cNvPr>
            <p:cNvPicPr>
              <a:picLocks noChangeAspect="1"/>
            </p:cNvPicPr>
            <p:nvPr/>
          </p:nvPicPr>
          <p:blipFill rotWithShape="1">
            <a:blip r:embed="rId4"/>
            <a:srcRect t="-598" b="23006"/>
            <a:stretch/>
          </p:blipFill>
          <p:spPr>
            <a:xfrm>
              <a:off x="-3" y="2696284"/>
              <a:ext cx="9144000" cy="2424140"/>
            </a:xfrm>
            <a:prstGeom prst="rect">
              <a:avLst/>
            </a:prstGeom>
          </p:spPr>
        </p:pic>
        <p:sp>
          <p:nvSpPr>
            <p:cNvPr id="16" name="Rectangle 15">
              <a:extLst>
                <a:ext uri="{FF2B5EF4-FFF2-40B4-BE49-F238E27FC236}">
                  <a16:creationId xmlns:a16="http://schemas.microsoft.com/office/drawing/2014/main" id="{7369AB7F-1458-9C48-95F6-2768D1CB533F}"/>
                </a:ext>
              </a:extLst>
            </p:cNvPr>
            <p:cNvSpPr/>
            <p:nvPr/>
          </p:nvSpPr>
          <p:spPr>
            <a:xfrm>
              <a:off x="-9" y="2984438"/>
              <a:ext cx="9144000" cy="2235706"/>
            </a:xfrm>
            <a:prstGeom prst="rect">
              <a:avLst/>
            </a:prstGeom>
            <a:gradFill flip="none" rotWithShape="1">
              <a:gsLst>
                <a:gs pos="44000">
                  <a:schemeClr val="tx1">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3E8467-86BC-7F43-B418-84792C8501E6}"/>
                </a:ext>
              </a:extLst>
            </p:cNvPr>
            <p:cNvSpPr txBox="1">
              <a:spLocks noChangeAspect="1"/>
            </p:cNvSpPr>
            <p:nvPr/>
          </p:nvSpPr>
          <p:spPr>
            <a:xfrm>
              <a:off x="278618" y="1380079"/>
              <a:ext cx="8680079" cy="1477328"/>
            </a:xfrm>
            <a:prstGeom prst="rect">
              <a:avLst/>
            </a:prstGeom>
            <a:noFill/>
          </p:spPr>
          <p:txBody>
            <a:bodyPr wrap="square" lIns="91440" tIns="45720" rIns="91440" bIns="45720" rtlCol="0" anchor="ctr" anchorCtr="1">
              <a:spAutoFit/>
            </a:bodyPr>
            <a:lstStyle/>
            <a:p>
              <a:r>
                <a:rPr lang="en-US" b="1" dirty="0">
                  <a:solidFill>
                    <a:schemeClr val="bg1"/>
                  </a:solidFill>
                </a:rPr>
                <a:t>Collaboration in the Gig Economy </a:t>
              </a:r>
              <a:r>
                <a:rPr lang="en-US" dirty="0">
                  <a:solidFill>
                    <a:schemeClr val="bg1"/>
                  </a:solidFill>
                </a:rPr>
                <a:t>returns</a:t>
              </a:r>
              <a:r>
                <a:rPr lang="en-US" b="1" dirty="0">
                  <a:solidFill>
                    <a:schemeClr val="bg1"/>
                  </a:solidFill>
                </a:rPr>
                <a:t> </a:t>
              </a:r>
              <a:r>
                <a:rPr lang="en-US" dirty="0">
                  <a:solidFill>
                    <a:schemeClr val="bg1"/>
                  </a:solidFill>
                </a:rPr>
                <a:t>as a live, in-person conference where </a:t>
              </a:r>
              <a:r>
                <a:rPr lang="en-US" i="1" dirty="0">
                  <a:solidFill>
                    <a:schemeClr val="bg1"/>
                  </a:solidFill>
                </a:rPr>
                <a:t>technology providers, staffing &amp; workforce solutions suppliers, and enterprise human resources and procurement hiring managers</a:t>
              </a:r>
              <a:r>
                <a:rPr lang="en-US" dirty="0">
                  <a:solidFill>
                    <a:schemeClr val="bg1"/>
                  </a:solidFill>
                </a:rPr>
                <a:t> converge to collaborate on strategies for the evolved workforce of tomorrow. </a:t>
              </a:r>
              <a:r>
                <a:rPr lang="en-US" dirty="0">
                  <a:solidFill>
                    <a:schemeClr val="bg1"/>
                  </a:solidFill>
                  <a:ea typeface="+mn-lt"/>
                  <a:cs typeface="+mn-lt"/>
                </a:rPr>
                <a:t>From staffing platforms to VMS and MSP to technology for candidate recruitment and engagement, </a:t>
              </a:r>
              <a:r>
                <a:rPr lang="en-US" b="1" dirty="0">
                  <a:solidFill>
                    <a:schemeClr val="bg1"/>
                  </a:solidFill>
                  <a:ea typeface="+mn-lt"/>
                  <a:cs typeface="+mn-lt"/>
                </a:rPr>
                <a:t>Collaboration in the Gig Economy</a:t>
              </a:r>
              <a:r>
                <a:rPr lang="en-US" dirty="0">
                  <a:solidFill>
                    <a:schemeClr val="bg1"/>
                  </a:solidFill>
                  <a:ea typeface="+mn-lt"/>
                  <a:cs typeface="+mn-lt"/>
                </a:rPr>
                <a:t> covers it all.</a:t>
              </a:r>
              <a:endParaRPr lang="en-US" b="1" dirty="0">
                <a:solidFill>
                  <a:schemeClr val="bg1"/>
                </a:solidFill>
                <a:ea typeface="+mn-lt"/>
                <a:cs typeface="+mn-lt"/>
              </a:endParaRPr>
            </a:p>
          </p:txBody>
        </p:sp>
        <p:sp>
          <p:nvSpPr>
            <p:cNvPr id="11" name="Rectangle 10">
              <a:extLst>
                <a:ext uri="{FF2B5EF4-FFF2-40B4-BE49-F238E27FC236}">
                  <a16:creationId xmlns:a16="http://schemas.microsoft.com/office/drawing/2014/main" id="{D1E72FCE-69A0-6F40-ABBD-36434FC5B2FD}"/>
                </a:ext>
              </a:extLst>
            </p:cNvPr>
            <p:cNvSpPr/>
            <p:nvPr/>
          </p:nvSpPr>
          <p:spPr>
            <a:xfrm>
              <a:off x="300184" y="4298632"/>
              <a:ext cx="7589401" cy="644279"/>
            </a:xfrm>
            <a:prstGeom prst="rect">
              <a:avLst/>
            </a:prstGeom>
          </p:spPr>
          <p:txBody>
            <a:bodyPr wrap="square" lIns="91440" tIns="45720" rIns="91440" bIns="45720" anchor="t">
              <a:spAutoFit/>
            </a:bodyPr>
            <a:lstStyle/>
            <a:p>
              <a:pPr defTabSz="514350">
                <a:lnSpc>
                  <a:spcPct val="75000"/>
                </a:lnSpc>
                <a:spcAft>
                  <a:spcPts val="200"/>
                </a:spcAft>
                <a:defRPr/>
              </a:pPr>
              <a:r>
                <a:rPr lang="en-US" sz="2400" b="1" dirty="0">
                  <a:solidFill>
                    <a:srgbClr val="FFD100"/>
                  </a:solidFill>
                  <a:cs typeface="Calibri"/>
                </a:rPr>
                <a:t>SEPTEMBER 21–23, 2021</a:t>
              </a:r>
              <a:r>
                <a:rPr lang="en-US" b="1" dirty="0">
                  <a:solidFill>
                    <a:srgbClr val="FFD100"/>
                  </a:solidFill>
                  <a:cs typeface="Calibri"/>
                </a:rPr>
                <a:t> </a:t>
              </a:r>
              <a:r>
                <a:rPr lang="en-US" b="1" dirty="0">
                  <a:solidFill>
                    <a:srgbClr val="FFD100"/>
                  </a:solidFill>
                  <a:ea typeface="+mn-lt"/>
                  <a:cs typeface="+mn-lt"/>
                </a:rPr>
                <a:t>| Sheraton Phoenix Downtown, Phoenix</a:t>
              </a:r>
              <a:r>
                <a:rPr lang="en-US" b="1" dirty="0">
                  <a:solidFill>
                    <a:srgbClr val="FFD100"/>
                  </a:solidFill>
                  <a:cs typeface="Calibri"/>
                </a:rPr>
                <a:t>, AZ</a:t>
              </a:r>
              <a:endParaRPr lang="en-US" dirty="0">
                <a:solidFill>
                  <a:srgbClr val="FFD100"/>
                </a:solidFill>
                <a:cs typeface="Calibri"/>
              </a:endParaRPr>
            </a:p>
            <a:p>
              <a:pPr defTabSz="514350">
                <a:lnSpc>
                  <a:spcPct val="90000"/>
                </a:lnSpc>
                <a:spcAft>
                  <a:spcPts val="450"/>
                </a:spcAft>
                <a:defRPr/>
              </a:pPr>
              <a:r>
                <a:rPr lang="en-US" b="1" dirty="0">
                  <a:solidFill>
                    <a:schemeClr val="bg1"/>
                  </a:solidFill>
                </a:rPr>
                <a:t>Register at </a:t>
              </a:r>
              <a:r>
                <a:rPr lang="en-US" b="1" dirty="0" err="1">
                  <a:solidFill>
                    <a:schemeClr val="bg1"/>
                  </a:solidFill>
                </a:rPr>
                <a:t>www.collaborationgigeconomy.com</a:t>
              </a:r>
              <a:r>
                <a:rPr lang="en-US" b="1" dirty="0">
                  <a:solidFill>
                    <a:schemeClr val="bg1"/>
                  </a:solidFill>
                </a:rPr>
                <a:t> </a:t>
              </a:r>
              <a:endParaRPr lang="en-US" b="1" dirty="0">
                <a:solidFill>
                  <a:schemeClr val="bg1"/>
                </a:solidFill>
                <a:cs typeface="Calibri"/>
              </a:endParaRPr>
            </a:p>
          </p:txBody>
        </p:sp>
        <p:pic>
          <p:nvPicPr>
            <p:cNvPr id="6" name="Picture 5" descr="A picture containing text, clipart, tableware, dishware&#10;&#10;Description automatically generated">
              <a:extLst>
                <a:ext uri="{FF2B5EF4-FFF2-40B4-BE49-F238E27FC236}">
                  <a16:creationId xmlns:a16="http://schemas.microsoft.com/office/drawing/2014/main" id="{58155439-0C1B-5741-840A-EB75930B5F44}"/>
                </a:ext>
              </a:extLst>
            </p:cNvPr>
            <p:cNvPicPr>
              <a:picLocks noChangeAspect="1"/>
            </p:cNvPicPr>
            <p:nvPr/>
          </p:nvPicPr>
          <p:blipFill>
            <a:blip r:embed="rId5"/>
            <a:stretch>
              <a:fillRect/>
            </a:stretch>
          </p:blipFill>
          <p:spPr>
            <a:xfrm>
              <a:off x="4553407" y="487611"/>
              <a:ext cx="4269004" cy="564328"/>
            </a:xfrm>
            <a:prstGeom prst="rect">
              <a:avLst/>
            </a:prstGeom>
          </p:spPr>
        </p:pic>
        <p:grpSp>
          <p:nvGrpSpPr>
            <p:cNvPr id="17" name="Group 16">
              <a:extLst>
                <a:ext uri="{FF2B5EF4-FFF2-40B4-BE49-F238E27FC236}">
                  <a16:creationId xmlns:a16="http://schemas.microsoft.com/office/drawing/2014/main" id="{E81922EF-C7A6-544B-BDF2-A04AEBCC8A99}"/>
                </a:ext>
              </a:extLst>
            </p:cNvPr>
            <p:cNvGrpSpPr/>
            <p:nvPr/>
          </p:nvGrpSpPr>
          <p:grpSpPr>
            <a:xfrm>
              <a:off x="390254" y="333541"/>
              <a:ext cx="3944824" cy="883790"/>
              <a:chOff x="340403" y="330413"/>
              <a:chExt cx="3686032" cy="829875"/>
            </a:xfrm>
          </p:grpSpPr>
          <p:sp>
            <p:nvSpPr>
              <p:cNvPr id="15" name="Rectangle 14">
                <a:extLst>
                  <a:ext uri="{FF2B5EF4-FFF2-40B4-BE49-F238E27FC236}">
                    <a16:creationId xmlns:a16="http://schemas.microsoft.com/office/drawing/2014/main" id="{62055BD4-B946-3846-8374-E2A793D38D09}"/>
                  </a:ext>
                </a:extLst>
              </p:cNvPr>
              <p:cNvSpPr/>
              <p:nvPr/>
            </p:nvSpPr>
            <p:spPr>
              <a:xfrm>
                <a:off x="340403" y="330413"/>
                <a:ext cx="3686032" cy="829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descr="Text&#10;&#10;Description automatically generated with medium confidence">
                <a:extLst>
                  <a:ext uri="{FF2B5EF4-FFF2-40B4-BE49-F238E27FC236}">
                    <a16:creationId xmlns:a16="http://schemas.microsoft.com/office/drawing/2014/main" id="{6E1EFEF7-6A4E-784A-BA68-A720AA8A297D}"/>
                  </a:ext>
                </a:extLst>
              </p:cNvPr>
              <p:cNvPicPr>
                <a:picLocks noChangeAspect="1"/>
              </p:cNvPicPr>
              <p:nvPr/>
            </p:nvPicPr>
            <p:blipFill>
              <a:blip r:embed="rId6"/>
              <a:stretch>
                <a:fillRect/>
              </a:stretch>
            </p:blipFill>
            <p:spPr>
              <a:xfrm>
                <a:off x="436494" y="430695"/>
                <a:ext cx="3450718" cy="629310"/>
              </a:xfrm>
              <a:prstGeom prst="rect">
                <a:avLst/>
              </a:prstGeom>
            </p:spPr>
          </p:pic>
        </p:grpSp>
        <p:sp>
          <p:nvSpPr>
            <p:cNvPr id="23" name="Rectangle 22">
              <a:extLst>
                <a:ext uri="{FF2B5EF4-FFF2-40B4-BE49-F238E27FC236}">
                  <a16:creationId xmlns:a16="http://schemas.microsoft.com/office/drawing/2014/main" id="{61163CAD-0C6E-4146-A8BB-412E80C8981E}"/>
                </a:ext>
              </a:extLst>
            </p:cNvPr>
            <p:cNvSpPr/>
            <p:nvPr/>
          </p:nvSpPr>
          <p:spPr>
            <a:xfrm>
              <a:off x="-1" y="4991262"/>
              <a:ext cx="9144001" cy="338384"/>
            </a:xfrm>
            <a:prstGeom prst="rect">
              <a:avLst/>
            </a:prstGeom>
            <a:solidFill>
              <a:srgbClr val="FFD1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8037995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2F58663-DA12-5745-A779-B38387C4562E}"/>
              </a:ext>
            </a:extLst>
          </p:cNvPr>
          <p:cNvGrpSpPr/>
          <p:nvPr/>
        </p:nvGrpSpPr>
        <p:grpSpPr>
          <a:xfrm>
            <a:off x="0" y="621"/>
            <a:ext cx="9513329" cy="5142879"/>
            <a:chOff x="0" y="310"/>
            <a:chExt cx="9513329" cy="5142879"/>
          </a:xfrm>
        </p:grpSpPr>
        <p:pic>
          <p:nvPicPr>
            <p:cNvPr id="4" name="Picture 3" descr="Background pattern&#10;&#10;Description automatically generated">
              <a:extLst>
                <a:ext uri="{FF2B5EF4-FFF2-40B4-BE49-F238E27FC236}">
                  <a16:creationId xmlns:a16="http://schemas.microsoft.com/office/drawing/2014/main" id="{E74D5800-E1A5-224D-8A17-131B4AE659F5}"/>
                </a:ext>
              </a:extLst>
            </p:cNvPr>
            <p:cNvPicPr>
              <a:picLocks noChangeAspect="1"/>
            </p:cNvPicPr>
            <p:nvPr/>
          </p:nvPicPr>
          <p:blipFill>
            <a:blip r:embed="rId3"/>
            <a:stretch>
              <a:fillRect/>
            </a:stretch>
          </p:blipFill>
          <p:spPr>
            <a:xfrm>
              <a:off x="0" y="310"/>
              <a:ext cx="9144000" cy="5142879"/>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31A4C3D-A989-DB4C-8FB6-AD2DF97A9ECC}"/>
                </a:ext>
              </a:extLst>
            </p:cNvPr>
            <p:cNvPicPr>
              <a:picLocks noChangeAspect="1"/>
            </p:cNvPicPr>
            <p:nvPr/>
          </p:nvPicPr>
          <p:blipFill>
            <a:blip r:embed="rId4"/>
            <a:stretch>
              <a:fillRect/>
            </a:stretch>
          </p:blipFill>
          <p:spPr>
            <a:xfrm>
              <a:off x="243636" y="704850"/>
              <a:ext cx="4229100" cy="1092518"/>
            </a:xfrm>
            <a:prstGeom prst="rect">
              <a:avLst/>
            </a:prstGeom>
          </p:spPr>
        </p:pic>
        <p:sp>
          <p:nvSpPr>
            <p:cNvPr id="6" name="TextBox 5">
              <a:extLst>
                <a:ext uri="{FF2B5EF4-FFF2-40B4-BE49-F238E27FC236}">
                  <a16:creationId xmlns:a16="http://schemas.microsoft.com/office/drawing/2014/main" id="{E791B63C-3D9C-C841-8C4E-B35BF3C95B89}"/>
                </a:ext>
              </a:extLst>
            </p:cNvPr>
            <p:cNvSpPr txBox="1">
              <a:spLocks noChangeAspect="1"/>
            </p:cNvSpPr>
            <p:nvPr/>
          </p:nvSpPr>
          <p:spPr>
            <a:xfrm>
              <a:off x="91236" y="2172670"/>
              <a:ext cx="8953500" cy="1692771"/>
            </a:xfrm>
            <a:prstGeom prst="rect">
              <a:avLst/>
            </a:prstGeom>
            <a:noFill/>
          </p:spPr>
          <p:txBody>
            <a:bodyPr wrap="square" lIns="91440" tIns="45720" rIns="91440" bIns="45720" rtlCol="0" anchor="ctr" anchorCtr="1">
              <a:spAutoFit/>
            </a:bodyPr>
            <a:lstStyle/>
            <a:p>
              <a:r>
                <a:rPr lang="en-US" sz="3200" b="1" dirty="0">
                  <a:solidFill>
                    <a:srgbClr val="FFD100"/>
                  </a:solidFill>
                  <a:latin typeface="Corporate S" pitchFamily="2" charset="77"/>
                </a:rPr>
                <a:t>CWS Symposium </a:t>
              </a:r>
              <a:r>
                <a:rPr lang="en-US" sz="3200" b="1" i="1" dirty="0">
                  <a:solidFill>
                    <a:srgbClr val="FFD100"/>
                  </a:solidFill>
                  <a:latin typeface="Corporate S" pitchFamily="2" charset="77"/>
                </a:rPr>
                <a:t>On-Line</a:t>
              </a:r>
              <a:r>
                <a:rPr lang="en-US" sz="3200" b="1" dirty="0">
                  <a:solidFill>
                    <a:srgbClr val="FFD100"/>
                  </a:solidFill>
                  <a:latin typeface="Corporate S" pitchFamily="2" charset="77"/>
                </a:rPr>
                <a:t> </a:t>
              </a:r>
            </a:p>
            <a:p>
              <a:r>
                <a:rPr lang="en-US" dirty="0">
                  <a:solidFill>
                    <a:schemeClr val="bg1"/>
                  </a:solidFill>
                </a:rPr>
                <a:t>Experience the rich content from CWS Symposium </a:t>
              </a:r>
              <a:r>
                <a:rPr lang="en-US" i="1" dirty="0">
                  <a:solidFill>
                    <a:schemeClr val="bg1"/>
                  </a:solidFill>
                </a:rPr>
                <a:t>Live</a:t>
              </a:r>
              <a:r>
                <a:rPr lang="en-US" dirty="0">
                  <a:solidFill>
                    <a:schemeClr val="bg1"/>
                  </a:solidFill>
                </a:rPr>
                <a:t> plus all new content from on-demand sessions full of compelling insights and critical perspectives. Network with attendees and workforce solutions providers, visit sponsor pages, join conference meeting and</a:t>
              </a:r>
            </a:p>
            <a:p>
              <a:r>
                <a:rPr lang="en-US" dirty="0">
                  <a:solidFill>
                    <a:schemeClr val="bg1"/>
                  </a:solidFill>
                </a:rPr>
                <a:t>roundtable rooms over the two-day event.</a:t>
              </a:r>
            </a:p>
          </p:txBody>
        </p:sp>
        <p:grpSp>
          <p:nvGrpSpPr>
            <p:cNvPr id="7" name="Group 6">
              <a:extLst>
                <a:ext uri="{FF2B5EF4-FFF2-40B4-BE49-F238E27FC236}">
                  <a16:creationId xmlns:a16="http://schemas.microsoft.com/office/drawing/2014/main" id="{467E95A6-F5DE-6A4B-9B71-2AF93ACCA351}"/>
                </a:ext>
              </a:extLst>
            </p:cNvPr>
            <p:cNvGrpSpPr/>
            <p:nvPr/>
          </p:nvGrpSpPr>
          <p:grpSpPr>
            <a:xfrm>
              <a:off x="5546039" y="899718"/>
              <a:ext cx="3967290" cy="754200"/>
              <a:chOff x="5012639" y="455218"/>
              <a:chExt cx="3967290" cy="754200"/>
            </a:xfrm>
          </p:grpSpPr>
          <p:sp>
            <p:nvSpPr>
              <p:cNvPr id="8" name="Rectangle 7">
                <a:extLst>
                  <a:ext uri="{FF2B5EF4-FFF2-40B4-BE49-F238E27FC236}">
                    <a16:creationId xmlns:a16="http://schemas.microsoft.com/office/drawing/2014/main" id="{A458F6BB-2CB6-F14B-9187-E3152AAD4C3C}"/>
                  </a:ext>
                </a:extLst>
              </p:cNvPr>
              <p:cNvSpPr/>
              <p:nvPr/>
            </p:nvSpPr>
            <p:spPr>
              <a:xfrm>
                <a:off x="5102084" y="455218"/>
                <a:ext cx="3877845" cy="461665"/>
              </a:xfrm>
              <a:prstGeom prst="rect">
                <a:avLst/>
              </a:prstGeom>
            </p:spPr>
            <p:txBody>
              <a:bodyPr wrap="square">
                <a:spAutoFit/>
              </a:bodyPr>
              <a:lstStyle/>
              <a:p>
                <a:r>
                  <a:rPr lang="en-US" sz="2400" b="1" dirty="0">
                    <a:solidFill>
                      <a:schemeClr val="bg1"/>
                    </a:solidFill>
                    <a:latin typeface="Corporate S ExtraBold" pitchFamily="2" charset="77"/>
                  </a:rPr>
                  <a:t>OCTOBER 20-21, 2021</a:t>
                </a:r>
              </a:p>
            </p:txBody>
          </p:sp>
          <p:grpSp>
            <p:nvGrpSpPr>
              <p:cNvPr id="9" name="Group 8">
                <a:extLst>
                  <a:ext uri="{FF2B5EF4-FFF2-40B4-BE49-F238E27FC236}">
                    <a16:creationId xmlns:a16="http://schemas.microsoft.com/office/drawing/2014/main" id="{EADC8688-4416-D04C-A8FD-B12AFC0ED8AE}"/>
                  </a:ext>
                </a:extLst>
              </p:cNvPr>
              <p:cNvGrpSpPr/>
              <p:nvPr/>
            </p:nvGrpSpPr>
            <p:grpSpPr>
              <a:xfrm>
                <a:off x="5012639" y="840086"/>
                <a:ext cx="3248903" cy="369332"/>
                <a:chOff x="5523792" y="1144713"/>
                <a:chExt cx="3248903" cy="369332"/>
              </a:xfrm>
            </p:grpSpPr>
            <p:sp>
              <p:nvSpPr>
                <p:cNvPr id="10" name="Rectangle 9">
                  <a:extLst>
                    <a:ext uri="{FF2B5EF4-FFF2-40B4-BE49-F238E27FC236}">
                      <a16:creationId xmlns:a16="http://schemas.microsoft.com/office/drawing/2014/main" id="{FBCD8417-2CC1-D447-A93F-D302D446B360}"/>
                    </a:ext>
                  </a:extLst>
                </p:cNvPr>
                <p:cNvSpPr/>
                <p:nvPr/>
              </p:nvSpPr>
              <p:spPr>
                <a:xfrm>
                  <a:off x="5523792" y="1144713"/>
                  <a:ext cx="3248903" cy="369332"/>
                </a:xfrm>
                <a:prstGeom prst="rect">
                  <a:avLst/>
                </a:prstGeom>
              </p:spPr>
              <p:txBody>
                <a:bodyPr wrap="none">
                  <a:spAutoFit/>
                </a:bodyPr>
                <a:lstStyle/>
                <a:p>
                  <a:pPr defTabSz="457189"/>
                  <a:r>
                    <a:rPr lang="en-US" dirty="0">
                      <a:solidFill>
                        <a:srgbClr val="FFFFFF"/>
                      </a:solidFill>
                      <a:cs typeface="Calibri"/>
                    </a:rPr>
                    <a:t>      @</a:t>
                  </a:r>
                  <a:r>
                    <a:rPr lang="en-US" dirty="0" err="1">
                      <a:solidFill>
                        <a:srgbClr val="FFFFFF"/>
                      </a:solidFill>
                      <a:cs typeface="Calibri"/>
                    </a:rPr>
                    <a:t>CWSSummit</a:t>
                  </a:r>
                  <a:r>
                    <a:rPr lang="en-US" dirty="0">
                      <a:solidFill>
                        <a:srgbClr val="FFFFFF"/>
                      </a:solidFill>
                      <a:cs typeface="Calibri"/>
                    </a:rPr>
                    <a:t>  #</a:t>
                  </a:r>
                  <a:r>
                    <a:rPr lang="en-US" dirty="0" err="1">
                      <a:solidFill>
                        <a:srgbClr val="FFFFFF"/>
                      </a:solidFill>
                      <a:cs typeface="Calibri"/>
                    </a:rPr>
                    <a:t>CWSSummit</a:t>
                  </a:r>
                  <a:endParaRPr lang="en-US" dirty="0">
                    <a:solidFill>
                      <a:srgbClr val="FFFFFF"/>
                    </a:solidFill>
                    <a:cs typeface="Calibri"/>
                  </a:endParaRPr>
                </a:p>
              </p:txBody>
            </p:sp>
            <p:pic>
              <p:nvPicPr>
                <p:cNvPr id="11" name="Picture 4" descr="A close up of a logo&#10;&#10;Description generated with high confidence">
                  <a:extLst>
                    <a:ext uri="{FF2B5EF4-FFF2-40B4-BE49-F238E27FC236}">
                      <a16:creationId xmlns:a16="http://schemas.microsoft.com/office/drawing/2014/main" id="{67CE9E17-E849-7B41-BBD7-2606D03F654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5650265" y="1194324"/>
                  <a:ext cx="261341" cy="283982"/>
                </a:xfrm>
                <a:prstGeom prst="rect">
                  <a:avLst/>
                </a:prstGeom>
              </p:spPr>
            </p:pic>
          </p:grpSp>
        </p:grpSp>
        <p:grpSp>
          <p:nvGrpSpPr>
            <p:cNvPr id="17" name="Group 16">
              <a:extLst>
                <a:ext uri="{FF2B5EF4-FFF2-40B4-BE49-F238E27FC236}">
                  <a16:creationId xmlns:a16="http://schemas.microsoft.com/office/drawing/2014/main" id="{ED8AD5A8-E314-6640-876B-EF26E68FB06B}"/>
                </a:ext>
              </a:extLst>
            </p:cNvPr>
            <p:cNvGrpSpPr/>
            <p:nvPr/>
          </p:nvGrpSpPr>
          <p:grpSpPr>
            <a:xfrm>
              <a:off x="5202233" y="4222658"/>
              <a:ext cx="3720978" cy="351713"/>
              <a:chOff x="198433" y="3603014"/>
              <a:chExt cx="3518484" cy="351713"/>
            </a:xfrm>
          </p:grpSpPr>
          <p:pic>
            <p:nvPicPr>
              <p:cNvPr id="18" name="Picture 17">
                <a:extLst>
                  <a:ext uri="{FF2B5EF4-FFF2-40B4-BE49-F238E27FC236}">
                    <a16:creationId xmlns:a16="http://schemas.microsoft.com/office/drawing/2014/main" id="{A15CBDC8-E0A8-D249-B832-898FC0B1579A}"/>
                  </a:ext>
                </a:extLst>
              </p:cNvPr>
              <p:cNvPicPr>
                <a:picLocks noChangeAspect="1"/>
              </p:cNvPicPr>
              <p:nvPr/>
            </p:nvPicPr>
            <p:blipFill>
              <a:blip r:embed="rId7"/>
              <a:stretch>
                <a:fillRect/>
              </a:stretch>
            </p:blipFill>
            <p:spPr>
              <a:xfrm>
                <a:off x="198434" y="3603014"/>
                <a:ext cx="3518483" cy="351713"/>
              </a:xfrm>
              <a:prstGeom prst="rect">
                <a:avLst/>
              </a:prstGeom>
            </p:spPr>
          </p:pic>
          <p:sp>
            <p:nvSpPr>
              <p:cNvPr id="19" name="Rectangle 18">
                <a:extLst>
                  <a:ext uri="{FF2B5EF4-FFF2-40B4-BE49-F238E27FC236}">
                    <a16:creationId xmlns:a16="http://schemas.microsoft.com/office/drawing/2014/main" id="{FB9CE44F-A5EB-1443-85E4-DA4BD1708D22}"/>
                  </a:ext>
                </a:extLst>
              </p:cNvPr>
              <p:cNvSpPr/>
              <p:nvPr/>
            </p:nvSpPr>
            <p:spPr>
              <a:xfrm>
                <a:off x="198433" y="3608054"/>
                <a:ext cx="3518484" cy="341632"/>
              </a:xfrm>
              <a:prstGeom prst="rect">
                <a:avLst/>
              </a:prstGeom>
            </p:spPr>
            <p:txBody>
              <a:bodyPr wrap="square" lIns="91440" tIns="45720" rIns="91440" bIns="45720" anchor="t">
                <a:spAutoFit/>
              </a:bodyPr>
              <a:lstStyle/>
              <a:p>
                <a:pPr algn="ctr" defTabSz="514350">
                  <a:lnSpc>
                    <a:spcPct val="90000"/>
                  </a:lnSpc>
                  <a:spcAft>
                    <a:spcPts val="450"/>
                  </a:spcAft>
                  <a:defRPr/>
                </a:pPr>
                <a:r>
                  <a:rPr lang="en-US" b="1" dirty="0">
                    <a:solidFill>
                      <a:srgbClr val="194FA4"/>
                    </a:solidFill>
                  </a:rPr>
                  <a:t>Register at </a:t>
                </a:r>
                <a:r>
                  <a:rPr lang="en-US" b="1" dirty="0" err="1">
                    <a:solidFill>
                      <a:srgbClr val="194FA4"/>
                    </a:solidFill>
                  </a:rPr>
                  <a:t>www.cwssummit.com</a:t>
                </a:r>
                <a:endParaRPr lang="en-US" b="1" dirty="0">
                  <a:solidFill>
                    <a:srgbClr val="194FA4"/>
                  </a:solidFill>
                  <a:cs typeface="Calibri"/>
                </a:endParaRPr>
              </a:p>
            </p:txBody>
          </p:sp>
        </p:grpSp>
      </p:grpSp>
    </p:spTree>
    <p:extLst>
      <p:ext uri="{BB962C8B-B14F-4D97-AF65-F5344CB8AC3E}">
        <p14:creationId xmlns:p14="http://schemas.microsoft.com/office/powerpoint/2010/main" val="277755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54187" y="1191807"/>
            <a:ext cx="5487572" cy="2238912"/>
          </a:xfrm>
          <a:prstGeom prst="rect">
            <a:avLst/>
          </a:prstGeom>
          <a:noFill/>
        </p:spPr>
        <p:txBody>
          <a:bodyPr wrap="square" lIns="0" bIns="0" rtlCol="0">
            <a:noAutofit/>
          </a:bodyPr>
          <a:lstStyle/>
          <a:p>
            <a:pPr defTabSz="685766"/>
            <a:r>
              <a:rPr lang="en-US" sz="2800" b="1" dirty="0">
                <a:solidFill>
                  <a:srgbClr val="455560"/>
                </a:solidFill>
                <a:latin typeface="Calibri" panose="020F0502020204030204"/>
              </a:rPr>
              <a:t>Expand Your Expertise in SOW. Now.</a:t>
            </a:r>
          </a:p>
          <a:p>
            <a:pPr marL="6350" defTabSz="685766"/>
            <a:r>
              <a:rPr lang="en-US" sz="2000" dirty="0">
                <a:solidFill>
                  <a:prstClr val="black"/>
                </a:solidFill>
                <a:latin typeface="Calibri" panose="020F0502020204030204"/>
              </a:rPr>
              <a:t>SOW Management Expert Class will help you:</a:t>
            </a:r>
            <a:endParaRPr lang="en-US" sz="2000" dirty="0">
              <a:solidFill>
                <a:srgbClr val="000000"/>
              </a:solidFill>
              <a:latin typeface="Calibri" panose="020F0502020204030204"/>
            </a:endParaRPr>
          </a:p>
          <a:p>
            <a:pPr marL="400030" indent="-171442" defTabSz="685766">
              <a:buFont typeface="Arial" charset="0"/>
              <a:buChar char="•"/>
            </a:pPr>
            <a:r>
              <a:rPr lang="en-US" sz="2000" dirty="0">
                <a:solidFill>
                  <a:srgbClr val="000000"/>
                </a:solidFill>
                <a:latin typeface="Calibri" panose="020F0502020204030204"/>
              </a:rPr>
              <a:t>Control costs and enhance SOW </a:t>
            </a:r>
            <a:br>
              <a:rPr lang="en-US" sz="2000" dirty="0">
                <a:solidFill>
                  <a:srgbClr val="000000"/>
                </a:solidFill>
                <a:latin typeface="Calibri" panose="020F0502020204030204"/>
              </a:rPr>
            </a:br>
            <a:r>
              <a:rPr lang="en-US" sz="2000" dirty="0">
                <a:solidFill>
                  <a:srgbClr val="000000"/>
                </a:solidFill>
                <a:latin typeface="Calibri" panose="020F0502020204030204"/>
              </a:rPr>
              <a:t>project/services quality</a:t>
            </a:r>
          </a:p>
          <a:p>
            <a:pPr marL="400030" indent="-171442" defTabSz="685766">
              <a:buFont typeface="Arial" charset="0"/>
              <a:buChar char="•"/>
            </a:pPr>
            <a:r>
              <a:rPr lang="en-US" sz="2000" dirty="0">
                <a:solidFill>
                  <a:srgbClr val="000000"/>
                </a:solidFill>
                <a:latin typeface="Calibri" panose="020F0502020204030204"/>
              </a:rPr>
              <a:t>Establish and optimize SOW program</a:t>
            </a:r>
            <a:br>
              <a:rPr lang="en-US" sz="2000" dirty="0">
                <a:solidFill>
                  <a:srgbClr val="000000"/>
                </a:solidFill>
                <a:latin typeface="Calibri" panose="020F0502020204030204"/>
              </a:rPr>
            </a:br>
            <a:r>
              <a:rPr lang="en-US" sz="2000" dirty="0">
                <a:solidFill>
                  <a:srgbClr val="000000"/>
                </a:solidFill>
                <a:latin typeface="Calibri" panose="020F0502020204030204"/>
              </a:rPr>
              <a:t>management capabilities</a:t>
            </a:r>
          </a:p>
          <a:p>
            <a:pPr marL="400030" indent="-171442" defTabSz="685766">
              <a:spcAft>
                <a:spcPts val="1200"/>
              </a:spcAft>
              <a:buFont typeface="Arial" charset="0"/>
              <a:buChar char="•"/>
            </a:pPr>
            <a:r>
              <a:rPr lang="en-US" sz="2000" dirty="0">
                <a:solidFill>
                  <a:srgbClr val="000000"/>
                </a:solidFill>
                <a:latin typeface="Calibri" panose="020F0502020204030204"/>
              </a:rPr>
              <a:t>Elevate your knowledge and career</a:t>
            </a:r>
          </a:p>
          <a:p>
            <a:pPr defTabSz="685766"/>
            <a:r>
              <a:rPr lang="en-US" sz="2000" b="1" i="1" dirty="0">
                <a:solidFill>
                  <a:srgbClr val="EE3124"/>
                </a:solidFill>
                <a:latin typeface="Calibri" panose="020F0502020204030204"/>
              </a:rPr>
              <a:t>Register Today!</a:t>
            </a:r>
          </a:p>
        </p:txBody>
      </p:sp>
      <p:pic>
        <p:nvPicPr>
          <p:cNvPr id="6" name="Picture 5">
            <a:extLst>
              <a:ext uri="{FF2B5EF4-FFF2-40B4-BE49-F238E27FC236}">
                <a16:creationId xmlns:a16="http://schemas.microsoft.com/office/drawing/2014/main" id="{63568F91-DD54-8E40-9466-4E8307DA22E3}"/>
              </a:ext>
            </a:extLst>
          </p:cNvPr>
          <p:cNvPicPr>
            <a:picLocks noChangeAspect="1"/>
          </p:cNvPicPr>
          <p:nvPr/>
        </p:nvPicPr>
        <p:blipFill>
          <a:blip r:embed="rId3"/>
          <a:stretch>
            <a:fillRect/>
          </a:stretch>
        </p:blipFill>
        <p:spPr>
          <a:xfrm>
            <a:off x="299192" y="347472"/>
            <a:ext cx="2752725" cy="685800"/>
          </a:xfrm>
          <a:prstGeom prst="rect">
            <a:avLst/>
          </a:prstGeom>
        </p:spPr>
      </p:pic>
      <p:grpSp>
        <p:nvGrpSpPr>
          <p:cNvPr id="7" name="Group 6">
            <a:extLst>
              <a:ext uri="{FF2B5EF4-FFF2-40B4-BE49-F238E27FC236}">
                <a16:creationId xmlns:a16="http://schemas.microsoft.com/office/drawing/2014/main" id="{E6D4BD54-4768-644B-BC2B-1C61D62189C9}"/>
              </a:ext>
            </a:extLst>
          </p:cNvPr>
          <p:cNvGrpSpPr/>
          <p:nvPr/>
        </p:nvGrpSpPr>
        <p:grpSpPr>
          <a:xfrm>
            <a:off x="3086059" y="387001"/>
            <a:ext cx="3329951" cy="614014"/>
            <a:chOff x="2980555" y="336550"/>
            <a:chExt cx="3329951" cy="614014"/>
          </a:xfrm>
        </p:grpSpPr>
        <p:sp>
          <p:nvSpPr>
            <p:cNvPr id="8" name="Rectangle 7">
              <a:extLst>
                <a:ext uri="{FF2B5EF4-FFF2-40B4-BE49-F238E27FC236}">
                  <a16:creationId xmlns:a16="http://schemas.microsoft.com/office/drawing/2014/main" id="{1E775034-3B91-5F44-B320-E242B62578ED}"/>
                </a:ext>
              </a:extLst>
            </p:cNvPr>
            <p:cNvSpPr/>
            <p:nvPr/>
          </p:nvSpPr>
          <p:spPr>
            <a:xfrm>
              <a:off x="2980555" y="336550"/>
              <a:ext cx="3329951" cy="614014"/>
            </a:xfrm>
            <a:prstGeom prst="rect">
              <a:avLst/>
            </a:prstGeom>
          </p:spPr>
          <p:txBody>
            <a:bodyPr wrap="none" lIns="182880" tIns="0" rIns="0" bIns="0" anchor="t">
              <a:spAutoFit/>
            </a:bodyPr>
            <a:lstStyle/>
            <a:p>
              <a:pPr defTabSz="685766">
                <a:lnSpc>
                  <a:spcPct val="95000"/>
                </a:lnSpc>
              </a:pPr>
              <a:r>
                <a:rPr lang="en-US" sz="1400" b="1" i="1">
                  <a:solidFill>
                    <a:srgbClr val="EE3124"/>
                  </a:solidFill>
                  <a:latin typeface="Calibri" panose="020F0502020204030204"/>
                </a:rPr>
                <a:t>View the full schedule of virtual classes at:</a:t>
              </a:r>
              <a:br>
                <a:rPr lang="en-US" sz="1400" b="1">
                  <a:solidFill>
                    <a:prstClr val="black"/>
                  </a:solidFill>
                  <a:latin typeface="Calibri" panose="020F0502020204030204"/>
                </a:rPr>
              </a:br>
              <a:r>
                <a:rPr lang="en-US" sz="1400" b="1">
                  <a:solidFill>
                    <a:srgbClr val="000000"/>
                  </a:solidFill>
                  <a:latin typeface="Calibri" panose="020F0502020204030204"/>
                </a:rPr>
                <a:t>www.staffingindustry.com/certification</a:t>
              </a:r>
              <a:br>
                <a:rPr lang="en-US" sz="1400" b="1">
                  <a:solidFill>
                    <a:prstClr val="black"/>
                  </a:solidFill>
                  <a:latin typeface="Calibri" panose="020F0502020204030204"/>
                </a:rPr>
              </a:br>
              <a:r>
                <a:rPr lang="en-US" sz="1400" b="1">
                  <a:solidFill>
                    <a:srgbClr val="000000"/>
                  </a:solidFill>
                  <a:latin typeface="Calibri" panose="020F0502020204030204"/>
                </a:rPr>
                <a:t>      @SIACCWP #CCWP</a:t>
              </a:r>
              <a:endParaRPr lang="en-US" sz="1400">
                <a:solidFill>
                  <a:srgbClr val="000000"/>
                </a:solidFill>
                <a:latin typeface="Calibri" panose="020F0502020204030204"/>
              </a:endParaRPr>
            </a:p>
          </p:txBody>
        </p:sp>
        <p:pic>
          <p:nvPicPr>
            <p:cNvPr id="9" name="Picture 8" descr="Twitter_bird_BlueNoBack.eps">
              <a:extLst>
                <a:ext uri="{FF2B5EF4-FFF2-40B4-BE49-F238E27FC236}">
                  <a16:creationId xmlns:a16="http://schemas.microsoft.com/office/drawing/2014/main" id="{FE613E00-9D29-C642-9722-9E3042E54BA3}"/>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170401" y="772811"/>
              <a:ext cx="203200" cy="165608"/>
            </a:xfrm>
            <a:prstGeom prst="rect">
              <a:avLst/>
            </a:prstGeom>
          </p:spPr>
        </p:pic>
      </p:grpSp>
      <p:sp>
        <p:nvSpPr>
          <p:cNvPr id="2" name="TextBox 1">
            <a:extLst>
              <a:ext uri="{FF2B5EF4-FFF2-40B4-BE49-F238E27FC236}">
                <a16:creationId xmlns:a16="http://schemas.microsoft.com/office/drawing/2014/main" id="{5286910E-40D1-8849-B0F7-486DF25E12D2}"/>
              </a:ext>
            </a:extLst>
          </p:cNvPr>
          <p:cNvSpPr txBox="1"/>
          <p:nvPr/>
        </p:nvSpPr>
        <p:spPr>
          <a:xfrm>
            <a:off x="9076888" y="763398"/>
            <a:ext cx="0" cy="0"/>
          </a:xfrm>
          <a:prstGeom prst="rect">
            <a:avLst/>
          </a:prstGeom>
          <a:noFill/>
        </p:spPr>
        <p:txBody>
          <a:bodyPr wrap="none" lIns="0" tIns="0" rIns="0" bIns="0" rtlCol="0">
            <a:noAutofit/>
          </a:bodyPr>
          <a:lstStyle/>
          <a:p>
            <a:pPr marL="228594" indent="-228594" defTabSz="685800">
              <a:lnSpc>
                <a:spcPts val="2800"/>
              </a:lnSpc>
              <a:spcAft>
                <a:spcPts val="600"/>
              </a:spcAft>
              <a:buClr>
                <a:srgbClr val="5B9BD5"/>
              </a:buClr>
              <a:buSzPct val="110000"/>
              <a:buFont typeface="Wingdings" charset="2"/>
              <a:buChar char="§"/>
            </a:pPr>
            <a:endParaRPr lang="en-US" sz="2400" err="1">
              <a:solidFill>
                <a:prstClr val="black"/>
              </a:solidFill>
              <a:latin typeface="Calibri" panose="020F0502020204030204"/>
            </a:endParaRPr>
          </a:p>
        </p:txBody>
      </p:sp>
    </p:spTree>
    <p:extLst>
      <p:ext uri="{BB962C8B-B14F-4D97-AF65-F5344CB8AC3E}">
        <p14:creationId xmlns:p14="http://schemas.microsoft.com/office/powerpoint/2010/main" val="309510158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39A31BD-7508-534A-A4C7-D3543E5DEFB2}"/>
              </a:ext>
            </a:extLst>
          </p:cNvPr>
          <p:cNvGrpSpPr/>
          <p:nvPr/>
        </p:nvGrpSpPr>
        <p:grpSpPr>
          <a:xfrm>
            <a:off x="0" y="310"/>
            <a:ext cx="9144000" cy="5142879"/>
            <a:chOff x="0" y="310"/>
            <a:chExt cx="9144000" cy="5142879"/>
          </a:xfrm>
        </p:grpSpPr>
        <p:pic>
          <p:nvPicPr>
            <p:cNvPr id="29" name="Picture 28" descr="A picture containing text&#10;&#10;Description automatically generated">
              <a:extLst>
                <a:ext uri="{FF2B5EF4-FFF2-40B4-BE49-F238E27FC236}">
                  <a16:creationId xmlns:a16="http://schemas.microsoft.com/office/drawing/2014/main" id="{8C7DA3B5-68B7-2B42-A18D-CDB007B52601}"/>
                </a:ext>
              </a:extLst>
            </p:cNvPr>
            <p:cNvPicPr>
              <a:picLocks noChangeAspect="1"/>
            </p:cNvPicPr>
            <p:nvPr/>
          </p:nvPicPr>
          <p:blipFill>
            <a:blip r:embed="rId3"/>
            <a:stretch>
              <a:fillRect/>
            </a:stretch>
          </p:blipFill>
          <p:spPr>
            <a:xfrm>
              <a:off x="0" y="310"/>
              <a:ext cx="9144000" cy="5142879"/>
            </a:xfrm>
            <a:prstGeom prst="rect">
              <a:avLst/>
            </a:prstGeom>
          </p:spPr>
        </p:pic>
        <p:grpSp>
          <p:nvGrpSpPr>
            <p:cNvPr id="15" name="Group 14">
              <a:extLst>
                <a:ext uri="{FF2B5EF4-FFF2-40B4-BE49-F238E27FC236}">
                  <a16:creationId xmlns:a16="http://schemas.microsoft.com/office/drawing/2014/main" id="{2A89C5EE-57F5-7C49-9425-ACB6AED5782E}"/>
                </a:ext>
              </a:extLst>
            </p:cNvPr>
            <p:cNvGrpSpPr/>
            <p:nvPr/>
          </p:nvGrpSpPr>
          <p:grpSpPr>
            <a:xfrm>
              <a:off x="4047397" y="4303672"/>
              <a:ext cx="4681910" cy="341632"/>
              <a:chOff x="198435" y="3560711"/>
              <a:chExt cx="4681910" cy="341632"/>
            </a:xfrm>
          </p:grpSpPr>
          <p:pic>
            <p:nvPicPr>
              <p:cNvPr id="26" name="Picture 25">
                <a:extLst>
                  <a:ext uri="{FF2B5EF4-FFF2-40B4-BE49-F238E27FC236}">
                    <a16:creationId xmlns:a16="http://schemas.microsoft.com/office/drawing/2014/main" id="{636C18F4-8912-5F4C-A1F5-F3B9B357AD14}"/>
                  </a:ext>
                </a:extLst>
              </p:cNvPr>
              <p:cNvPicPr>
                <a:picLocks noChangeAspect="1"/>
              </p:cNvPicPr>
              <p:nvPr/>
            </p:nvPicPr>
            <p:blipFill>
              <a:blip r:embed="rId4"/>
              <a:stretch>
                <a:fillRect/>
              </a:stretch>
            </p:blipFill>
            <p:spPr>
              <a:xfrm>
                <a:off x="198435" y="3560711"/>
                <a:ext cx="4681910" cy="341632"/>
              </a:xfrm>
              <a:prstGeom prst="rect">
                <a:avLst/>
              </a:prstGeom>
            </p:spPr>
          </p:pic>
          <p:sp>
            <p:nvSpPr>
              <p:cNvPr id="11" name="Rectangle 10">
                <a:extLst>
                  <a:ext uri="{FF2B5EF4-FFF2-40B4-BE49-F238E27FC236}">
                    <a16:creationId xmlns:a16="http://schemas.microsoft.com/office/drawing/2014/main" id="{D1E72FCE-69A0-6F40-ABBD-36434FC5B2FD}"/>
                  </a:ext>
                </a:extLst>
              </p:cNvPr>
              <p:cNvSpPr/>
              <p:nvPr/>
            </p:nvSpPr>
            <p:spPr>
              <a:xfrm>
                <a:off x="198435" y="3560711"/>
                <a:ext cx="4681910" cy="341632"/>
              </a:xfrm>
              <a:prstGeom prst="rect">
                <a:avLst/>
              </a:prstGeom>
            </p:spPr>
            <p:txBody>
              <a:bodyPr wrap="square" lIns="91440" tIns="45720" rIns="91440" bIns="45720" anchor="t">
                <a:spAutoFit/>
              </a:bodyPr>
              <a:lstStyle/>
              <a:p>
                <a:pPr algn="ctr" defTabSz="514350">
                  <a:lnSpc>
                    <a:spcPct val="90000"/>
                  </a:lnSpc>
                  <a:spcAft>
                    <a:spcPts val="450"/>
                  </a:spcAft>
                  <a:defRPr/>
                </a:pPr>
                <a:r>
                  <a:rPr lang="en-US" b="1" dirty="0">
                    <a:solidFill>
                      <a:srgbClr val="5D2C87"/>
                    </a:solidFill>
                  </a:rPr>
                  <a:t>Register at </a:t>
                </a:r>
                <a:r>
                  <a:rPr lang="en-US" b="1" dirty="0" err="1">
                    <a:solidFill>
                      <a:srgbClr val="5D2C87"/>
                    </a:solidFill>
                  </a:rPr>
                  <a:t>www.collaborationgigeconomy.com</a:t>
                </a:r>
                <a:r>
                  <a:rPr lang="en-US" b="1" dirty="0">
                    <a:solidFill>
                      <a:srgbClr val="5D2C87"/>
                    </a:solidFill>
                  </a:rPr>
                  <a:t> </a:t>
                </a:r>
                <a:endParaRPr lang="en-US" b="1" dirty="0">
                  <a:solidFill>
                    <a:srgbClr val="5D2C87"/>
                  </a:solidFill>
                  <a:cs typeface="Calibri"/>
                </a:endParaRPr>
              </a:p>
            </p:txBody>
          </p:sp>
        </p:grpSp>
        <p:grpSp>
          <p:nvGrpSpPr>
            <p:cNvPr id="32" name="Group 31">
              <a:extLst>
                <a:ext uri="{FF2B5EF4-FFF2-40B4-BE49-F238E27FC236}">
                  <a16:creationId xmlns:a16="http://schemas.microsoft.com/office/drawing/2014/main" id="{BFBB5629-96D2-024A-B0B1-D25638E45186}"/>
                </a:ext>
              </a:extLst>
            </p:cNvPr>
            <p:cNvGrpSpPr/>
            <p:nvPr/>
          </p:nvGrpSpPr>
          <p:grpSpPr>
            <a:xfrm>
              <a:off x="5005638" y="263305"/>
              <a:ext cx="3967290" cy="1104159"/>
              <a:chOff x="4497638" y="263305"/>
              <a:chExt cx="3967290" cy="1104159"/>
            </a:xfrm>
          </p:grpSpPr>
          <p:sp>
            <p:nvSpPr>
              <p:cNvPr id="33" name="Rectangle 32">
                <a:extLst>
                  <a:ext uri="{FF2B5EF4-FFF2-40B4-BE49-F238E27FC236}">
                    <a16:creationId xmlns:a16="http://schemas.microsoft.com/office/drawing/2014/main" id="{0BA19F9C-37FA-1348-BBC4-9A00164FADF2}"/>
                  </a:ext>
                </a:extLst>
              </p:cNvPr>
              <p:cNvSpPr/>
              <p:nvPr/>
            </p:nvSpPr>
            <p:spPr>
              <a:xfrm>
                <a:off x="4587083" y="263305"/>
                <a:ext cx="3877845" cy="769441"/>
              </a:xfrm>
              <a:prstGeom prst="rect">
                <a:avLst/>
              </a:prstGeom>
            </p:spPr>
            <p:txBody>
              <a:bodyPr wrap="square">
                <a:spAutoFit/>
              </a:bodyPr>
              <a:lstStyle/>
              <a:p>
                <a:r>
                  <a:rPr lang="en-US" sz="2400" b="1" dirty="0">
                    <a:solidFill>
                      <a:schemeClr val="bg1"/>
                    </a:solidFill>
                    <a:latin typeface="Corporate S ExtraBold" pitchFamily="2" charset="77"/>
                  </a:rPr>
                  <a:t>SEPTEMBER 22-23, 2022</a:t>
                </a:r>
              </a:p>
              <a:p>
                <a:r>
                  <a:rPr lang="en-US" sz="2000" b="1" dirty="0">
                    <a:solidFill>
                      <a:schemeClr val="bg1"/>
                    </a:solidFill>
                    <a:latin typeface="Corporate S" pitchFamily="2" charset="77"/>
                  </a:rPr>
                  <a:t>The Omni | Dallas, TX</a:t>
                </a:r>
              </a:p>
            </p:txBody>
          </p:sp>
          <p:grpSp>
            <p:nvGrpSpPr>
              <p:cNvPr id="34" name="Group 33">
                <a:extLst>
                  <a:ext uri="{FF2B5EF4-FFF2-40B4-BE49-F238E27FC236}">
                    <a16:creationId xmlns:a16="http://schemas.microsoft.com/office/drawing/2014/main" id="{F6F55C71-13D9-8941-9E65-655D2DA6E6E4}"/>
                  </a:ext>
                </a:extLst>
              </p:cNvPr>
              <p:cNvGrpSpPr/>
              <p:nvPr/>
            </p:nvGrpSpPr>
            <p:grpSpPr>
              <a:xfrm>
                <a:off x="4497638" y="998132"/>
                <a:ext cx="2412712" cy="369332"/>
                <a:chOff x="5008791" y="1302759"/>
                <a:chExt cx="2412712" cy="369332"/>
              </a:xfrm>
            </p:grpSpPr>
            <p:sp>
              <p:nvSpPr>
                <p:cNvPr id="35" name="Rectangle 34">
                  <a:extLst>
                    <a:ext uri="{FF2B5EF4-FFF2-40B4-BE49-F238E27FC236}">
                      <a16:creationId xmlns:a16="http://schemas.microsoft.com/office/drawing/2014/main" id="{BB261A58-CAB0-5549-95E7-3783D7E0B1B5}"/>
                    </a:ext>
                  </a:extLst>
                </p:cNvPr>
                <p:cNvSpPr/>
                <p:nvPr/>
              </p:nvSpPr>
              <p:spPr>
                <a:xfrm>
                  <a:off x="5008791" y="1302759"/>
                  <a:ext cx="2412712" cy="369332"/>
                </a:xfrm>
                <a:prstGeom prst="rect">
                  <a:avLst/>
                </a:prstGeom>
              </p:spPr>
              <p:txBody>
                <a:bodyPr wrap="none">
                  <a:spAutoFit/>
                </a:bodyPr>
                <a:lstStyle/>
                <a:p>
                  <a:pPr defTabSz="457189"/>
                  <a:r>
                    <a:rPr lang="en-US" dirty="0">
                      <a:solidFill>
                        <a:srgbClr val="FFFFFF"/>
                      </a:solidFill>
                      <a:cs typeface="Calibri"/>
                    </a:rPr>
                    <a:t>      @</a:t>
                  </a:r>
                  <a:r>
                    <a:rPr lang="en-US" dirty="0" err="1">
                      <a:solidFill>
                        <a:srgbClr val="FFFFFF"/>
                      </a:solidFill>
                      <a:cs typeface="Calibri"/>
                    </a:rPr>
                    <a:t>SIAGigE</a:t>
                  </a:r>
                  <a:r>
                    <a:rPr lang="en-US" dirty="0">
                      <a:solidFill>
                        <a:srgbClr val="FFFFFF"/>
                      </a:solidFill>
                      <a:cs typeface="Calibri"/>
                    </a:rPr>
                    <a:t>  #</a:t>
                  </a:r>
                  <a:r>
                    <a:rPr lang="en-US" dirty="0" err="1">
                      <a:solidFill>
                        <a:srgbClr val="FFFFFF"/>
                      </a:solidFill>
                      <a:cs typeface="Calibri"/>
                    </a:rPr>
                    <a:t>SIAGigE</a:t>
                  </a:r>
                  <a:endParaRPr lang="en-US" dirty="0">
                    <a:solidFill>
                      <a:srgbClr val="FFFFFF"/>
                    </a:solidFill>
                    <a:cs typeface="Calibri"/>
                  </a:endParaRPr>
                </a:p>
              </p:txBody>
            </p:sp>
            <p:pic>
              <p:nvPicPr>
                <p:cNvPr id="36" name="Picture 4" descr="A close up of a logo&#10;&#10;Description generated with high confidence">
                  <a:extLst>
                    <a:ext uri="{FF2B5EF4-FFF2-40B4-BE49-F238E27FC236}">
                      <a16:creationId xmlns:a16="http://schemas.microsoft.com/office/drawing/2014/main" id="{5D7F5573-1068-7D48-AE67-41F39238C80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5135264" y="1352370"/>
                  <a:ext cx="261341" cy="283982"/>
                </a:xfrm>
                <a:prstGeom prst="rect">
                  <a:avLst/>
                </a:prstGeom>
              </p:spPr>
            </p:pic>
          </p:grpSp>
        </p:grpSp>
        <p:pic>
          <p:nvPicPr>
            <p:cNvPr id="40" name="Picture 39" descr="A picture containing icon&#10;&#10;Description automatically generated">
              <a:extLst>
                <a:ext uri="{FF2B5EF4-FFF2-40B4-BE49-F238E27FC236}">
                  <a16:creationId xmlns:a16="http://schemas.microsoft.com/office/drawing/2014/main" id="{35615148-3A0F-D54A-9715-F8AB267FF6F3}"/>
                </a:ext>
              </a:extLst>
            </p:cNvPr>
            <p:cNvPicPr>
              <a:picLocks noChangeAspect="1"/>
            </p:cNvPicPr>
            <p:nvPr/>
          </p:nvPicPr>
          <p:blipFill>
            <a:blip r:embed="rId7"/>
            <a:stretch>
              <a:fillRect/>
            </a:stretch>
          </p:blipFill>
          <p:spPr>
            <a:xfrm>
              <a:off x="414333" y="385078"/>
              <a:ext cx="3975964" cy="908159"/>
            </a:xfrm>
            <a:prstGeom prst="rect">
              <a:avLst/>
            </a:prstGeom>
          </p:spPr>
        </p:pic>
        <p:sp>
          <p:nvSpPr>
            <p:cNvPr id="41" name="TextBox 40">
              <a:extLst>
                <a:ext uri="{FF2B5EF4-FFF2-40B4-BE49-F238E27FC236}">
                  <a16:creationId xmlns:a16="http://schemas.microsoft.com/office/drawing/2014/main" id="{D3826374-F61B-7F4F-90B4-25BA4EE9A94C}"/>
                </a:ext>
              </a:extLst>
            </p:cNvPr>
            <p:cNvSpPr txBox="1">
              <a:spLocks noChangeAspect="1"/>
            </p:cNvSpPr>
            <p:nvPr/>
          </p:nvSpPr>
          <p:spPr>
            <a:xfrm>
              <a:off x="4888" y="1512272"/>
              <a:ext cx="9134223" cy="1692771"/>
            </a:xfrm>
            <a:prstGeom prst="rect">
              <a:avLst/>
            </a:prstGeom>
            <a:noFill/>
          </p:spPr>
          <p:txBody>
            <a:bodyPr wrap="square" lIns="91440" tIns="45720" rIns="91440" bIns="45720" rtlCol="0" anchor="ctr" anchorCtr="1">
              <a:spAutoFit/>
            </a:bodyPr>
            <a:lstStyle/>
            <a:p>
              <a:r>
                <a:rPr lang="en-US" sz="3200" b="1" dirty="0">
                  <a:solidFill>
                    <a:srgbClr val="FFD100"/>
                  </a:solidFill>
                  <a:latin typeface="Corporate S" pitchFamily="2" charset="77"/>
                </a:rPr>
                <a:t>Connect with the Talent Supply Chain in Dallas! </a:t>
              </a:r>
            </a:p>
            <a:p>
              <a:r>
                <a:rPr lang="en-US" dirty="0">
                  <a:solidFill>
                    <a:schemeClr val="bg1"/>
                  </a:solidFill>
                </a:rPr>
                <a:t>Collaboration in the Gig Economy is a one-of-a-kind event where tech, talent solutions and suppliers converge to collaborate on strategies for the evolved workforce of tomorrow.</a:t>
              </a:r>
            </a:p>
            <a:p>
              <a:r>
                <a:rPr lang="en-US" dirty="0">
                  <a:solidFill>
                    <a:schemeClr val="bg1"/>
                  </a:solidFill>
                </a:rPr>
                <a:t>Attend to expand your horizons and forge connections in a dynamic, interactive</a:t>
              </a:r>
            </a:p>
            <a:p>
              <a:r>
                <a:rPr lang="en-US" dirty="0">
                  <a:solidFill>
                    <a:schemeClr val="bg1"/>
                  </a:solidFill>
                </a:rPr>
                <a:t>conference setting. </a:t>
              </a:r>
            </a:p>
          </p:txBody>
        </p:sp>
      </p:grpSp>
    </p:spTree>
    <p:extLst>
      <p:ext uri="{BB962C8B-B14F-4D97-AF65-F5344CB8AC3E}">
        <p14:creationId xmlns:p14="http://schemas.microsoft.com/office/powerpoint/2010/main" val="138249448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18FC84-A36F-6445-8E01-C5D691C327E1}"/>
              </a:ext>
            </a:extLst>
          </p:cNvPr>
          <p:cNvGrpSpPr/>
          <p:nvPr/>
        </p:nvGrpSpPr>
        <p:grpSpPr>
          <a:xfrm>
            <a:off x="55003" y="288871"/>
            <a:ext cx="7349097" cy="3326370"/>
            <a:chOff x="55003" y="288871"/>
            <a:chExt cx="7349097" cy="3326370"/>
          </a:xfrm>
        </p:grpSpPr>
        <p:sp>
          <p:nvSpPr>
            <p:cNvPr id="7" name="Rectangle 6">
              <a:extLst>
                <a:ext uri="{FF2B5EF4-FFF2-40B4-BE49-F238E27FC236}">
                  <a16:creationId xmlns:a16="http://schemas.microsoft.com/office/drawing/2014/main" id="{4DC480BB-3307-3C4B-AABD-A0B3F8072C5D}"/>
                </a:ext>
              </a:extLst>
            </p:cNvPr>
            <p:cNvSpPr/>
            <p:nvPr userDrawn="1"/>
          </p:nvSpPr>
          <p:spPr>
            <a:xfrm>
              <a:off x="149382" y="3061243"/>
              <a:ext cx="3982351" cy="553998"/>
            </a:xfrm>
            <a:prstGeom prst="rect">
              <a:avLst/>
            </a:prstGeom>
          </p:spPr>
          <p:txBody>
            <a:bodyPr wrap="square" lIns="182880" tIns="0" rIns="0" bIns="0">
              <a:spAutoFit/>
            </a:bodyPr>
            <a:lstStyle/>
            <a:p>
              <a:pPr lvl="0">
                <a:defRPr/>
              </a:pPr>
              <a:r>
                <a:rPr lang="en-US" b="1" dirty="0">
                  <a:solidFill>
                    <a:srgbClr val="FF0000"/>
                  </a:solidFill>
                </a:rPr>
                <a:t>Sign up at </a:t>
              </a:r>
            </a:p>
            <a:p>
              <a:pPr lvl="0">
                <a:defRPr/>
              </a:pPr>
              <a:r>
                <a:rPr lang="en-US" b="1" dirty="0" err="1">
                  <a:latin typeface="Calibri" panose="020F0502020204030204"/>
                </a:rPr>
                <a:t>www.staffingindustry.com</a:t>
              </a:r>
              <a:r>
                <a:rPr lang="en-US" b="1" dirty="0">
                  <a:latin typeface="Calibri" panose="020F0502020204030204"/>
                </a:rPr>
                <a:t>/certification</a:t>
              </a:r>
            </a:p>
          </p:txBody>
        </p:sp>
        <p:pic>
          <p:nvPicPr>
            <p:cNvPr id="5" name="Picture 4">
              <a:extLst>
                <a:ext uri="{FF2B5EF4-FFF2-40B4-BE49-F238E27FC236}">
                  <a16:creationId xmlns:a16="http://schemas.microsoft.com/office/drawing/2014/main" id="{856A93E4-54EB-C747-9971-2639A32E58FF}"/>
                </a:ext>
              </a:extLst>
            </p:cNvPr>
            <p:cNvPicPr>
              <a:picLocks noChangeAspect="1"/>
            </p:cNvPicPr>
            <p:nvPr/>
          </p:nvPicPr>
          <p:blipFill>
            <a:blip r:embed="rId2"/>
            <a:stretch>
              <a:fillRect/>
            </a:stretch>
          </p:blipFill>
          <p:spPr>
            <a:xfrm>
              <a:off x="303681" y="296672"/>
              <a:ext cx="3162305" cy="685800"/>
            </a:xfrm>
            <a:prstGeom prst="rect">
              <a:avLst/>
            </a:prstGeom>
          </p:spPr>
        </p:pic>
        <p:grpSp>
          <p:nvGrpSpPr>
            <p:cNvPr id="2" name="Group 1">
              <a:extLst>
                <a:ext uri="{FF2B5EF4-FFF2-40B4-BE49-F238E27FC236}">
                  <a16:creationId xmlns:a16="http://schemas.microsoft.com/office/drawing/2014/main" id="{0A6CD960-ABB7-454D-B395-CBFA52DB2179}"/>
                </a:ext>
              </a:extLst>
            </p:cNvPr>
            <p:cNvGrpSpPr/>
            <p:nvPr/>
          </p:nvGrpSpPr>
          <p:grpSpPr>
            <a:xfrm>
              <a:off x="3698021" y="288871"/>
              <a:ext cx="3706079" cy="631968"/>
              <a:chOff x="3698021" y="288871"/>
              <a:chExt cx="3706079" cy="631968"/>
            </a:xfrm>
          </p:grpSpPr>
          <p:sp>
            <p:nvSpPr>
              <p:cNvPr id="8" name="Rectangle 7">
                <a:extLst>
                  <a:ext uri="{FF2B5EF4-FFF2-40B4-BE49-F238E27FC236}">
                    <a16:creationId xmlns:a16="http://schemas.microsoft.com/office/drawing/2014/main" id="{C9BC85FB-A13B-0B4D-88B6-A7BE7A39ABFF}"/>
                  </a:ext>
                </a:extLst>
              </p:cNvPr>
              <p:cNvSpPr/>
              <p:nvPr/>
            </p:nvSpPr>
            <p:spPr>
              <a:xfrm>
                <a:off x="3698021" y="288871"/>
                <a:ext cx="3706079" cy="631968"/>
              </a:xfrm>
              <a:prstGeom prst="rect">
                <a:avLst/>
              </a:prstGeom>
            </p:spPr>
            <p:txBody>
              <a:bodyPr wrap="square">
                <a:spAutoFit/>
              </a:bodyPr>
              <a:lstStyle/>
              <a:p>
                <a:pPr defTabSz="457178" fontAlgn="base">
                  <a:lnSpc>
                    <a:spcPts val="2200"/>
                  </a:lnSpc>
                </a:pPr>
                <a:r>
                  <a:rPr lang="en-US" sz="1600" b="1" dirty="0" err="1">
                    <a:solidFill>
                      <a:srgbClr val="000000"/>
                    </a:solidFill>
                    <a:latin typeface="Calibri" panose="020F0502020204030204" pitchFamily="34" charset="0"/>
                  </a:rPr>
                  <a:t>www.staffingindustry.com</a:t>
                </a:r>
                <a:r>
                  <a:rPr lang="en-US" sz="1600" b="1" dirty="0">
                    <a:solidFill>
                      <a:srgbClr val="000000"/>
                    </a:solidFill>
                    <a:latin typeface="Calibri" panose="020F0502020204030204" pitchFamily="34" charset="0"/>
                  </a:rPr>
                  <a:t>/certification</a:t>
                </a:r>
                <a:r>
                  <a:rPr lang="en-US" sz="1600" dirty="0">
                    <a:solidFill>
                      <a:srgbClr val="000000"/>
                    </a:solidFill>
                    <a:latin typeface="Calibri" panose="020F0502020204030204" pitchFamily="34" charset="0"/>
                  </a:rPr>
                  <a:t>​</a:t>
                </a:r>
                <a:endParaRPr lang="en-US" sz="1600" dirty="0">
                  <a:solidFill>
                    <a:srgbClr val="000000"/>
                  </a:solidFill>
                  <a:latin typeface="Segoe UI"/>
                </a:endParaRPr>
              </a:p>
              <a:p>
                <a:pPr defTabSz="457178" fontAlgn="base">
                  <a:lnSpc>
                    <a:spcPts val="2200"/>
                  </a:lnSpc>
                </a:pPr>
                <a:r>
                  <a:rPr lang="en-US" sz="1400" b="1" dirty="0">
                    <a:solidFill>
                      <a:srgbClr val="000000"/>
                    </a:solidFill>
                    <a:latin typeface="Calibri" panose="020F0502020204030204" pitchFamily="34" charset="0"/>
                  </a:rPr>
                  <a:t>      @SIACCWP #CCWP</a:t>
                </a:r>
                <a:r>
                  <a:rPr lang="en-US" sz="1400" dirty="0">
                    <a:solidFill>
                      <a:srgbClr val="000000"/>
                    </a:solidFill>
                    <a:latin typeface="Calibri" panose="020F0502020204030204" pitchFamily="34" charset="0"/>
                  </a:rPr>
                  <a:t>​</a:t>
                </a:r>
                <a:endParaRPr lang="en-US" sz="1400" dirty="0">
                  <a:solidFill>
                    <a:srgbClr val="000000"/>
                  </a:solidFill>
                  <a:latin typeface="Segoe UI"/>
                </a:endParaRPr>
              </a:p>
            </p:txBody>
          </p:sp>
          <p:pic>
            <p:nvPicPr>
              <p:cNvPr id="1026" name="Picture 2">
                <a:extLst>
                  <a:ext uri="{FF2B5EF4-FFF2-40B4-BE49-F238E27FC236}">
                    <a16:creationId xmlns:a16="http://schemas.microsoft.com/office/drawing/2014/main" id="{4AA836E8-DA03-7940-B275-FF76775D9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301" y="693111"/>
                <a:ext cx="182493" cy="1512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CD1FC6E-3D13-A24A-A5C0-AB4797CB9F15}"/>
                </a:ext>
              </a:extLst>
            </p:cNvPr>
            <p:cNvGrpSpPr/>
            <p:nvPr/>
          </p:nvGrpSpPr>
          <p:grpSpPr>
            <a:xfrm>
              <a:off x="55003" y="1369739"/>
              <a:ext cx="6256897" cy="1417316"/>
              <a:chOff x="55003" y="1460051"/>
              <a:chExt cx="6256897" cy="1417316"/>
            </a:xfrm>
          </p:grpSpPr>
          <p:sp>
            <p:nvSpPr>
              <p:cNvPr id="4" name="Rectangle 3"/>
              <p:cNvSpPr/>
              <p:nvPr/>
            </p:nvSpPr>
            <p:spPr>
              <a:xfrm>
                <a:off x="55003" y="1460051"/>
                <a:ext cx="6256897" cy="1400383"/>
              </a:xfrm>
              <a:prstGeom prst="rect">
                <a:avLst/>
              </a:prstGeom>
            </p:spPr>
            <p:txBody>
              <a:bodyPr wrap="square" lIns="274320" tIns="0" rIns="0" bIns="0" anchor="t">
                <a:spAutoFit/>
              </a:bodyPr>
              <a:lstStyle/>
              <a:p>
                <a:pPr fontAlgn="base"/>
                <a:r>
                  <a:rPr lang="en-US" sz="2800" b="1" dirty="0">
                    <a:solidFill>
                      <a:schemeClr val="tx2"/>
                    </a:solidFill>
                    <a:latin typeface="Corporate S Pro" pitchFamily="2" charset="0"/>
                    <a:cs typeface="Calibri"/>
                  </a:rPr>
                  <a:t>Register for an upcoming CCWP class</a:t>
                </a:r>
              </a:p>
              <a:p>
                <a:pPr marL="457200" indent="-228600" fontAlgn="base">
                  <a:lnSpc>
                    <a:spcPct val="150000"/>
                  </a:lnSpc>
                  <a:buClr>
                    <a:schemeClr val="tx2"/>
                  </a:buClr>
                  <a:buFont typeface="Wingdings" pitchFamily="2" charset="2"/>
                  <a:buChar char="§"/>
                </a:pPr>
                <a:r>
                  <a:rPr lang="en-US" dirty="0"/>
                  <a:t>October 19-21</a:t>
                </a:r>
              </a:p>
              <a:p>
                <a:pPr marL="457200" indent="-228600" fontAlgn="base">
                  <a:buClr>
                    <a:schemeClr val="tx2"/>
                  </a:buClr>
                  <a:buFont typeface="Wingdings" pitchFamily="2" charset="2"/>
                  <a:buChar char="§"/>
                </a:pPr>
                <a:r>
                  <a:rPr lang="en-US" dirty="0"/>
                  <a:t>October 26-28</a:t>
                </a:r>
              </a:p>
              <a:p>
                <a:pPr marL="457200" indent="-228600" fontAlgn="base">
                  <a:buClr>
                    <a:schemeClr val="tx2"/>
                  </a:buClr>
                  <a:buFont typeface="Wingdings" pitchFamily="2" charset="2"/>
                  <a:buChar char="§"/>
                </a:pPr>
                <a:r>
                  <a:rPr lang="en-US" dirty="0"/>
                  <a:t>November 9-11</a:t>
                </a:r>
              </a:p>
            </p:txBody>
          </p:sp>
          <p:sp>
            <p:nvSpPr>
              <p:cNvPr id="11" name="Rectangle 10">
                <a:extLst>
                  <a:ext uri="{FF2B5EF4-FFF2-40B4-BE49-F238E27FC236}">
                    <a16:creationId xmlns:a16="http://schemas.microsoft.com/office/drawing/2014/main" id="{10346ED0-0774-6F41-9AB6-D101D7D56321}"/>
                  </a:ext>
                </a:extLst>
              </p:cNvPr>
              <p:cNvSpPr/>
              <p:nvPr/>
            </p:nvSpPr>
            <p:spPr>
              <a:xfrm>
                <a:off x="2376944" y="1954037"/>
                <a:ext cx="3187700" cy="923330"/>
              </a:xfrm>
              <a:prstGeom prst="rect">
                <a:avLst/>
              </a:prstGeom>
            </p:spPr>
            <p:txBody>
              <a:bodyPr wrap="square">
                <a:spAutoFit/>
              </a:bodyPr>
              <a:lstStyle/>
              <a:p>
                <a:pPr marL="457200" indent="-228600" fontAlgn="base">
                  <a:buClr>
                    <a:schemeClr val="tx2"/>
                  </a:buClr>
                  <a:buFont typeface="Wingdings" pitchFamily="2" charset="2"/>
                  <a:buChar char="§"/>
                </a:pPr>
                <a:r>
                  <a:rPr lang="en-US" dirty="0"/>
                  <a:t>November 30-December 2</a:t>
                </a:r>
              </a:p>
              <a:p>
                <a:pPr marL="457200" indent="-228600" fontAlgn="base">
                  <a:buClr>
                    <a:schemeClr val="tx2"/>
                  </a:buClr>
                  <a:buFont typeface="Wingdings" pitchFamily="2" charset="2"/>
                  <a:buChar char="§"/>
                </a:pPr>
                <a:r>
                  <a:rPr lang="en-US" dirty="0"/>
                  <a:t>December 7-9</a:t>
                </a:r>
              </a:p>
              <a:p>
                <a:pPr marL="457200" indent="-228600" fontAlgn="base">
                  <a:buClr>
                    <a:schemeClr val="tx2"/>
                  </a:buClr>
                  <a:buFont typeface="Wingdings" pitchFamily="2" charset="2"/>
                  <a:buChar char="§"/>
                </a:pPr>
                <a:r>
                  <a:rPr lang="en-US" dirty="0"/>
                  <a:t>December 14-16</a:t>
                </a:r>
                <a:endParaRPr lang="en-US" b="1" i="1" dirty="0">
                  <a:solidFill>
                    <a:srgbClr val="EE3124"/>
                  </a:solidFill>
                </a:endParaRPr>
              </a:p>
            </p:txBody>
          </p:sp>
        </p:grpSp>
      </p:grpSp>
    </p:spTree>
    <p:extLst>
      <p:ext uri="{BB962C8B-B14F-4D97-AF65-F5344CB8AC3E}">
        <p14:creationId xmlns:p14="http://schemas.microsoft.com/office/powerpoint/2010/main" val="4070194885"/>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EE24713-CAE6-264D-9923-D2311936DF6C}"/>
              </a:ext>
            </a:extLst>
          </p:cNvPr>
          <p:cNvGrpSpPr/>
          <p:nvPr/>
        </p:nvGrpSpPr>
        <p:grpSpPr>
          <a:xfrm>
            <a:off x="0" y="310"/>
            <a:ext cx="9144000" cy="5142879"/>
            <a:chOff x="0" y="310"/>
            <a:chExt cx="9144000" cy="5142879"/>
          </a:xfrm>
        </p:grpSpPr>
        <p:pic>
          <p:nvPicPr>
            <p:cNvPr id="13" name="Picture 12" descr="A group of people posing for a photo&#10;&#10;Description automatically generated">
              <a:extLst>
                <a:ext uri="{FF2B5EF4-FFF2-40B4-BE49-F238E27FC236}">
                  <a16:creationId xmlns:a16="http://schemas.microsoft.com/office/drawing/2014/main" id="{F68BD1EC-39CC-314B-AE80-BB17F45B8561}"/>
                </a:ext>
              </a:extLst>
            </p:cNvPr>
            <p:cNvPicPr>
              <a:picLocks noChangeAspect="1"/>
            </p:cNvPicPr>
            <p:nvPr/>
          </p:nvPicPr>
          <p:blipFill>
            <a:blip r:embed="rId3"/>
            <a:stretch>
              <a:fillRect/>
            </a:stretch>
          </p:blipFill>
          <p:spPr>
            <a:xfrm>
              <a:off x="0" y="310"/>
              <a:ext cx="9144000" cy="5142879"/>
            </a:xfrm>
            <a:prstGeom prst="rect">
              <a:avLst/>
            </a:prstGeom>
          </p:spPr>
        </p:pic>
        <p:sp>
          <p:nvSpPr>
            <p:cNvPr id="12" name="TextBox 11">
              <a:extLst>
                <a:ext uri="{FF2B5EF4-FFF2-40B4-BE49-F238E27FC236}">
                  <a16:creationId xmlns:a16="http://schemas.microsoft.com/office/drawing/2014/main" id="{128F4F5A-1FAB-8449-8EB2-B3D70D5A8205}"/>
                </a:ext>
              </a:extLst>
            </p:cNvPr>
            <p:cNvSpPr txBox="1">
              <a:spLocks noChangeAspect="1"/>
            </p:cNvSpPr>
            <p:nvPr/>
          </p:nvSpPr>
          <p:spPr>
            <a:xfrm>
              <a:off x="161774" y="1343032"/>
              <a:ext cx="8820451" cy="1692771"/>
            </a:xfrm>
            <a:prstGeom prst="rect">
              <a:avLst/>
            </a:prstGeom>
            <a:noFill/>
          </p:spPr>
          <p:txBody>
            <a:bodyPr wrap="square" lIns="91440" tIns="45720" rIns="91440" bIns="45720" rtlCol="0" anchor="ctr" anchorCtr="1">
              <a:spAutoFit/>
            </a:bodyPr>
            <a:lstStyle/>
            <a:p>
              <a:pPr lvl="0">
                <a:defRPr/>
              </a:pPr>
              <a:r>
                <a:rPr lang="en-US" sz="3200" b="1" dirty="0">
                  <a:solidFill>
                    <a:srgbClr val="FFD100"/>
                  </a:solidFill>
                  <a:latin typeface="Corporate S Pro" pitchFamily="2" charset="0"/>
                </a:rPr>
                <a:t>Driving Success in the New Normal </a:t>
              </a:r>
            </a:p>
            <a:p>
              <a:pPr lvl="0">
                <a:defRPr/>
              </a:pPr>
              <a:r>
                <a:rPr lang="en-US" dirty="0">
                  <a:solidFill>
                    <a:schemeClr val="bg1"/>
                  </a:solidFill>
                  <a:latin typeface="-apple-system"/>
                </a:rPr>
                <a:t>The </a:t>
              </a:r>
              <a:r>
                <a:rPr kumimoji="0" lang="en-US" sz="1800" b="0" i="0" u="none" strike="noStrike" kern="1200" cap="none" spc="0" normalizeH="0" baseline="0" noProof="0" dirty="0">
                  <a:ln>
                    <a:noFill/>
                  </a:ln>
                  <a:solidFill>
                    <a:schemeClr val="bg1"/>
                  </a:solidFill>
                  <a:effectLst/>
                  <a:uLnTx/>
                  <a:uFillTx/>
                  <a:latin typeface="-apple-system"/>
                  <a:ea typeface="+mn-ea"/>
                  <a:cs typeface="+mn-cs"/>
                </a:rPr>
                <a:t>2021 </a:t>
              </a:r>
              <a:r>
                <a:rPr kumimoji="0" lang="en-US" sz="1800" b="1" i="0" u="none" strike="noStrike" kern="1200" cap="none" spc="0" normalizeH="0" baseline="0" noProof="0" dirty="0">
                  <a:ln>
                    <a:noFill/>
                  </a:ln>
                  <a:solidFill>
                    <a:schemeClr val="bg1"/>
                  </a:solidFill>
                  <a:effectLst/>
                  <a:uLnTx/>
                  <a:uFillTx/>
                  <a:latin typeface="-apple-system"/>
                  <a:ea typeface="+mn-ea"/>
                  <a:cs typeface="+mn-cs"/>
                </a:rPr>
                <a:t>Healthcare </a:t>
              </a:r>
              <a:r>
                <a:rPr kumimoji="0" lang="en-US" sz="1800" b="1" i="0" u="none" strike="noStrike" kern="1200" cap="none" spc="0" normalizeH="0" baseline="0" noProof="0" dirty="0">
                  <a:ln>
                    <a:noFill/>
                  </a:ln>
                  <a:solidFill>
                    <a:schemeClr val="bg1"/>
                  </a:solidFill>
                  <a:effectLst/>
                  <a:uLnTx/>
                  <a:uFillTx/>
                  <a:ea typeface="+mn-ea"/>
                  <a:cs typeface="+mn-cs"/>
                </a:rPr>
                <a:t>Staffing Summit </a:t>
              </a:r>
              <a:r>
                <a:rPr kumimoji="0" lang="en-US" sz="1800" b="0" i="0" u="none" strike="noStrike" kern="1200" cap="none" spc="0" normalizeH="0" baseline="0" noProof="0" dirty="0">
                  <a:ln>
                    <a:noFill/>
                  </a:ln>
                  <a:solidFill>
                    <a:schemeClr val="bg1"/>
                  </a:solidFill>
                  <a:effectLst/>
                  <a:uLnTx/>
                  <a:uFillTx/>
                  <a:ea typeface="+mn-ea"/>
                  <a:cs typeface="+mn-cs"/>
                </a:rPr>
                <a:t>is your one event to gather for the latest updates in all areas of healthcare staffing. Connect with industry peers, learn about the rapid acceleration in the technologies and services available to the industry and be inspired by leaders and experts who are transforming the field.</a:t>
              </a:r>
            </a:p>
          </p:txBody>
        </p:sp>
        <p:pic>
          <p:nvPicPr>
            <p:cNvPr id="6" name="Picture 5" descr="Text&#10;&#10;Description automatically generated">
              <a:extLst>
                <a:ext uri="{FF2B5EF4-FFF2-40B4-BE49-F238E27FC236}">
                  <a16:creationId xmlns:a16="http://schemas.microsoft.com/office/drawing/2014/main" id="{FAE253BC-4AFB-6345-8A25-59F9D9C51D68}"/>
                </a:ext>
              </a:extLst>
            </p:cNvPr>
            <p:cNvPicPr>
              <a:picLocks noChangeAspect="1"/>
            </p:cNvPicPr>
            <p:nvPr/>
          </p:nvPicPr>
          <p:blipFill>
            <a:blip r:embed="rId4"/>
            <a:stretch>
              <a:fillRect/>
            </a:stretch>
          </p:blipFill>
          <p:spPr>
            <a:xfrm>
              <a:off x="304800" y="287150"/>
              <a:ext cx="3822700" cy="955675"/>
            </a:xfrm>
            <a:prstGeom prst="rect">
              <a:avLst/>
            </a:prstGeom>
          </p:spPr>
        </p:pic>
        <p:grpSp>
          <p:nvGrpSpPr>
            <p:cNvPr id="14" name="Group 13">
              <a:extLst>
                <a:ext uri="{FF2B5EF4-FFF2-40B4-BE49-F238E27FC236}">
                  <a16:creationId xmlns:a16="http://schemas.microsoft.com/office/drawing/2014/main" id="{784D2776-C8BB-C449-AD01-C77545C013AD}"/>
                </a:ext>
              </a:extLst>
            </p:cNvPr>
            <p:cNvGrpSpPr/>
            <p:nvPr/>
          </p:nvGrpSpPr>
          <p:grpSpPr>
            <a:xfrm>
              <a:off x="4599238" y="204391"/>
              <a:ext cx="4232281" cy="1112273"/>
              <a:chOff x="4624638" y="204391"/>
              <a:chExt cx="4232281" cy="1112273"/>
            </a:xfrm>
          </p:grpSpPr>
          <p:sp>
            <p:nvSpPr>
              <p:cNvPr id="8" name="Rectangle 7">
                <a:extLst>
                  <a:ext uri="{FF2B5EF4-FFF2-40B4-BE49-F238E27FC236}">
                    <a16:creationId xmlns:a16="http://schemas.microsoft.com/office/drawing/2014/main" id="{23566B06-5751-0D42-BB0C-94E857A7DD80}"/>
                  </a:ext>
                </a:extLst>
              </p:cNvPr>
              <p:cNvSpPr/>
              <p:nvPr/>
            </p:nvSpPr>
            <p:spPr>
              <a:xfrm>
                <a:off x="4708374" y="204391"/>
                <a:ext cx="4148545" cy="769441"/>
              </a:xfrm>
              <a:prstGeom prst="rect">
                <a:avLst/>
              </a:prstGeom>
            </p:spPr>
            <p:txBody>
              <a:bodyPr wrap="square">
                <a:spAutoFit/>
              </a:bodyPr>
              <a:lstStyle/>
              <a:p>
                <a:r>
                  <a:rPr lang="en-US" sz="2400" b="1" dirty="0">
                    <a:solidFill>
                      <a:schemeClr val="bg1"/>
                    </a:solidFill>
                    <a:latin typeface="Corporate S ExtraBold" pitchFamily="2" charset="77"/>
                  </a:rPr>
                  <a:t>NOVEMBER 3-5, 2021</a:t>
                </a:r>
              </a:p>
              <a:p>
                <a:r>
                  <a:rPr lang="en-US" sz="2000" b="1" dirty="0">
                    <a:solidFill>
                      <a:schemeClr val="bg1"/>
                    </a:solidFill>
                    <a:latin typeface="Corporate S" pitchFamily="2" charset="77"/>
                  </a:rPr>
                  <a:t>Encore Boston Harbor | Boston, MA</a:t>
                </a:r>
              </a:p>
            </p:txBody>
          </p:sp>
          <p:grpSp>
            <p:nvGrpSpPr>
              <p:cNvPr id="9" name="Group 8">
                <a:extLst>
                  <a:ext uri="{FF2B5EF4-FFF2-40B4-BE49-F238E27FC236}">
                    <a16:creationId xmlns:a16="http://schemas.microsoft.com/office/drawing/2014/main" id="{71F6065A-524B-C242-BB12-5C03A5B89F28}"/>
                  </a:ext>
                </a:extLst>
              </p:cNvPr>
              <p:cNvGrpSpPr/>
              <p:nvPr/>
            </p:nvGrpSpPr>
            <p:grpSpPr>
              <a:xfrm>
                <a:off x="4624638" y="947332"/>
                <a:ext cx="3826689" cy="369332"/>
                <a:chOff x="5008791" y="1302759"/>
                <a:chExt cx="3826689" cy="369332"/>
              </a:xfrm>
            </p:grpSpPr>
            <p:sp>
              <p:nvSpPr>
                <p:cNvPr id="10" name="Rectangle 9">
                  <a:extLst>
                    <a:ext uri="{FF2B5EF4-FFF2-40B4-BE49-F238E27FC236}">
                      <a16:creationId xmlns:a16="http://schemas.microsoft.com/office/drawing/2014/main" id="{3129E6EB-BCBF-3D41-9200-7724DF98F05C}"/>
                    </a:ext>
                  </a:extLst>
                </p:cNvPr>
                <p:cNvSpPr/>
                <p:nvPr/>
              </p:nvSpPr>
              <p:spPr>
                <a:xfrm>
                  <a:off x="5008791" y="1302759"/>
                  <a:ext cx="3826689" cy="369332"/>
                </a:xfrm>
                <a:prstGeom prst="rect">
                  <a:avLst/>
                </a:prstGeom>
              </p:spPr>
              <p:txBody>
                <a:bodyPr wrap="none">
                  <a:spAutoFit/>
                </a:bodyPr>
                <a:lstStyle/>
                <a:p>
                  <a:pPr defTabSz="457189"/>
                  <a:r>
                    <a:rPr lang="en-US" dirty="0">
                      <a:solidFill>
                        <a:srgbClr val="FFFFFF"/>
                      </a:solidFill>
                      <a:cs typeface="Calibri"/>
                    </a:rPr>
                    <a:t>      @</a:t>
                  </a:r>
                  <a:r>
                    <a:rPr lang="en-US" dirty="0" err="1">
                      <a:solidFill>
                        <a:srgbClr val="FFFFFF"/>
                      </a:solidFill>
                      <a:cs typeface="Calibri"/>
                    </a:rPr>
                    <a:t>HCStaffSummit</a:t>
                  </a:r>
                  <a:r>
                    <a:rPr lang="en-US" dirty="0">
                      <a:solidFill>
                        <a:srgbClr val="FFFFFF"/>
                      </a:solidFill>
                      <a:cs typeface="Calibri"/>
                    </a:rPr>
                    <a:t>   #</a:t>
                  </a:r>
                  <a:r>
                    <a:rPr lang="en-US" dirty="0" err="1">
                      <a:solidFill>
                        <a:srgbClr val="FFFFFF"/>
                      </a:solidFill>
                      <a:cs typeface="Calibri"/>
                    </a:rPr>
                    <a:t>HCStaffSummit</a:t>
                  </a:r>
                  <a:endParaRPr lang="en-US" dirty="0">
                    <a:solidFill>
                      <a:srgbClr val="FFFFFF"/>
                    </a:solidFill>
                    <a:cs typeface="Calibri"/>
                  </a:endParaRPr>
                </a:p>
              </p:txBody>
            </p:sp>
            <p:pic>
              <p:nvPicPr>
                <p:cNvPr id="11" name="Picture 4" descr="A close up of a logo&#10;&#10;Description generated with high confidence">
                  <a:extLst>
                    <a:ext uri="{FF2B5EF4-FFF2-40B4-BE49-F238E27FC236}">
                      <a16:creationId xmlns:a16="http://schemas.microsoft.com/office/drawing/2014/main" id="{B9D598D0-B9CA-DF44-97A8-59D9C85F1A8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5135264" y="1365070"/>
                  <a:ext cx="261341" cy="283982"/>
                </a:xfrm>
                <a:prstGeom prst="rect">
                  <a:avLst/>
                </a:prstGeom>
              </p:spPr>
            </p:pic>
          </p:grpSp>
        </p:grpSp>
      </p:grpSp>
    </p:spTree>
    <p:extLst>
      <p:ext uri="{BB962C8B-B14F-4D97-AF65-F5344CB8AC3E}">
        <p14:creationId xmlns:p14="http://schemas.microsoft.com/office/powerpoint/2010/main" val="923559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theme/theme1.xml><?xml version="1.0" encoding="utf-8"?>
<a:theme xmlns:a="http://schemas.openxmlformats.org/drawingml/2006/main" name="CWS18eu Presentation">
  <a:themeElements>
    <a:clrScheme name="HC Slides">
      <a:dk1>
        <a:srgbClr val="000000"/>
      </a:dk1>
      <a:lt1>
        <a:srgbClr val="FFFFFF"/>
      </a:lt1>
      <a:dk2>
        <a:srgbClr val="455560"/>
      </a:dk2>
      <a:lt2>
        <a:srgbClr val="FFFFFF"/>
      </a:lt2>
      <a:accent1>
        <a:srgbClr val="002B70"/>
      </a:accent1>
      <a:accent2>
        <a:srgbClr val="EE3024"/>
      </a:accent2>
      <a:accent3>
        <a:srgbClr val="0057B7"/>
      </a:accent3>
      <a:accent4>
        <a:srgbClr val="0097A9"/>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chemeClr val="accent5"/>
          </a:buClr>
          <a:buSzPct val="11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WS18eu Presentation">
  <a:themeElements>
    <a:clrScheme name="HC Slides">
      <a:dk1>
        <a:srgbClr val="000000"/>
      </a:dk1>
      <a:lt1>
        <a:srgbClr val="FFFFFF"/>
      </a:lt1>
      <a:dk2>
        <a:srgbClr val="455560"/>
      </a:dk2>
      <a:lt2>
        <a:srgbClr val="FFFFFF"/>
      </a:lt2>
      <a:accent1>
        <a:srgbClr val="002B70"/>
      </a:accent1>
      <a:accent2>
        <a:srgbClr val="EE3024"/>
      </a:accent2>
      <a:accent3>
        <a:srgbClr val="0057B7"/>
      </a:accent3>
      <a:accent4>
        <a:srgbClr val="0097A9"/>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chemeClr val="accent5"/>
          </a:buClr>
          <a:buSzPct val="11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3.xml><?xml version="1.0" encoding="utf-8"?>
<a:theme xmlns:a="http://schemas.openxmlformats.org/drawingml/2006/main" name="2_Custom Desig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WS18eu Presentatio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chemeClr val="accent5"/>
          </a:buClr>
          <a:buSzPct val="11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5.xml><?xml version="1.0" encoding="utf-8"?>
<a:theme xmlns:a="http://schemas.openxmlformats.org/drawingml/2006/main" name="3_CWS18eu Presentatio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chemeClr val="accent5"/>
          </a:buClr>
          <a:buSzPct val="11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6.xml><?xml version="1.0" encoding="utf-8"?>
<a:theme xmlns:a="http://schemas.openxmlformats.org/drawingml/2006/main" name="4_CWS18eu Presentation">
  <a:themeElements>
    <a:clrScheme name="HC Slides">
      <a:dk1>
        <a:srgbClr val="000000"/>
      </a:dk1>
      <a:lt1>
        <a:srgbClr val="FFFFFF"/>
      </a:lt1>
      <a:dk2>
        <a:srgbClr val="455560"/>
      </a:dk2>
      <a:lt2>
        <a:srgbClr val="FFFFFF"/>
      </a:lt2>
      <a:accent1>
        <a:srgbClr val="002B70"/>
      </a:accent1>
      <a:accent2>
        <a:srgbClr val="EE3024"/>
      </a:accent2>
      <a:accent3>
        <a:srgbClr val="0057B7"/>
      </a:accent3>
      <a:accent4>
        <a:srgbClr val="0097A9"/>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chemeClr val="accent5"/>
          </a:buClr>
          <a:buSzPct val="11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7.xml><?xml version="1.0" encoding="utf-8"?>
<a:theme xmlns:a="http://schemas.openxmlformats.org/drawingml/2006/main" name="5_CWS18eu Presentation">
  <a:themeElements>
    <a:clrScheme name="HC Slides">
      <a:dk1>
        <a:srgbClr val="000000"/>
      </a:dk1>
      <a:lt1>
        <a:srgbClr val="FFFFFF"/>
      </a:lt1>
      <a:dk2>
        <a:srgbClr val="455560"/>
      </a:dk2>
      <a:lt2>
        <a:srgbClr val="FFFFFF"/>
      </a:lt2>
      <a:accent1>
        <a:srgbClr val="002B70"/>
      </a:accent1>
      <a:accent2>
        <a:srgbClr val="EE3024"/>
      </a:accent2>
      <a:accent3>
        <a:srgbClr val="0057B7"/>
      </a:accent3>
      <a:accent4>
        <a:srgbClr val="0097A9"/>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chemeClr val="accent5"/>
          </a:buClr>
          <a:buSzPct val="11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8.xml><?xml version="1.0" encoding="utf-8"?>
<a:theme xmlns:a="http://schemas.openxmlformats.org/drawingml/2006/main" name="2_CWS20na Presentation">
  <a:themeElements>
    <a:clrScheme name="HC Slides">
      <a:dk1>
        <a:srgbClr val="000000"/>
      </a:dk1>
      <a:lt1>
        <a:srgbClr val="FFFFFF"/>
      </a:lt1>
      <a:dk2>
        <a:srgbClr val="455560"/>
      </a:dk2>
      <a:lt2>
        <a:srgbClr val="FFFFFF"/>
      </a:lt2>
      <a:accent1>
        <a:srgbClr val="002B70"/>
      </a:accent1>
      <a:accent2>
        <a:srgbClr val="EE3024"/>
      </a:accent2>
      <a:accent3>
        <a:srgbClr val="0057B7"/>
      </a:accent3>
      <a:accent4>
        <a:srgbClr val="0097A9"/>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chemeClr val="accent5"/>
          </a:buClr>
          <a:buSzPct val="11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046248EADD964F8911F1825D6BF6BC" ma:contentTypeVersion="12" ma:contentTypeDescription="Create a new document." ma:contentTypeScope="" ma:versionID="5a01d2491ff9681e9433131abf9c1aab">
  <xsd:schema xmlns:xsd="http://www.w3.org/2001/XMLSchema" xmlns:xs="http://www.w3.org/2001/XMLSchema" xmlns:p="http://schemas.microsoft.com/office/2006/metadata/properties" xmlns:ns2="a867762f-1504-4175-bb5a-3db0262fd0fc" xmlns:ns3="89f575e9-504c-4318-8668-8cad9c3a8585" targetNamespace="http://schemas.microsoft.com/office/2006/metadata/properties" ma:root="true" ma:fieldsID="02741ff47381eb68a4f47d1499dd1ab6" ns2:_="" ns3:_="">
    <xsd:import namespace="a867762f-1504-4175-bb5a-3db0262fd0fc"/>
    <xsd:import namespace="89f575e9-504c-4318-8668-8cad9c3a85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7762f-1504-4175-bb5a-3db0262fd0f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f575e9-504c-4318-8668-8cad9c3a858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f575e9-504c-4318-8668-8cad9c3a8585">
      <UserInfo>
        <DisplayName>Serena Baker</DisplayName>
        <AccountId>608</AccountId>
        <AccountType/>
      </UserInfo>
      <UserInfo>
        <DisplayName>Katherine Fung</DisplayName>
        <AccountId>2299</AccountId>
        <AccountType/>
      </UserInfo>
      <UserInfo>
        <DisplayName>Beth Lane</DisplayName>
        <AccountId>424</AccountId>
        <AccountType/>
      </UserInfo>
    </SharedWithUsers>
  </documentManagement>
</p:properties>
</file>

<file path=customXml/itemProps1.xml><?xml version="1.0" encoding="utf-8"?>
<ds:datastoreItem xmlns:ds="http://schemas.openxmlformats.org/officeDocument/2006/customXml" ds:itemID="{1739600E-1109-4FB4-979D-8BBAE0FF3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7762f-1504-4175-bb5a-3db0262fd0fc"/>
    <ds:schemaRef ds:uri="89f575e9-504c-4318-8668-8cad9c3a85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9AE16A-4A83-47DC-BBBD-452B4F1F1023}">
  <ds:schemaRefs>
    <ds:schemaRef ds:uri="http://schemas.microsoft.com/sharepoint/v3/contenttype/forms"/>
  </ds:schemaRefs>
</ds:datastoreItem>
</file>

<file path=customXml/itemProps3.xml><?xml version="1.0" encoding="utf-8"?>
<ds:datastoreItem xmlns:ds="http://schemas.openxmlformats.org/officeDocument/2006/customXml" ds:itemID="{FCFE88DD-6084-47D4-B92C-8D23BFE570D8}">
  <ds:schemaRef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89f575e9-504c-4318-8668-8cad9c3a8585"/>
    <ds:schemaRef ds:uri="a867762f-1504-4175-bb5a-3db0262fd0fc"/>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23000</TotalTime>
  <Words>1738</Words>
  <Application>Microsoft Macintosh PowerPoint</Application>
  <PresentationFormat>On-screen Show (16:9)</PresentationFormat>
  <Paragraphs>188</Paragraphs>
  <Slides>26</Slides>
  <Notes>19</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26</vt:i4>
      </vt:variant>
    </vt:vector>
  </HeadingPairs>
  <TitlesOfParts>
    <vt:vector size="47" baseType="lpstr">
      <vt:lpstr>-apple-system</vt:lpstr>
      <vt:lpstr>.AppleSystemUIFont</vt:lpstr>
      <vt:lpstr>Arial</vt:lpstr>
      <vt:lpstr>Calibri</vt:lpstr>
      <vt:lpstr>Calibri Light</vt:lpstr>
      <vt:lpstr>Corporate S</vt:lpstr>
      <vt:lpstr>Corporate S Demi</vt:lpstr>
      <vt:lpstr>Corporate S ExtraBold</vt:lpstr>
      <vt:lpstr>Corporate S Pro</vt:lpstr>
      <vt:lpstr>Segoe UI</vt:lpstr>
      <vt:lpstr>Times New Roman</vt:lpstr>
      <vt:lpstr>Wingdings</vt:lpstr>
      <vt:lpstr>CWS18eu Presentation</vt:lpstr>
      <vt:lpstr>1_CWS18eu Presentation</vt:lpstr>
      <vt:lpstr>2_Custom Design</vt:lpstr>
      <vt:lpstr>2_CWS18eu Presentation</vt:lpstr>
      <vt:lpstr>3_CWS18eu Presentation</vt:lpstr>
      <vt:lpstr>4_CWS18eu Presentation</vt:lpstr>
      <vt:lpstr>5_CWS18eu Presentation</vt:lpstr>
      <vt:lpstr>2_CWS20na Presentation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Lane</dc:creator>
  <cp:lastModifiedBy>GISELLE WHITE</cp:lastModifiedBy>
  <cp:revision>198</cp:revision>
  <cp:lastPrinted>2019-03-19T19:29:22Z</cp:lastPrinted>
  <dcterms:modified xsi:type="dcterms:W3CDTF">2026-02-05T08:13:06Z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0x01010075046248EADD964F8911F1825D6BF6BC</vt:lpwstr>
  </property>
</Properties>
</file>