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8" r:id="rId2"/>
    <p:sldId id="258" r:id="rId3"/>
    <p:sldId id="257" r:id="rId4"/>
    <p:sldId id="259" r:id="rId5"/>
    <p:sldId id="260" r:id="rId6"/>
    <p:sldId id="256" r:id="rId7"/>
    <p:sldId id="279" r:id="rId8"/>
    <p:sldId id="288" r:id="rId9"/>
    <p:sldId id="262" r:id="rId10"/>
    <p:sldId id="263" r:id="rId11"/>
    <p:sldId id="321" r:id="rId12"/>
    <p:sldId id="329" r:id="rId13"/>
    <p:sldId id="264" r:id="rId14"/>
    <p:sldId id="323" r:id="rId15"/>
    <p:sldId id="284" r:id="rId16"/>
    <p:sldId id="326" r:id="rId17"/>
    <p:sldId id="327" r:id="rId18"/>
    <p:sldId id="325" r:id="rId19"/>
    <p:sldId id="332" r:id="rId20"/>
    <p:sldId id="331" r:id="rId21"/>
    <p:sldId id="33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10A"/>
    <a:srgbClr val="E9A310"/>
    <a:srgbClr val="1B50A5"/>
    <a:srgbClr val="7F00A3"/>
    <a:srgbClr val="DCA9FF"/>
    <a:srgbClr val="DEB0CE"/>
    <a:srgbClr val="06B2F9"/>
    <a:srgbClr val="79A217"/>
    <a:srgbClr val="700090"/>
    <a:srgbClr val="4B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76" autoAdjust="0"/>
    <p:restoredTop sz="94660"/>
  </p:normalViewPr>
  <p:slideViewPr>
    <p:cSldViewPr snapToGrid="0" showGuides="1">
      <p:cViewPr>
        <p:scale>
          <a:sx n="196" d="100"/>
          <a:sy n="196" d="100"/>
        </p:scale>
        <p:origin x="-808" y="-360"/>
      </p:cViewPr>
      <p:guideLst>
        <p:guide orient="horz" pos="1776"/>
        <p:guide pos="2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24F82D-55C5-4EB0-BAB0-AFD68B136BB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94119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24F82D-55C5-4EB0-BAB0-AFD68B136BB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138877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24F82D-55C5-4EB0-BAB0-AFD68B136BB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82092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24F82D-55C5-4EB0-BAB0-AFD68B136BB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275061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4F82D-55C5-4EB0-BAB0-AFD68B136BB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165554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24F82D-55C5-4EB0-BAB0-AFD68B136BBD}" type="datetimeFigureOut">
              <a:rPr lang="en-US" smtClean="0"/>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372300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24F82D-55C5-4EB0-BAB0-AFD68B136BBD}" type="datetimeFigureOut">
              <a:rPr lang="en-US" smtClean="0"/>
              <a:t>9/9/16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264046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24F82D-55C5-4EB0-BAB0-AFD68B136BBD}" type="datetimeFigureOut">
              <a:rPr lang="en-US" smtClean="0"/>
              <a:t>9/9/16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321738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4F82D-55C5-4EB0-BAB0-AFD68B136BBD}" type="datetimeFigureOut">
              <a:rPr lang="en-US" smtClean="0"/>
              <a:t>9/9/16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379739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4F82D-55C5-4EB0-BAB0-AFD68B136BBD}" type="datetimeFigureOut">
              <a:rPr lang="en-US" smtClean="0"/>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409302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4F82D-55C5-4EB0-BAB0-AFD68B136BBD}" type="datetimeFigureOut">
              <a:rPr lang="en-US" smtClean="0"/>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7F907-3873-48FA-B485-3317159EADD0}" type="slidenum">
              <a:rPr lang="en-US" smtClean="0"/>
              <a:t>‹#›</a:t>
            </a:fld>
            <a:endParaRPr lang="en-US"/>
          </a:p>
        </p:txBody>
      </p:sp>
    </p:spTree>
    <p:extLst>
      <p:ext uri="{BB962C8B-B14F-4D97-AF65-F5344CB8AC3E}">
        <p14:creationId xmlns:p14="http://schemas.microsoft.com/office/powerpoint/2010/main" val="12527555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lang="en-US" sz="1400" smtClean="0"/>
            </a:lvl1pPr>
          </a:lstStyle>
          <a:p>
            <a:r>
              <a:rPr lang="en-US" dirty="0" smtClean="0"/>
              <a:t>PHONE : 614-402-5672</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www.KramMarketingSolutions.com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699235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jpeg"/><Relationship Id="rId11"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image" Target="../media/image49.jpeg"/><Relationship Id="rId10" Type="http://schemas.openxmlformats.org/officeDocument/2006/relationships/image" Target="../media/image50.png"/><Relationship Id="rId11"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g"/><Relationship Id="rId5" Type="http://schemas.openxmlformats.org/officeDocument/2006/relationships/image" Target="../media/image56.jpg"/><Relationship Id="rId6" Type="http://schemas.openxmlformats.org/officeDocument/2006/relationships/image" Target="../media/image57.jpg"/><Relationship Id="rId7" Type="http://schemas.openxmlformats.org/officeDocument/2006/relationships/image" Target="../media/image58.jpg"/><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17.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62.jp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4.jpg"/><Relationship Id="rId4" Type="http://schemas.openxmlformats.org/officeDocument/2006/relationships/image" Target="../media/image65.jpg"/><Relationship Id="rId1" Type="http://schemas.openxmlformats.org/officeDocument/2006/relationships/slideLayout" Target="../slideLayouts/slideLayout2.xml"/><Relationship Id="rId2" Type="http://schemas.openxmlformats.org/officeDocument/2006/relationships/image" Target="../media/image63.jpg"/></Relationships>
</file>

<file path=ppt/slides/_rels/slide19.xml.rels><?xml version="1.0" encoding="UTF-8" standalone="yes"?>
<Relationships xmlns="http://schemas.openxmlformats.org/package/2006/relationships"><Relationship Id="rId3" Type="http://schemas.openxmlformats.org/officeDocument/2006/relationships/hyperlink" Target="http://webphotographix.com/KRAM-WebBannerAds-Slideshow.html" TargetMode="External"/><Relationship Id="rId4" Type="http://schemas.openxmlformats.org/officeDocument/2006/relationships/hyperlink" Target="http://www.webphotographix.com/COLUMBUS-STATE/CHRISTMAS-ECARD/CSCC-Christmas-ECard-09.html" TargetMode="External"/><Relationship Id="rId5" Type="http://schemas.openxmlformats.org/officeDocument/2006/relationships/hyperlink" Target="http://webphotographix.com/KRAM-Splash-MotionGraphics-1.html" TargetMode="External"/><Relationship Id="rId6" Type="http://schemas.openxmlformats.org/officeDocument/2006/relationships/hyperlink" Target="http://www.marchewka.com/CreativeDirection_RichMarchewka/Short_Safe.mov" TargetMode="External"/><Relationship Id="rId7" Type="http://schemas.openxmlformats.org/officeDocument/2006/relationships/hyperlink" Target="http://www.marchewka.com/CreativeDirection_RichMarchewka/Interview_style.mov" TargetMode="External"/><Relationship Id="rId8" Type="http://schemas.openxmlformats.org/officeDocument/2006/relationships/hyperlink" Target="http://www.marchewka.com/CreativeDirection_RichMarchewka/Montage_ATT_people%20on%20devices.mov" TargetMode="External"/><Relationship Id="rId9" Type="http://schemas.openxmlformats.org/officeDocument/2006/relationships/image" Target="../media/image28.png"/><Relationship Id="rId10"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krammarketingsolutions.com" TargetMode="External"/><Relationship Id="rId4" Type="http://schemas.openxmlformats.org/officeDocument/2006/relationships/hyperlink" Target="mailto:natasha@krammarketingsolutions.com" TargetMode="External"/><Relationship Id="rId5" Type="http://schemas.openxmlformats.org/officeDocument/2006/relationships/hyperlink" Target="http://www.thenativa.com" TargetMode="External"/><Relationship Id="rId6" Type="http://schemas.openxmlformats.org/officeDocument/2006/relationships/hyperlink" Target="mailto:eric@krammarketingsolutions.com" TargetMode="External"/><Relationship Id="rId7"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hyperlink" Target="mailto:krammkt@msn.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7.jpg"/><Relationship Id="rId4" Type="http://schemas.openxmlformats.org/officeDocument/2006/relationships/image" Target="../media/image29.png"/><Relationship Id="rId5"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4.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9.png"/><Relationship Id="rId8" Type="http://schemas.openxmlformats.org/officeDocument/2006/relationships/image" Target="../media/image21.png"/><Relationship Id="rId9" Type="http://schemas.openxmlformats.org/officeDocument/2006/relationships/image" Target="../media/image31.png"/><Relationship Id="rId10"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3124200" y="6091535"/>
            <a:ext cx="2952721" cy="461665"/>
          </a:xfrm>
          <a:prstGeom prst="rect">
            <a:avLst/>
          </a:prstGeom>
          <a:noFill/>
        </p:spPr>
        <p:txBody>
          <a:bodyPr wrap="square" rtlCol="0">
            <a:spAutoFit/>
          </a:bodyPr>
          <a:lstStyle/>
          <a:p>
            <a:pPr algn="ctr"/>
            <a:r>
              <a:rPr lang="en-US" sz="2400" dirty="0">
                <a:solidFill>
                  <a:schemeClr val="bg1"/>
                </a:solidFill>
                <a:latin typeface="Bebas Neue" panose="020B0606020202050201" pitchFamily="34" charset="0"/>
              </a:rPr>
              <a:t>The end</a:t>
            </a:r>
          </a:p>
        </p:txBody>
      </p:sp>
      <p:pic>
        <p:nvPicPr>
          <p:cNvPr id="2" name="Picture 1" descr="KRAM-FRO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p:nvGrpSpPr>
        <p:grpSpPr>
          <a:xfrm>
            <a:off x="152400" y="5720715"/>
            <a:ext cx="3634078" cy="1024101"/>
            <a:chOff x="152400" y="5720715"/>
            <a:chExt cx="3634078" cy="1024101"/>
          </a:xfrm>
        </p:grpSpPr>
        <p:sp>
          <p:nvSpPr>
            <p:cNvPr id="3" name="Rectangle 2"/>
            <p:cNvSpPr/>
            <p:nvPr/>
          </p:nvSpPr>
          <p:spPr>
            <a:xfrm>
              <a:off x="152400" y="5720715"/>
              <a:ext cx="3634078" cy="307777"/>
            </a:xfrm>
            <a:prstGeom prst="rect">
              <a:avLst/>
            </a:prstGeom>
          </p:spPr>
          <p:txBody>
            <a:bodyPr wrap="none">
              <a:spAutoFit/>
            </a:bodyPr>
            <a:lstStyle/>
            <a:p>
              <a:r>
                <a:rPr lang="en-US" sz="1400" b="1" dirty="0" smtClean="0">
                  <a:solidFill>
                    <a:schemeClr val="bg2"/>
                  </a:solidFill>
                  <a:latin typeface="Calibri"/>
                  <a:cs typeface="Calibri"/>
                </a:rPr>
                <a:t>KRAM &amp; ASSOCIATES MARKETING SOLUTIONS</a:t>
              </a:r>
              <a:endParaRPr lang="en-US" sz="1400" b="1" dirty="0">
                <a:solidFill>
                  <a:schemeClr val="bg2"/>
                </a:solidFill>
                <a:latin typeface="Calibri"/>
                <a:cs typeface="Calibri"/>
              </a:endParaRPr>
            </a:p>
          </p:txBody>
        </p:sp>
        <p:sp>
          <p:nvSpPr>
            <p:cNvPr id="4" name="Rectangle 3"/>
            <p:cNvSpPr/>
            <p:nvPr/>
          </p:nvSpPr>
          <p:spPr>
            <a:xfrm>
              <a:off x="152400" y="6098485"/>
              <a:ext cx="2971800" cy="646331"/>
            </a:xfrm>
            <a:prstGeom prst="rect">
              <a:avLst/>
            </a:prstGeom>
          </p:spPr>
          <p:txBody>
            <a:bodyPr wrap="square">
              <a:spAutoFit/>
            </a:bodyPr>
            <a:lstStyle/>
            <a:p>
              <a:r>
                <a:rPr lang="en-US" sz="900" dirty="0" smtClean="0">
                  <a:solidFill>
                    <a:srgbClr val="FFFFFF"/>
                  </a:solidFill>
                </a:rPr>
                <a:t>175 South </a:t>
              </a:r>
              <a:r>
                <a:rPr lang="en-US" sz="900" dirty="0">
                  <a:solidFill>
                    <a:srgbClr val="FFFFFF"/>
                  </a:solidFill>
                </a:rPr>
                <a:t>Third </a:t>
              </a:r>
              <a:r>
                <a:rPr lang="en-US" sz="900" dirty="0" smtClean="0">
                  <a:solidFill>
                    <a:srgbClr val="FFFFFF"/>
                  </a:solidFill>
                </a:rPr>
                <a:t>Street, </a:t>
              </a:r>
              <a:r>
                <a:rPr lang="en-US" sz="900" dirty="0">
                  <a:solidFill>
                    <a:srgbClr val="FFFFFF"/>
                  </a:solidFill>
                </a:rPr>
                <a:t>Ste. 200</a:t>
              </a:r>
              <a:r>
                <a:rPr lang="en-US" sz="900" dirty="0" smtClean="0">
                  <a:solidFill>
                    <a:srgbClr val="FFFFFF"/>
                  </a:solidFill>
                </a:rPr>
                <a:t>,</a:t>
              </a:r>
            </a:p>
            <a:p>
              <a:r>
                <a:rPr lang="en-US" sz="900" dirty="0" smtClean="0">
                  <a:solidFill>
                    <a:srgbClr val="FFFFFF"/>
                  </a:solidFill>
                </a:rPr>
                <a:t>Columbus</a:t>
              </a:r>
              <a:r>
                <a:rPr lang="en-US" sz="900" dirty="0">
                  <a:solidFill>
                    <a:srgbClr val="FFFFFF"/>
                  </a:solidFill>
                </a:rPr>
                <a:t>, OH </a:t>
              </a:r>
              <a:r>
                <a:rPr lang="en-US" sz="900" dirty="0" smtClean="0">
                  <a:solidFill>
                    <a:srgbClr val="FFFFFF"/>
                  </a:solidFill>
                </a:rPr>
                <a:t>43215</a:t>
              </a:r>
            </a:p>
            <a:p>
              <a:r>
                <a:rPr lang="en-US" sz="900" b="1" dirty="0">
                  <a:solidFill>
                    <a:srgbClr val="FFFFFF"/>
                  </a:solidFill>
                </a:rPr>
                <a:t>(614) 402-</a:t>
              </a:r>
              <a:r>
                <a:rPr lang="en-US" sz="900" b="1" dirty="0" smtClean="0">
                  <a:solidFill>
                    <a:srgbClr val="FFFFFF"/>
                  </a:solidFill>
                </a:rPr>
                <a:t>5672</a:t>
              </a:r>
              <a:endParaRPr lang="en-US" sz="900" b="1" dirty="0">
                <a:solidFill>
                  <a:srgbClr val="DEB0CE"/>
                </a:solidFill>
              </a:endParaRPr>
            </a:p>
            <a:p>
              <a:r>
                <a:rPr lang="en-US" sz="900" dirty="0" err="1" smtClean="0">
                  <a:solidFill>
                    <a:srgbClr val="DCA9FF"/>
                  </a:solidFill>
                </a:rPr>
                <a:t>www.krammarketingsolutions.com</a:t>
              </a:r>
              <a:endParaRPr lang="en-US" sz="900" dirty="0">
                <a:solidFill>
                  <a:srgbClr val="DCA9FF"/>
                </a:solidFill>
              </a:endParaRPr>
            </a:p>
          </p:txBody>
        </p:sp>
      </p:grpSp>
      <p:grpSp>
        <p:nvGrpSpPr>
          <p:cNvPr id="7" name="Group 6"/>
          <p:cNvGrpSpPr/>
          <p:nvPr/>
        </p:nvGrpSpPr>
        <p:grpSpPr>
          <a:xfrm>
            <a:off x="6019800" y="5720715"/>
            <a:ext cx="2971800" cy="908685"/>
            <a:chOff x="6019800" y="5720715"/>
            <a:chExt cx="2971800" cy="908685"/>
          </a:xfrm>
        </p:grpSpPr>
        <p:sp>
          <p:nvSpPr>
            <p:cNvPr id="9" name="Rectangle 8"/>
            <p:cNvSpPr/>
            <p:nvPr/>
          </p:nvSpPr>
          <p:spPr>
            <a:xfrm>
              <a:off x="6036945" y="5720715"/>
              <a:ext cx="2954655" cy="307777"/>
            </a:xfrm>
            <a:prstGeom prst="rect">
              <a:avLst/>
            </a:prstGeom>
          </p:spPr>
          <p:txBody>
            <a:bodyPr wrap="none">
              <a:spAutoFit/>
            </a:bodyPr>
            <a:lstStyle/>
            <a:p>
              <a:pPr algn="r"/>
              <a:r>
                <a:rPr lang="en-US" sz="1400" b="1" dirty="0" smtClean="0">
                  <a:solidFill>
                    <a:schemeClr val="bg2"/>
                  </a:solidFill>
                  <a:latin typeface="Calibri"/>
                  <a:cs typeface="Calibri"/>
                </a:rPr>
                <a:t>NATIONWIDE INSURANCE COMPANY</a:t>
              </a:r>
              <a:endParaRPr lang="en-US" sz="1400" b="1" dirty="0">
                <a:solidFill>
                  <a:schemeClr val="bg2"/>
                </a:solidFill>
                <a:latin typeface="Calibri"/>
                <a:cs typeface="Calibri"/>
              </a:endParaRPr>
            </a:p>
          </p:txBody>
        </p:sp>
        <p:sp>
          <p:nvSpPr>
            <p:cNvPr id="10" name="Rectangle 9"/>
            <p:cNvSpPr/>
            <p:nvPr/>
          </p:nvSpPr>
          <p:spPr>
            <a:xfrm>
              <a:off x="6019800" y="5983069"/>
              <a:ext cx="2971800" cy="646331"/>
            </a:xfrm>
            <a:prstGeom prst="rect">
              <a:avLst/>
            </a:prstGeom>
          </p:spPr>
          <p:txBody>
            <a:bodyPr wrap="square">
              <a:spAutoFit/>
            </a:bodyPr>
            <a:lstStyle/>
            <a:p>
              <a:pPr algn="r"/>
              <a:r>
                <a:rPr lang="en-US" sz="900" dirty="0" smtClean="0">
                  <a:solidFill>
                    <a:srgbClr val="FFFFFF"/>
                  </a:solidFill>
                </a:rPr>
                <a:t>Nationwide </a:t>
              </a:r>
              <a:r>
                <a:rPr lang="en-US" sz="900" dirty="0">
                  <a:solidFill>
                    <a:srgbClr val="FFFFFF"/>
                  </a:solidFill>
                </a:rPr>
                <a:t>Headquarters </a:t>
              </a:r>
            </a:p>
            <a:p>
              <a:pPr algn="r"/>
              <a:r>
                <a:rPr lang="en-US" sz="900" dirty="0">
                  <a:solidFill>
                    <a:srgbClr val="FFFFFF"/>
                  </a:solidFill>
                </a:rPr>
                <a:t>One Nationwide Plaza </a:t>
              </a:r>
            </a:p>
            <a:p>
              <a:pPr algn="r"/>
              <a:r>
                <a:rPr lang="en-US" sz="900" dirty="0">
                  <a:solidFill>
                    <a:srgbClr val="FFFFFF"/>
                  </a:solidFill>
                </a:rPr>
                <a:t>Columbus, Ohio 43215-2220</a:t>
              </a:r>
              <a:br>
                <a:rPr lang="en-US" sz="900" dirty="0">
                  <a:solidFill>
                    <a:srgbClr val="FFFFFF"/>
                  </a:solidFill>
                </a:rPr>
              </a:br>
              <a:r>
                <a:rPr lang="en-US" sz="900" dirty="0" err="1">
                  <a:solidFill>
                    <a:srgbClr val="DCA9FF"/>
                  </a:solidFill>
                </a:rPr>
                <a:t>www.nationwide.com</a:t>
              </a:r>
              <a:endParaRPr lang="en-US" sz="900" dirty="0">
                <a:solidFill>
                  <a:srgbClr val="DCA9FF"/>
                </a:solidFill>
              </a:endParaRPr>
            </a:p>
          </p:txBody>
        </p:sp>
      </p:grpSp>
    </p:spTree>
    <p:extLst>
      <p:ext uri="{BB962C8B-B14F-4D97-AF65-F5344CB8AC3E}">
        <p14:creationId xmlns:p14="http://schemas.microsoft.com/office/powerpoint/2010/main" val="2109150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467753" y="228600"/>
            <a:ext cx="3875648" cy="461665"/>
          </a:xfrm>
          <a:prstGeom prst="rect">
            <a:avLst/>
          </a:prstGeom>
          <a:noFill/>
        </p:spPr>
        <p:txBody>
          <a:bodyPr wrap="square" rtlCol="0">
            <a:spAutoFit/>
          </a:bodyPr>
          <a:lstStyle/>
          <a:p>
            <a:r>
              <a:rPr lang="en-US" sz="2400" b="1" dirty="0" smtClean="0">
                <a:solidFill>
                  <a:srgbClr val="79A217"/>
                </a:solidFill>
              </a:rPr>
              <a:t>MASS MUTUAL FINANCIAL</a:t>
            </a:r>
            <a:endParaRPr lang="en-US" sz="2400" b="1" dirty="0">
              <a:solidFill>
                <a:srgbClr val="79A217"/>
              </a:solidFill>
            </a:endParaRPr>
          </a:p>
        </p:txBody>
      </p:sp>
      <p:sp>
        <p:nvSpPr>
          <p:cNvPr id="40" name="Rectangle 39"/>
          <p:cNvSpPr>
            <a:spLocks noChangeArrowheads="1"/>
          </p:cNvSpPr>
          <p:nvPr/>
        </p:nvSpPr>
        <p:spPr bwMode="auto">
          <a:xfrm>
            <a:off x="228600" y="762000"/>
            <a:ext cx="4191000" cy="152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12700">
              <a:lnSpc>
                <a:spcPct val="100000"/>
              </a:lnSpc>
            </a:pPr>
            <a:r>
              <a:rPr lang="en-US" sz="1400" b="1" dirty="0">
                <a:latin typeface="Arial"/>
                <a:cs typeface="Arial"/>
              </a:rPr>
              <a:t>O</a:t>
            </a:r>
            <a:r>
              <a:rPr lang="en-US" sz="1400" b="1" spc="5" dirty="0">
                <a:latin typeface="Arial"/>
                <a:cs typeface="Arial"/>
              </a:rPr>
              <a:t>b</a:t>
            </a:r>
            <a:r>
              <a:rPr lang="en-US" sz="1400" b="1" dirty="0">
                <a:latin typeface="Arial"/>
                <a:cs typeface="Arial"/>
              </a:rPr>
              <a:t>je</a:t>
            </a:r>
            <a:r>
              <a:rPr lang="en-US" sz="1400" b="1" spc="-10" dirty="0">
                <a:latin typeface="Arial"/>
                <a:cs typeface="Arial"/>
              </a:rPr>
              <a:t>c</a:t>
            </a:r>
            <a:r>
              <a:rPr lang="en-US" sz="1400" b="1" dirty="0">
                <a:latin typeface="Arial"/>
                <a:cs typeface="Arial"/>
              </a:rPr>
              <a:t>ti</a:t>
            </a:r>
            <a:r>
              <a:rPr lang="en-US" sz="1400" b="1" spc="-40" dirty="0">
                <a:latin typeface="Arial"/>
                <a:cs typeface="Arial"/>
              </a:rPr>
              <a:t>v</a:t>
            </a:r>
            <a:r>
              <a:rPr lang="en-US" sz="1400" b="1" dirty="0">
                <a:latin typeface="Arial"/>
                <a:cs typeface="Arial"/>
              </a:rPr>
              <a:t>e:</a:t>
            </a:r>
            <a:endParaRPr lang="en-US" sz="1400" dirty="0">
              <a:latin typeface="Arial"/>
              <a:cs typeface="Arial"/>
            </a:endParaRPr>
          </a:p>
          <a:p>
            <a:pPr marL="355600" marR="5080" indent="-342900">
              <a:spcBef>
                <a:spcPts val="395"/>
              </a:spcBef>
              <a:buClr>
                <a:srgbClr val="983AB6"/>
              </a:buClr>
              <a:buFont typeface="Wingdings" charset="2"/>
              <a:buChar char="v"/>
              <a:tabLst>
                <a:tab pos="355600" algn="l"/>
              </a:tabLst>
            </a:pPr>
            <a:r>
              <a:rPr lang="en-US" sz="1100" spc="-10" dirty="0">
                <a:latin typeface="Arial"/>
                <a:cs typeface="Arial"/>
              </a:rPr>
              <a:t>Closely</a:t>
            </a:r>
            <a:r>
              <a:rPr lang="en-US" sz="1100" spc="-20" dirty="0">
                <a:latin typeface="Arial"/>
                <a:cs typeface="Arial"/>
              </a:rPr>
              <a:t> </a:t>
            </a:r>
            <a:r>
              <a:rPr lang="en-US" sz="1100" spc="-15" dirty="0">
                <a:latin typeface="Arial"/>
                <a:cs typeface="Arial"/>
              </a:rPr>
              <a:t>mon</a:t>
            </a:r>
            <a:r>
              <a:rPr lang="en-US" sz="1100" dirty="0">
                <a:latin typeface="Arial"/>
                <a:cs typeface="Arial"/>
              </a:rPr>
              <a:t>i</a:t>
            </a:r>
            <a:r>
              <a:rPr lang="en-US" sz="1100" spc="-10" dirty="0">
                <a:latin typeface="Arial"/>
                <a:cs typeface="Arial"/>
              </a:rPr>
              <a:t>tor</a:t>
            </a:r>
            <a:r>
              <a:rPr lang="en-US" sz="1100" spc="5" dirty="0">
                <a:latin typeface="Arial"/>
                <a:cs typeface="Arial"/>
              </a:rPr>
              <a:t> </a:t>
            </a:r>
            <a:r>
              <a:rPr lang="en-US" sz="1100" spc="-10" dirty="0">
                <a:latin typeface="Arial"/>
                <a:cs typeface="Arial"/>
              </a:rPr>
              <a:t>rele</a:t>
            </a:r>
            <a:r>
              <a:rPr lang="en-US" sz="1100" spc="-5" dirty="0">
                <a:latin typeface="Arial"/>
                <a:cs typeface="Arial"/>
              </a:rPr>
              <a:t>v</a:t>
            </a:r>
            <a:r>
              <a:rPr lang="en-US" sz="1100" spc="-10" dirty="0">
                <a:latin typeface="Arial"/>
                <a:cs typeface="Arial"/>
              </a:rPr>
              <a:t>ant</a:t>
            </a:r>
            <a:r>
              <a:rPr lang="en-US" sz="1100" spc="10" dirty="0">
                <a:latin typeface="Arial"/>
                <a:cs typeface="Arial"/>
              </a:rPr>
              <a:t> </a:t>
            </a:r>
            <a:r>
              <a:rPr lang="en-US" sz="1100" spc="-10" dirty="0">
                <a:latin typeface="Arial"/>
                <a:cs typeface="Arial"/>
              </a:rPr>
              <a:t>online</a:t>
            </a:r>
            <a:r>
              <a:rPr lang="en-US" sz="1100" spc="-25" dirty="0">
                <a:latin typeface="Arial"/>
                <a:cs typeface="Arial"/>
              </a:rPr>
              <a:t> </a:t>
            </a:r>
            <a:r>
              <a:rPr lang="en-US" sz="1100" spc="-10" dirty="0">
                <a:latin typeface="Arial"/>
                <a:cs typeface="Arial"/>
              </a:rPr>
              <a:t>con</a:t>
            </a:r>
            <a:r>
              <a:rPr lang="en-US" sz="1100" spc="-5" dirty="0">
                <a:latin typeface="Arial"/>
                <a:cs typeface="Arial"/>
              </a:rPr>
              <a:t>v</a:t>
            </a:r>
            <a:r>
              <a:rPr lang="en-US" sz="1100" spc="-10" dirty="0">
                <a:latin typeface="Arial"/>
                <a:cs typeface="Arial"/>
              </a:rPr>
              <a:t>ersat</a:t>
            </a:r>
            <a:r>
              <a:rPr lang="en-US" sz="1100" dirty="0">
                <a:latin typeface="Arial"/>
                <a:cs typeface="Arial"/>
              </a:rPr>
              <a:t>i</a:t>
            </a:r>
            <a:r>
              <a:rPr lang="en-US" sz="1100" spc="-10" dirty="0">
                <a:latin typeface="Arial"/>
                <a:cs typeface="Arial"/>
              </a:rPr>
              <a:t>ons sur</a:t>
            </a:r>
            <a:r>
              <a:rPr lang="en-US" sz="1100" spc="-20" dirty="0">
                <a:latin typeface="Arial"/>
                <a:cs typeface="Arial"/>
              </a:rPr>
              <a:t>r</a:t>
            </a:r>
            <a:r>
              <a:rPr lang="en-US" sz="1100" spc="-10" dirty="0">
                <a:latin typeface="Arial"/>
                <a:cs typeface="Arial"/>
              </a:rPr>
              <a:t>ound</a:t>
            </a:r>
            <a:r>
              <a:rPr lang="en-US" sz="1100" dirty="0">
                <a:latin typeface="Arial"/>
                <a:cs typeface="Arial"/>
              </a:rPr>
              <a:t>i</a:t>
            </a:r>
            <a:r>
              <a:rPr lang="en-US" sz="1100" spc="-10" dirty="0">
                <a:latin typeface="Arial"/>
                <a:cs typeface="Arial"/>
              </a:rPr>
              <a:t>ng</a:t>
            </a:r>
            <a:r>
              <a:rPr lang="en-US" sz="1100" spc="10" dirty="0">
                <a:latin typeface="Arial"/>
                <a:cs typeface="Arial"/>
              </a:rPr>
              <a:t> </a:t>
            </a:r>
            <a:r>
              <a:rPr lang="en-US" sz="1100" spc="-15" dirty="0">
                <a:latin typeface="Arial"/>
                <a:cs typeface="Arial"/>
              </a:rPr>
              <a:t>Ma</a:t>
            </a:r>
            <a:r>
              <a:rPr lang="en-US" sz="1100" spc="-5" dirty="0">
                <a:latin typeface="Arial"/>
                <a:cs typeface="Arial"/>
              </a:rPr>
              <a:t>s</a:t>
            </a:r>
            <a:r>
              <a:rPr lang="en-US" sz="1100" spc="-10" dirty="0">
                <a:latin typeface="Arial"/>
                <a:cs typeface="Arial"/>
              </a:rPr>
              <a:t>sMutual</a:t>
            </a:r>
            <a:r>
              <a:rPr lang="en-US" sz="1100" spc="5" dirty="0">
                <a:latin typeface="Arial"/>
                <a:cs typeface="Arial"/>
              </a:rPr>
              <a:t> </a:t>
            </a:r>
            <a:r>
              <a:rPr lang="en-US" sz="1100" spc="-10" dirty="0">
                <a:latin typeface="Arial"/>
                <a:cs typeface="Arial"/>
              </a:rPr>
              <a:t>brand</a:t>
            </a:r>
            <a:r>
              <a:rPr lang="en-US" sz="1100" spc="5" dirty="0">
                <a:latin typeface="Arial"/>
                <a:cs typeface="Arial"/>
              </a:rPr>
              <a:t> </a:t>
            </a:r>
            <a:r>
              <a:rPr lang="en-US" sz="1100" spc="-10" dirty="0">
                <a:latin typeface="Arial"/>
                <a:cs typeface="Arial"/>
              </a:rPr>
              <a:t>and</a:t>
            </a:r>
            <a:r>
              <a:rPr lang="en-US" sz="1100" spc="-5" dirty="0">
                <a:latin typeface="Arial"/>
                <a:cs typeface="Arial"/>
              </a:rPr>
              <a:t> c</a:t>
            </a:r>
            <a:r>
              <a:rPr lang="en-US" sz="1100" spc="-10" dirty="0">
                <a:latin typeface="Arial"/>
                <a:cs typeface="Arial"/>
              </a:rPr>
              <a:t>ompet</a:t>
            </a:r>
            <a:r>
              <a:rPr lang="en-US" sz="1100" dirty="0">
                <a:latin typeface="Arial"/>
                <a:cs typeface="Arial"/>
              </a:rPr>
              <a:t>i</a:t>
            </a:r>
            <a:r>
              <a:rPr lang="en-US" sz="1100" spc="-10" dirty="0">
                <a:latin typeface="Arial"/>
                <a:cs typeface="Arial"/>
              </a:rPr>
              <a:t>tors among</a:t>
            </a:r>
            <a:r>
              <a:rPr lang="en-US" sz="1100" spc="10" dirty="0">
                <a:latin typeface="Arial"/>
                <a:cs typeface="Arial"/>
              </a:rPr>
              <a:t> </a:t>
            </a:r>
            <a:r>
              <a:rPr lang="en-US" sz="1100" spc="-10" dirty="0">
                <a:latin typeface="Arial"/>
                <a:cs typeface="Arial"/>
              </a:rPr>
              <a:t>Hispan</a:t>
            </a:r>
            <a:r>
              <a:rPr lang="en-US" sz="1100" dirty="0">
                <a:latin typeface="Arial"/>
                <a:cs typeface="Arial"/>
              </a:rPr>
              <a:t>i</a:t>
            </a:r>
            <a:r>
              <a:rPr lang="en-US" sz="1100" spc="-10" dirty="0">
                <a:latin typeface="Arial"/>
                <a:cs typeface="Arial"/>
              </a:rPr>
              <a:t>cs.</a:t>
            </a:r>
            <a:endParaRPr lang="en-US" sz="1100" dirty="0">
              <a:latin typeface="Arial"/>
              <a:cs typeface="Arial"/>
            </a:endParaRPr>
          </a:p>
          <a:p>
            <a:pPr marL="355600" marR="40005" indent="-342900" algn="just">
              <a:spcBef>
                <a:spcPts val="384"/>
              </a:spcBef>
              <a:buClr>
                <a:srgbClr val="983AB6"/>
              </a:buClr>
              <a:buFont typeface="Wingdings" charset="2"/>
              <a:buChar char="v"/>
              <a:tabLst>
                <a:tab pos="355600" algn="l"/>
              </a:tabLst>
            </a:pPr>
            <a:r>
              <a:rPr lang="en-US" sz="1100" spc="-10" dirty="0">
                <a:latin typeface="Arial"/>
                <a:cs typeface="Arial"/>
              </a:rPr>
              <a:t>Ana</a:t>
            </a:r>
            <a:r>
              <a:rPr lang="en-US" sz="1100" dirty="0">
                <a:latin typeface="Arial"/>
                <a:cs typeface="Arial"/>
              </a:rPr>
              <a:t>l</a:t>
            </a:r>
            <a:r>
              <a:rPr lang="en-US" sz="1100" spc="-30" dirty="0">
                <a:latin typeface="Arial"/>
                <a:cs typeface="Arial"/>
              </a:rPr>
              <a:t>y</a:t>
            </a:r>
            <a:r>
              <a:rPr lang="en-US" sz="1100" spc="-10" dirty="0">
                <a:latin typeface="Arial"/>
                <a:cs typeface="Arial"/>
              </a:rPr>
              <a:t>ze</a:t>
            </a:r>
            <a:r>
              <a:rPr lang="en-US" sz="1100" spc="-5" dirty="0">
                <a:latin typeface="Arial"/>
                <a:cs typeface="Arial"/>
              </a:rPr>
              <a:t> </a:t>
            </a:r>
            <a:r>
              <a:rPr lang="en-US" sz="1100" spc="-10" dirty="0">
                <a:latin typeface="Arial"/>
                <a:cs typeface="Arial"/>
              </a:rPr>
              <a:t>data</a:t>
            </a:r>
            <a:r>
              <a:rPr lang="en-US" sz="1100" spc="10" dirty="0">
                <a:latin typeface="Arial"/>
                <a:cs typeface="Arial"/>
              </a:rPr>
              <a:t> </a:t>
            </a:r>
            <a:r>
              <a:rPr lang="en-US" sz="1100" spc="-10" dirty="0">
                <a:latin typeface="Arial"/>
                <a:cs typeface="Arial"/>
              </a:rPr>
              <a:t>by</a:t>
            </a:r>
            <a:r>
              <a:rPr lang="en-US" sz="1100" dirty="0">
                <a:latin typeface="Arial"/>
                <a:cs typeface="Arial"/>
              </a:rPr>
              <a:t> </a:t>
            </a:r>
            <a:r>
              <a:rPr lang="en-US" sz="1100" spc="-10" dirty="0">
                <a:latin typeface="Arial"/>
                <a:cs typeface="Arial"/>
              </a:rPr>
              <a:t>geograph</a:t>
            </a:r>
            <a:r>
              <a:rPr lang="en-US" sz="1100" spc="-150" dirty="0">
                <a:latin typeface="Arial"/>
                <a:cs typeface="Arial"/>
              </a:rPr>
              <a:t>y</a:t>
            </a:r>
            <a:r>
              <a:rPr lang="en-US" sz="1100" spc="-5" dirty="0">
                <a:latin typeface="Arial"/>
                <a:cs typeface="Arial"/>
              </a:rPr>
              <a:t>,</a:t>
            </a:r>
            <a:r>
              <a:rPr lang="en-US" sz="1100" spc="45" dirty="0">
                <a:latin typeface="Arial"/>
                <a:cs typeface="Arial"/>
              </a:rPr>
              <a:t> </a:t>
            </a:r>
            <a:r>
              <a:rPr lang="en-US" sz="1100" spc="-10" dirty="0">
                <a:latin typeface="Arial"/>
                <a:cs typeface="Arial"/>
              </a:rPr>
              <a:t>sent</a:t>
            </a:r>
            <a:r>
              <a:rPr lang="en-US" sz="1100" dirty="0">
                <a:latin typeface="Arial"/>
                <a:cs typeface="Arial"/>
              </a:rPr>
              <a:t>i</a:t>
            </a:r>
            <a:r>
              <a:rPr lang="en-US" sz="1100" spc="-10" dirty="0">
                <a:latin typeface="Arial"/>
                <a:cs typeface="Arial"/>
              </a:rPr>
              <a:t>ment,</a:t>
            </a:r>
            <a:r>
              <a:rPr lang="en-US" sz="1100" spc="10" dirty="0">
                <a:latin typeface="Arial"/>
                <a:cs typeface="Arial"/>
              </a:rPr>
              <a:t> </a:t>
            </a:r>
            <a:r>
              <a:rPr lang="en-US" sz="1100" spc="-10" dirty="0">
                <a:latin typeface="Arial"/>
                <a:cs typeface="Arial"/>
              </a:rPr>
              <a:t>volume, language use,</a:t>
            </a:r>
            <a:r>
              <a:rPr lang="en-US" sz="1100" spc="10" dirty="0">
                <a:latin typeface="Arial"/>
                <a:cs typeface="Arial"/>
              </a:rPr>
              <a:t> </a:t>
            </a:r>
            <a:r>
              <a:rPr lang="en-US" sz="1100" spc="-10" dirty="0">
                <a:latin typeface="Arial"/>
                <a:cs typeface="Arial"/>
              </a:rPr>
              <a:t>gender</a:t>
            </a:r>
            <a:r>
              <a:rPr lang="en-US" sz="1100" spc="5" dirty="0">
                <a:latin typeface="Arial"/>
                <a:cs typeface="Arial"/>
              </a:rPr>
              <a:t> </a:t>
            </a:r>
            <a:r>
              <a:rPr lang="en-US" sz="1100" spc="-10" dirty="0">
                <a:latin typeface="Arial"/>
                <a:cs typeface="Arial"/>
              </a:rPr>
              <a:t>and</a:t>
            </a:r>
            <a:r>
              <a:rPr lang="en-US" sz="1100" spc="-5" dirty="0">
                <a:latin typeface="Arial"/>
                <a:cs typeface="Arial"/>
              </a:rPr>
              <a:t> c</a:t>
            </a:r>
            <a:r>
              <a:rPr lang="en-US" sz="1100" spc="-10" dirty="0">
                <a:latin typeface="Arial"/>
                <a:cs typeface="Arial"/>
              </a:rPr>
              <a:t>on</a:t>
            </a:r>
            <a:r>
              <a:rPr lang="en-US" sz="1100" spc="-5" dirty="0">
                <a:latin typeface="Arial"/>
                <a:cs typeface="Arial"/>
              </a:rPr>
              <a:t>v</a:t>
            </a:r>
            <a:r>
              <a:rPr lang="en-US" sz="1100" spc="-10" dirty="0">
                <a:latin typeface="Arial"/>
                <a:cs typeface="Arial"/>
              </a:rPr>
              <a:t>ersat</a:t>
            </a:r>
            <a:r>
              <a:rPr lang="en-US" sz="1100" dirty="0">
                <a:latin typeface="Arial"/>
                <a:cs typeface="Arial"/>
              </a:rPr>
              <a:t>i</a:t>
            </a:r>
            <a:r>
              <a:rPr lang="en-US" sz="1100" spc="-10" dirty="0">
                <a:latin typeface="Arial"/>
                <a:cs typeface="Arial"/>
              </a:rPr>
              <a:t>onal top</a:t>
            </a:r>
            <a:r>
              <a:rPr lang="en-US" sz="1100" dirty="0">
                <a:latin typeface="Arial"/>
                <a:cs typeface="Arial"/>
              </a:rPr>
              <a:t>i</a:t>
            </a:r>
            <a:r>
              <a:rPr lang="en-US" sz="1100" spc="-10" dirty="0">
                <a:latin typeface="Arial"/>
                <a:cs typeface="Arial"/>
              </a:rPr>
              <a:t>c trends.</a:t>
            </a:r>
            <a:endParaRPr lang="en-US" sz="1100" dirty="0">
              <a:latin typeface="Arial"/>
              <a:cs typeface="Arial"/>
            </a:endParaRPr>
          </a:p>
          <a:p>
            <a:pPr marL="355600" indent="-342900">
              <a:spcBef>
                <a:spcPts val="385"/>
              </a:spcBef>
              <a:buClr>
                <a:srgbClr val="983AB6"/>
              </a:buClr>
              <a:buFont typeface="Wingdings" charset="2"/>
              <a:buChar char="v"/>
              <a:tabLst>
                <a:tab pos="355600" algn="l"/>
              </a:tabLst>
            </a:pPr>
            <a:r>
              <a:rPr lang="en-US" sz="1100" spc="-10" dirty="0">
                <a:latin typeface="Arial"/>
                <a:cs typeface="Arial"/>
              </a:rPr>
              <a:t>Build</a:t>
            </a:r>
            <a:r>
              <a:rPr lang="en-US" sz="1100" spc="-30" dirty="0">
                <a:latin typeface="Arial"/>
                <a:cs typeface="Arial"/>
              </a:rPr>
              <a:t> </a:t>
            </a:r>
            <a:r>
              <a:rPr lang="en-US" sz="1100" spc="-10" dirty="0">
                <a:latin typeface="Arial"/>
                <a:cs typeface="Arial"/>
              </a:rPr>
              <a:t>best</a:t>
            </a:r>
            <a:r>
              <a:rPr lang="en-US" sz="1100" spc="10" dirty="0">
                <a:latin typeface="Arial"/>
                <a:cs typeface="Arial"/>
              </a:rPr>
              <a:t> </a:t>
            </a:r>
            <a:r>
              <a:rPr lang="en-US" sz="1100" spc="-10" dirty="0">
                <a:latin typeface="Arial"/>
                <a:cs typeface="Arial"/>
              </a:rPr>
              <a:t>str</a:t>
            </a:r>
            <a:r>
              <a:rPr lang="en-US" sz="1100" spc="-15" dirty="0">
                <a:latin typeface="Arial"/>
                <a:cs typeface="Arial"/>
              </a:rPr>
              <a:t>a</a:t>
            </a:r>
            <a:r>
              <a:rPr lang="en-US" sz="1100" spc="-10" dirty="0">
                <a:latin typeface="Arial"/>
                <a:cs typeface="Arial"/>
              </a:rPr>
              <a:t>tegy</a:t>
            </a:r>
            <a:r>
              <a:rPr lang="en-US" sz="1100" spc="10" dirty="0">
                <a:latin typeface="Arial"/>
                <a:cs typeface="Arial"/>
              </a:rPr>
              <a:t> </a:t>
            </a:r>
            <a:r>
              <a:rPr lang="en-US" sz="1100" spc="-10" dirty="0">
                <a:latin typeface="Arial"/>
                <a:cs typeface="Arial"/>
              </a:rPr>
              <a:t>to</a:t>
            </a:r>
            <a:r>
              <a:rPr lang="en-US" sz="1100" spc="5" dirty="0">
                <a:latin typeface="Arial"/>
                <a:cs typeface="Arial"/>
              </a:rPr>
              <a:t> </a:t>
            </a:r>
            <a:r>
              <a:rPr lang="en-US" sz="1100" spc="-10" dirty="0">
                <a:latin typeface="Arial"/>
                <a:cs typeface="Arial"/>
              </a:rPr>
              <a:t>r</a:t>
            </a:r>
            <a:r>
              <a:rPr lang="en-US" sz="1100" spc="-15" dirty="0">
                <a:latin typeface="Arial"/>
                <a:cs typeface="Arial"/>
              </a:rPr>
              <a:t>e</a:t>
            </a:r>
            <a:r>
              <a:rPr lang="en-US" sz="1100" spc="-10" dirty="0">
                <a:latin typeface="Arial"/>
                <a:cs typeface="Arial"/>
              </a:rPr>
              <a:t>ach</a:t>
            </a:r>
            <a:r>
              <a:rPr lang="en-US" sz="1100" spc="10" dirty="0">
                <a:latin typeface="Arial"/>
                <a:cs typeface="Arial"/>
              </a:rPr>
              <a:t> </a:t>
            </a:r>
            <a:r>
              <a:rPr lang="en-US" sz="1100" spc="-10" dirty="0" smtClean="0">
                <a:latin typeface="Arial"/>
                <a:cs typeface="Arial"/>
              </a:rPr>
              <a:t>Hi</a:t>
            </a:r>
            <a:r>
              <a:rPr lang="en-US" sz="1100" spc="-5" dirty="0" smtClean="0">
                <a:latin typeface="Arial"/>
                <a:cs typeface="Arial"/>
              </a:rPr>
              <a:t>s</a:t>
            </a:r>
            <a:r>
              <a:rPr lang="en-US" sz="1100" spc="-10" dirty="0" smtClean="0">
                <a:latin typeface="Arial"/>
                <a:cs typeface="Arial"/>
              </a:rPr>
              <a:t>panic</a:t>
            </a:r>
            <a:r>
              <a:rPr lang="en-US" sz="1100" dirty="0">
                <a:latin typeface="Arial"/>
                <a:cs typeface="Arial"/>
              </a:rPr>
              <a:t> </a:t>
            </a:r>
            <a:r>
              <a:rPr lang="en-US" sz="1100" spc="-10" dirty="0" smtClean="0">
                <a:latin typeface="Arial"/>
                <a:cs typeface="Arial"/>
              </a:rPr>
              <a:t>demographi</a:t>
            </a:r>
            <a:r>
              <a:rPr lang="en-US" sz="1100" spc="-5" dirty="0" smtClean="0">
                <a:latin typeface="Arial"/>
                <a:cs typeface="Arial"/>
              </a:rPr>
              <a:t>c.</a:t>
            </a:r>
          </a:p>
          <a:p>
            <a:pPr marL="12700">
              <a:lnSpc>
                <a:spcPct val="100000"/>
              </a:lnSpc>
              <a:spcBef>
                <a:spcPts val="385"/>
              </a:spcBef>
              <a:tabLst>
                <a:tab pos="355600" algn="l"/>
              </a:tabLst>
            </a:pPr>
            <a:endParaRPr lang="en-US" sz="1100" dirty="0">
              <a:latin typeface="Arial"/>
              <a:cs typeface="Arial"/>
            </a:endParaRPr>
          </a:p>
        </p:txBody>
      </p:sp>
      <p:grpSp>
        <p:nvGrpSpPr>
          <p:cNvPr id="84" name="Group 83"/>
          <p:cNvGrpSpPr/>
          <p:nvPr/>
        </p:nvGrpSpPr>
        <p:grpSpPr>
          <a:xfrm>
            <a:off x="228601" y="5476175"/>
            <a:ext cx="2668172" cy="238825"/>
            <a:chOff x="228601" y="5476175"/>
            <a:chExt cx="2668172" cy="238825"/>
          </a:xfrm>
        </p:grpSpPr>
        <p:sp>
          <p:nvSpPr>
            <p:cNvPr id="42" name="Rectangle 41"/>
            <p:cNvSpPr/>
            <p:nvPr/>
          </p:nvSpPr>
          <p:spPr>
            <a:xfrm>
              <a:off x="772551" y="5493278"/>
              <a:ext cx="2123049" cy="1895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p:nvSpPr>
          <p:spPr>
            <a:xfrm>
              <a:off x="228601" y="5476175"/>
              <a:ext cx="543950" cy="230832"/>
            </a:xfrm>
            <a:prstGeom prst="rect">
              <a:avLst/>
            </a:prstGeom>
          </p:spPr>
          <p:txBody>
            <a:bodyPr wrap="square">
              <a:spAutoFit/>
            </a:bodyPr>
            <a:lstStyle/>
            <a:p>
              <a:pPr algn="r"/>
              <a:r>
                <a:rPr lang="en-US" sz="900" dirty="0" smtClean="0">
                  <a:solidFill>
                    <a:schemeClr val="tx2">
                      <a:lumMod val="50000"/>
                    </a:schemeClr>
                  </a:solidFill>
                </a:rPr>
                <a:t>JULY</a:t>
              </a:r>
              <a:endParaRPr lang="en-US" sz="900" dirty="0">
                <a:solidFill>
                  <a:schemeClr val="tx2">
                    <a:lumMod val="50000"/>
                  </a:schemeClr>
                </a:solidFill>
              </a:endParaRPr>
            </a:p>
          </p:txBody>
        </p:sp>
        <p:sp>
          <p:nvSpPr>
            <p:cNvPr id="44" name="Rectangle 43"/>
            <p:cNvSpPr/>
            <p:nvPr/>
          </p:nvSpPr>
          <p:spPr>
            <a:xfrm>
              <a:off x="1676400" y="5484168"/>
              <a:ext cx="1220373" cy="230832"/>
            </a:xfrm>
            <a:prstGeom prst="rect">
              <a:avLst/>
            </a:prstGeom>
          </p:spPr>
          <p:txBody>
            <a:bodyPr wrap="square">
              <a:spAutoFit/>
            </a:bodyPr>
            <a:lstStyle/>
            <a:p>
              <a:pPr algn="r"/>
              <a:r>
                <a:rPr lang="en-US" sz="900" dirty="0" smtClean="0">
                  <a:solidFill>
                    <a:schemeClr val="bg1"/>
                  </a:solidFill>
                </a:rPr>
                <a:t>11%</a:t>
              </a:r>
              <a:endParaRPr lang="en-US" sz="900" dirty="0">
                <a:solidFill>
                  <a:schemeClr val="bg1"/>
                </a:solidFill>
              </a:endParaRPr>
            </a:p>
          </p:txBody>
        </p:sp>
      </p:grpSp>
      <p:grpSp>
        <p:nvGrpSpPr>
          <p:cNvPr id="81" name="Group 80"/>
          <p:cNvGrpSpPr/>
          <p:nvPr/>
        </p:nvGrpSpPr>
        <p:grpSpPr>
          <a:xfrm>
            <a:off x="228600" y="5257800"/>
            <a:ext cx="2058572" cy="228600"/>
            <a:chOff x="228601" y="5181600"/>
            <a:chExt cx="2058572" cy="238825"/>
          </a:xfrm>
        </p:grpSpPr>
        <p:sp>
          <p:nvSpPr>
            <p:cNvPr id="46" name="Rectangle 45"/>
            <p:cNvSpPr/>
            <p:nvPr/>
          </p:nvSpPr>
          <p:spPr>
            <a:xfrm>
              <a:off x="772551" y="5198703"/>
              <a:ext cx="1513449" cy="189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p:cNvSpPr/>
            <p:nvPr/>
          </p:nvSpPr>
          <p:spPr>
            <a:xfrm>
              <a:off x="228601" y="5181600"/>
              <a:ext cx="543950" cy="230832"/>
            </a:xfrm>
            <a:prstGeom prst="rect">
              <a:avLst/>
            </a:prstGeom>
          </p:spPr>
          <p:txBody>
            <a:bodyPr wrap="square">
              <a:spAutoFit/>
            </a:bodyPr>
            <a:lstStyle/>
            <a:p>
              <a:pPr algn="r"/>
              <a:r>
                <a:rPr lang="en-US" sz="900" dirty="0" smtClean="0">
                  <a:solidFill>
                    <a:schemeClr val="tx2">
                      <a:lumMod val="50000"/>
                    </a:schemeClr>
                  </a:solidFill>
                </a:rPr>
                <a:t>JUNE</a:t>
              </a:r>
              <a:endParaRPr lang="en-US" sz="900" dirty="0">
                <a:solidFill>
                  <a:schemeClr val="tx2">
                    <a:lumMod val="50000"/>
                  </a:schemeClr>
                </a:solidFill>
              </a:endParaRPr>
            </a:p>
          </p:txBody>
        </p:sp>
        <p:sp>
          <p:nvSpPr>
            <p:cNvPr id="48" name="Rectangle 47"/>
            <p:cNvSpPr/>
            <p:nvPr/>
          </p:nvSpPr>
          <p:spPr>
            <a:xfrm>
              <a:off x="1066800" y="5189593"/>
              <a:ext cx="1220373" cy="230832"/>
            </a:xfrm>
            <a:prstGeom prst="rect">
              <a:avLst/>
            </a:prstGeom>
          </p:spPr>
          <p:txBody>
            <a:bodyPr wrap="square">
              <a:spAutoFit/>
            </a:bodyPr>
            <a:lstStyle/>
            <a:p>
              <a:pPr algn="r"/>
              <a:r>
                <a:rPr lang="en-US" sz="900" dirty="0" smtClean="0">
                  <a:solidFill>
                    <a:schemeClr val="bg1"/>
                  </a:solidFill>
                </a:rPr>
                <a:t>8%</a:t>
              </a:r>
              <a:endParaRPr lang="en-US" sz="900" dirty="0">
                <a:solidFill>
                  <a:schemeClr val="bg1"/>
                </a:solidFill>
              </a:endParaRPr>
            </a:p>
          </p:txBody>
        </p:sp>
      </p:grpSp>
      <p:grpSp>
        <p:nvGrpSpPr>
          <p:cNvPr id="83" name="Group 82"/>
          <p:cNvGrpSpPr/>
          <p:nvPr/>
        </p:nvGrpSpPr>
        <p:grpSpPr>
          <a:xfrm>
            <a:off x="228600" y="5026968"/>
            <a:ext cx="1753773" cy="230832"/>
            <a:chOff x="228600" y="5026968"/>
            <a:chExt cx="1753773" cy="230832"/>
          </a:xfrm>
        </p:grpSpPr>
        <p:grpSp>
          <p:nvGrpSpPr>
            <p:cNvPr id="80" name="Group 79"/>
            <p:cNvGrpSpPr/>
            <p:nvPr/>
          </p:nvGrpSpPr>
          <p:grpSpPr>
            <a:xfrm>
              <a:off x="228600" y="5026968"/>
              <a:ext cx="1752600" cy="230832"/>
              <a:chOff x="228600" y="4876800"/>
              <a:chExt cx="1752600" cy="230832"/>
            </a:xfrm>
          </p:grpSpPr>
          <p:sp>
            <p:nvSpPr>
              <p:cNvPr id="50" name="Rectangle 49"/>
              <p:cNvSpPr/>
              <p:nvPr/>
            </p:nvSpPr>
            <p:spPr>
              <a:xfrm>
                <a:off x="772552" y="4893903"/>
                <a:ext cx="1208648" cy="189530"/>
              </a:xfrm>
              <a:prstGeom prst="rect">
                <a:avLst/>
              </a:prstGeom>
              <a:solidFill>
                <a:srgbClr val="7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p:cNvSpPr/>
              <p:nvPr/>
            </p:nvSpPr>
            <p:spPr>
              <a:xfrm>
                <a:off x="228600" y="4876800"/>
                <a:ext cx="543951" cy="230832"/>
              </a:xfrm>
              <a:prstGeom prst="rect">
                <a:avLst/>
              </a:prstGeom>
            </p:spPr>
            <p:txBody>
              <a:bodyPr wrap="square">
                <a:spAutoFit/>
              </a:bodyPr>
              <a:lstStyle/>
              <a:p>
                <a:pPr algn="r"/>
                <a:r>
                  <a:rPr lang="en-US" sz="900" dirty="0" smtClean="0">
                    <a:solidFill>
                      <a:schemeClr val="tx2">
                        <a:lumMod val="50000"/>
                      </a:schemeClr>
                    </a:solidFill>
                  </a:rPr>
                  <a:t>MAY</a:t>
                </a:r>
                <a:endParaRPr lang="en-US" sz="900" dirty="0">
                  <a:solidFill>
                    <a:schemeClr val="tx2">
                      <a:lumMod val="50000"/>
                    </a:schemeClr>
                  </a:solidFill>
                </a:endParaRPr>
              </a:p>
            </p:txBody>
          </p:sp>
        </p:grpSp>
        <p:sp>
          <p:nvSpPr>
            <p:cNvPr id="52" name="Rectangle 51"/>
            <p:cNvSpPr/>
            <p:nvPr/>
          </p:nvSpPr>
          <p:spPr>
            <a:xfrm>
              <a:off x="762000" y="5026968"/>
              <a:ext cx="1220373" cy="230832"/>
            </a:xfrm>
            <a:prstGeom prst="rect">
              <a:avLst/>
            </a:prstGeom>
          </p:spPr>
          <p:txBody>
            <a:bodyPr wrap="square">
              <a:spAutoFit/>
            </a:bodyPr>
            <a:lstStyle/>
            <a:p>
              <a:pPr algn="r"/>
              <a:r>
                <a:rPr lang="en-US" sz="900" dirty="0" smtClean="0">
                  <a:solidFill>
                    <a:schemeClr val="bg1"/>
                  </a:solidFill>
                </a:rPr>
                <a:t>5%</a:t>
              </a:r>
              <a:endParaRPr lang="en-US" sz="900" dirty="0">
                <a:solidFill>
                  <a:schemeClr val="bg1"/>
                </a:solidFill>
              </a:endParaRPr>
            </a:p>
          </p:txBody>
        </p:sp>
      </p:grpSp>
      <p:sp>
        <p:nvSpPr>
          <p:cNvPr id="2" name="TextBox 1"/>
          <p:cNvSpPr txBox="1"/>
          <p:nvPr/>
        </p:nvSpPr>
        <p:spPr>
          <a:xfrm>
            <a:off x="228600" y="2209800"/>
            <a:ext cx="3996334" cy="1725216"/>
          </a:xfrm>
          <a:prstGeom prst="rect">
            <a:avLst/>
          </a:prstGeom>
          <a:noFill/>
        </p:spPr>
        <p:txBody>
          <a:bodyPr wrap="square" rtlCol="0">
            <a:spAutoFit/>
          </a:bodyPr>
          <a:lstStyle/>
          <a:p>
            <a:r>
              <a:rPr lang="en-US" sz="1400" b="1" dirty="0">
                <a:latin typeface="Arial"/>
                <a:cs typeface="Arial"/>
              </a:rPr>
              <a:t>R</a:t>
            </a:r>
            <a:r>
              <a:rPr lang="en-US" sz="1400" b="1" spc="-10" dirty="0">
                <a:latin typeface="Arial"/>
                <a:cs typeface="Arial"/>
              </a:rPr>
              <a:t>e</a:t>
            </a:r>
            <a:r>
              <a:rPr lang="en-US" sz="1400" b="1" dirty="0">
                <a:latin typeface="Arial"/>
                <a:cs typeface="Arial"/>
              </a:rPr>
              <a:t>sults</a:t>
            </a:r>
            <a:r>
              <a:rPr lang="en-US" sz="1400" dirty="0" smtClean="0">
                <a:latin typeface="Arial"/>
                <a:cs typeface="Arial"/>
              </a:rPr>
              <a:t>:</a:t>
            </a:r>
          </a:p>
          <a:p>
            <a:pPr marL="184150" indent="-171450">
              <a:lnSpc>
                <a:spcPct val="150000"/>
              </a:lnSpc>
              <a:buClr>
                <a:srgbClr val="79A217"/>
              </a:buClr>
              <a:buFont typeface="Wingdings" charset="2"/>
              <a:buChar char="v"/>
              <a:tabLst>
                <a:tab pos="355600" algn="l"/>
              </a:tabLst>
            </a:pPr>
            <a:r>
              <a:rPr lang="en-US" sz="1100" spc="-10" dirty="0">
                <a:latin typeface="Arial"/>
                <a:cs typeface="Arial"/>
              </a:rPr>
              <a:t>Ident</a:t>
            </a:r>
            <a:r>
              <a:rPr lang="en-US" sz="1100" dirty="0">
                <a:latin typeface="Arial"/>
                <a:cs typeface="Arial"/>
              </a:rPr>
              <a:t>i</a:t>
            </a:r>
            <a:r>
              <a:rPr lang="en-US" sz="1100" spc="-10" dirty="0">
                <a:latin typeface="Arial"/>
                <a:cs typeface="Arial"/>
              </a:rPr>
              <a:t>fied</a:t>
            </a:r>
            <a:r>
              <a:rPr lang="en-US" sz="1100" spc="-5" dirty="0">
                <a:latin typeface="Arial"/>
                <a:cs typeface="Arial"/>
              </a:rPr>
              <a:t> </a:t>
            </a:r>
            <a:r>
              <a:rPr lang="en-US" sz="1100" spc="-10" dirty="0">
                <a:latin typeface="Arial"/>
                <a:cs typeface="Arial"/>
              </a:rPr>
              <a:t>the</a:t>
            </a:r>
            <a:r>
              <a:rPr lang="en-US" sz="1100" spc="10" dirty="0">
                <a:latin typeface="Arial"/>
                <a:cs typeface="Arial"/>
              </a:rPr>
              <a:t> </a:t>
            </a:r>
            <a:r>
              <a:rPr lang="en-US" sz="1100" spc="-10" dirty="0">
                <a:latin typeface="Arial"/>
                <a:cs typeface="Arial"/>
              </a:rPr>
              <a:t>strategic</a:t>
            </a:r>
            <a:r>
              <a:rPr lang="en-US" sz="1100" spc="15" dirty="0">
                <a:latin typeface="Arial"/>
                <a:cs typeface="Arial"/>
              </a:rPr>
              <a:t> </a:t>
            </a:r>
            <a:r>
              <a:rPr lang="en-US" sz="1100" spc="-10" dirty="0">
                <a:latin typeface="Arial"/>
                <a:cs typeface="Arial"/>
              </a:rPr>
              <a:t>choices</a:t>
            </a:r>
            <a:r>
              <a:rPr lang="en-US" sz="1100" spc="-25" dirty="0">
                <a:latin typeface="Arial"/>
                <a:cs typeface="Arial"/>
              </a:rPr>
              <a:t> </a:t>
            </a:r>
            <a:r>
              <a:rPr lang="en-US" sz="1100" spc="-10" dirty="0">
                <a:latin typeface="Arial"/>
                <a:cs typeface="Arial"/>
              </a:rPr>
              <a:t>beh</a:t>
            </a:r>
            <a:r>
              <a:rPr lang="en-US" sz="1100" dirty="0">
                <a:latin typeface="Arial"/>
                <a:cs typeface="Arial"/>
              </a:rPr>
              <a:t>i</a:t>
            </a:r>
            <a:r>
              <a:rPr lang="en-US" sz="1100" spc="-10" dirty="0">
                <a:latin typeface="Arial"/>
                <a:cs typeface="Arial"/>
              </a:rPr>
              <a:t>nd</a:t>
            </a:r>
            <a:r>
              <a:rPr lang="en-US" sz="1100" spc="-5" dirty="0">
                <a:latin typeface="Arial"/>
                <a:cs typeface="Arial"/>
              </a:rPr>
              <a:t> </a:t>
            </a:r>
            <a:r>
              <a:rPr lang="en-US" sz="1100" spc="-10" dirty="0" smtClean="0">
                <a:latin typeface="Arial"/>
                <a:cs typeface="Arial"/>
              </a:rPr>
              <a:t>top competitors</a:t>
            </a:r>
            <a:r>
              <a:rPr lang="en-US" sz="1100" spc="-10" dirty="0">
                <a:latin typeface="Arial"/>
                <a:cs typeface="Arial"/>
              </a:rPr>
              <a:t>.</a:t>
            </a:r>
            <a:endParaRPr lang="en-US" sz="1100" dirty="0">
              <a:latin typeface="Arial"/>
              <a:cs typeface="Arial"/>
            </a:endParaRPr>
          </a:p>
          <a:p>
            <a:pPr marL="184150" marR="109855" indent="-171450">
              <a:lnSpc>
                <a:spcPct val="100000"/>
              </a:lnSpc>
              <a:spcBef>
                <a:spcPts val="384"/>
              </a:spcBef>
              <a:buClr>
                <a:srgbClr val="79A217"/>
              </a:buClr>
              <a:buFont typeface="Wingdings" charset="2"/>
              <a:buChar char="v"/>
              <a:tabLst>
                <a:tab pos="355600" algn="l"/>
              </a:tabLst>
            </a:pPr>
            <a:r>
              <a:rPr lang="en-US" sz="1100" spc="-15" dirty="0">
                <a:latin typeface="Arial"/>
                <a:cs typeface="Arial"/>
              </a:rPr>
              <a:t>Comb</a:t>
            </a:r>
            <a:r>
              <a:rPr lang="en-US" sz="1100" dirty="0">
                <a:latin typeface="Arial"/>
                <a:cs typeface="Arial"/>
              </a:rPr>
              <a:t>i</a:t>
            </a:r>
            <a:r>
              <a:rPr lang="en-US" sz="1100" spc="-10" dirty="0">
                <a:latin typeface="Arial"/>
                <a:cs typeface="Arial"/>
              </a:rPr>
              <a:t>ned</a:t>
            </a:r>
            <a:r>
              <a:rPr lang="en-US" sz="1100" spc="-5" dirty="0">
                <a:latin typeface="Arial"/>
                <a:cs typeface="Arial"/>
              </a:rPr>
              <a:t> c</a:t>
            </a:r>
            <a:r>
              <a:rPr lang="en-US" sz="1100" spc="-10" dirty="0">
                <a:latin typeface="Arial"/>
                <a:cs typeface="Arial"/>
              </a:rPr>
              <a:t>ompet</a:t>
            </a:r>
            <a:r>
              <a:rPr lang="en-US" sz="1100" dirty="0">
                <a:latin typeface="Arial"/>
                <a:cs typeface="Arial"/>
              </a:rPr>
              <a:t>i</a:t>
            </a:r>
            <a:r>
              <a:rPr lang="en-US" sz="1100" spc="-10" dirty="0">
                <a:latin typeface="Arial"/>
                <a:cs typeface="Arial"/>
              </a:rPr>
              <a:t>tive</a:t>
            </a:r>
            <a:r>
              <a:rPr lang="en-US" sz="1100" spc="-15" dirty="0">
                <a:latin typeface="Arial"/>
                <a:cs typeface="Arial"/>
              </a:rPr>
              <a:t> </a:t>
            </a:r>
            <a:r>
              <a:rPr lang="en-US" sz="1100" spc="-10" dirty="0">
                <a:latin typeface="Arial"/>
                <a:cs typeface="Arial"/>
              </a:rPr>
              <a:t>kno</a:t>
            </a:r>
            <a:r>
              <a:rPr lang="en-US" sz="1100" spc="-30" dirty="0">
                <a:latin typeface="Arial"/>
                <a:cs typeface="Arial"/>
              </a:rPr>
              <a:t>w</a:t>
            </a:r>
            <a:r>
              <a:rPr lang="en-US" sz="1100" spc="-10" dirty="0">
                <a:latin typeface="Arial"/>
                <a:cs typeface="Arial"/>
              </a:rPr>
              <a:t>ledge</a:t>
            </a:r>
            <a:r>
              <a:rPr lang="en-US" sz="1100" spc="-5" dirty="0">
                <a:latin typeface="Arial"/>
                <a:cs typeface="Arial"/>
              </a:rPr>
              <a:t> </a:t>
            </a:r>
            <a:r>
              <a:rPr lang="en-US" sz="1100" spc="-25" dirty="0">
                <a:latin typeface="Arial"/>
                <a:cs typeface="Arial"/>
              </a:rPr>
              <a:t>w</a:t>
            </a:r>
            <a:r>
              <a:rPr lang="en-US" sz="1100" spc="-10" dirty="0">
                <a:latin typeface="Arial"/>
                <a:cs typeface="Arial"/>
              </a:rPr>
              <a:t>ith</a:t>
            </a:r>
            <a:r>
              <a:rPr lang="en-US" sz="1100" spc="10" dirty="0">
                <a:latin typeface="Arial"/>
                <a:cs typeface="Arial"/>
              </a:rPr>
              <a:t> </a:t>
            </a:r>
            <a:r>
              <a:rPr lang="en-US" sz="1100" spc="-10" dirty="0">
                <a:latin typeface="Arial"/>
                <a:cs typeface="Arial"/>
              </a:rPr>
              <a:t>add</a:t>
            </a:r>
            <a:r>
              <a:rPr lang="en-US" sz="1100" dirty="0">
                <a:latin typeface="Arial"/>
                <a:cs typeface="Arial"/>
              </a:rPr>
              <a:t>i</a:t>
            </a:r>
            <a:r>
              <a:rPr lang="en-US" sz="1100" spc="-10" dirty="0">
                <a:latin typeface="Arial"/>
                <a:cs typeface="Arial"/>
              </a:rPr>
              <a:t>tional ana</a:t>
            </a:r>
            <a:r>
              <a:rPr lang="en-US" sz="1100" dirty="0">
                <a:latin typeface="Arial"/>
                <a:cs typeface="Arial"/>
              </a:rPr>
              <a:t>l</a:t>
            </a:r>
            <a:r>
              <a:rPr lang="en-US" sz="1100" spc="-30" dirty="0">
                <a:latin typeface="Arial"/>
                <a:cs typeface="Arial"/>
              </a:rPr>
              <a:t>y</a:t>
            </a:r>
            <a:r>
              <a:rPr lang="en-US" sz="1100" spc="-10" dirty="0">
                <a:latin typeface="Arial"/>
                <a:cs typeface="Arial"/>
              </a:rPr>
              <a:t>sis</a:t>
            </a:r>
            <a:r>
              <a:rPr lang="en-US" sz="1100" dirty="0">
                <a:latin typeface="Arial"/>
                <a:cs typeface="Arial"/>
              </a:rPr>
              <a:t> </a:t>
            </a:r>
            <a:r>
              <a:rPr lang="en-US" sz="1100" spc="-10" dirty="0">
                <a:latin typeface="Arial"/>
                <a:cs typeface="Arial"/>
              </a:rPr>
              <a:t>of</a:t>
            </a:r>
            <a:r>
              <a:rPr lang="en-US" sz="1100" spc="10" dirty="0">
                <a:latin typeface="Arial"/>
                <a:cs typeface="Arial"/>
              </a:rPr>
              <a:t> </a:t>
            </a:r>
            <a:r>
              <a:rPr lang="en-US" sz="1100" spc="-15" dirty="0">
                <a:latin typeface="Arial"/>
                <a:cs typeface="Arial"/>
              </a:rPr>
              <a:t>mo</a:t>
            </a:r>
            <a:r>
              <a:rPr lang="en-US" sz="1100" spc="-5" dirty="0">
                <a:latin typeface="Arial"/>
                <a:cs typeface="Arial"/>
              </a:rPr>
              <a:t>st</a:t>
            </a:r>
            <a:r>
              <a:rPr lang="en-US" sz="1100" spc="10" dirty="0">
                <a:latin typeface="Arial"/>
                <a:cs typeface="Arial"/>
              </a:rPr>
              <a:t> </a:t>
            </a:r>
            <a:r>
              <a:rPr lang="en-US" sz="1100" spc="-10" dirty="0">
                <a:latin typeface="Arial"/>
                <a:cs typeface="Arial"/>
              </a:rPr>
              <a:t>successful</a:t>
            </a:r>
            <a:r>
              <a:rPr lang="en-US" sz="1100" spc="-25" dirty="0">
                <a:latin typeface="Arial"/>
                <a:cs typeface="Arial"/>
              </a:rPr>
              <a:t> </a:t>
            </a:r>
            <a:r>
              <a:rPr lang="en-US" sz="1100" spc="-10" dirty="0">
                <a:latin typeface="Arial"/>
                <a:cs typeface="Arial"/>
              </a:rPr>
              <a:t>social</a:t>
            </a:r>
            <a:r>
              <a:rPr lang="en-US" sz="1100" spc="-25" dirty="0">
                <a:latin typeface="Arial"/>
                <a:cs typeface="Arial"/>
              </a:rPr>
              <a:t> </a:t>
            </a:r>
            <a:r>
              <a:rPr lang="en-US" sz="1100" spc="-10" dirty="0">
                <a:latin typeface="Arial"/>
                <a:cs typeface="Arial"/>
              </a:rPr>
              <a:t>campa</a:t>
            </a:r>
            <a:r>
              <a:rPr lang="en-US" sz="1100" dirty="0">
                <a:latin typeface="Arial"/>
                <a:cs typeface="Arial"/>
              </a:rPr>
              <a:t>i</a:t>
            </a:r>
            <a:r>
              <a:rPr lang="en-US" sz="1100" spc="-10" dirty="0">
                <a:latin typeface="Arial"/>
                <a:cs typeface="Arial"/>
              </a:rPr>
              <a:t>gn</a:t>
            </a:r>
            <a:r>
              <a:rPr lang="en-US" sz="1100" spc="-5" dirty="0">
                <a:latin typeface="Arial"/>
                <a:cs typeface="Arial"/>
              </a:rPr>
              <a:t>s.</a:t>
            </a:r>
            <a:endParaRPr lang="en-US" sz="1100" dirty="0">
              <a:latin typeface="Arial"/>
              <a:cs typeface="Arial"/>
            </a:endParaRPr>
          </a:p>
          <a:p>
            <a:pPr marL="184150" marR="5080" indent="-171450">
              <a:lnSpc>
                <a:spcPct val="100000"/>
              </a:lnSpc>
              <a:spcBef>
                <a:spcPts val="384"/>
              </a:spcBef>
              <a:buClr>
                <a:srgbClr val="79A217"/>
              </a:buClr>
              <a:buFont typeface="Wingdings" charset="2"/>
              <a:buChar char="v"/>
              <a:tabLst>
                <a:tab pos="355600" algn="l"/>
              </a:tabLst>
            </a:pPr>
            <a:r>
              <a:rPr lang="en-US" sz="1100" spc="-10" dirty="0">
                <a:latin typeface="Arial"/>
                <a:cs typeface="Arial"/>
              </a:rPr>
              <a:t>Ident</a:t>
            </a:r>
            <a:r>
              <a:rPr lang="en-US" sz="1100" dirty="0">
                <a:latin typeface="Arial"/>
                <a:cs typeface="Arial"/>
              </a:rPr>
              <a:t>i</a:t>
            </a:r>
            <a:r>
              <a:rPr lang="en-US" sz="1100" spc="-10" dirty="0">
                <a:latin typeface="Arial"/>
                <a:cs typeface="Arial"/>
              </a:rPr>
              <a:t>fied</a:t>
            </a:r>
            <a:r>
              <a:rPr lang="en-US" sz="1100" spc="-5" dirty="0">
                <a:latin typeface="Arial"/>
                <a:cs typeface="Arial"/>
              </a:rPr>
              <a:t> </a:t>
            </a:r>
            <a:r>
              <a:rPr lang="en-US" sz="1100" dirty="0">
                <a:latin typeface="Arial"/>
                <a:cs typeface="Arial"/>
              </a:rPr>
              <a:t>l</a:t>
            </a:r>
            <a:r>
              <a:rPr lang="en-US" sz="1100" spc="-10" dirty="0">
                <a:latin typeface="Arial"/>
                <a:cs typeface="Arial"/>
              </a:rPr>
              <a:t>ocal agents</a:t>
            </a:r>
            <a:r>
              <a:rPr lang="en-US" sz="1100" spc="5" dirty="0">
                <a:latin typeface="Arial"/>
                <a:cs typeface="Arial"/>
              </a:rPr>
              <a:t> </a:t>
            </a:r>
            <a:r>
              <a:rPr lang="en-US" sz="1100" spc="-10" dirty="0">
                <a:latin typeface="Arial"/>
                <a:cs typeface="Arial"/>
              </a:rPr>
              <a:t>as</a:t>
            </a:r>
            <a:r>
              <a:rPr lang="en-US" sz="1100" dirty="0">
                <a:latin typeface="Arial"/>
                <a:cs typeface="Arial"/>
              </a:rPr>
              <a:t> </a:t>
            </a:r>
            <a:r>
              <a:rPr lang="en-US" sz="1100" spc="-10" dirty="0">
                <a:latin typeface="Arial"/>
                <a:cs typeface="Arial"/>
              </a:rPr>
              <a:t>key</a:t>
            </a:r>
            <a:r>
              <a:rPr lang="en-US" sz="1100" dirty="0">
                <a:latin typeface="Arial"/>
                <a:cs typeface="Arial"/>
              </a:rPr>
              <a:t> </a:t>
            </a:r>
            <a:r>
              <a:rPr lang="en-US" sz="1100" spc="-10" dirty="0">
                <a:latin typeface="Arial"/>
                <a:cs typeface="Arial"/>
              </a:rPr>
              <a:t>con</a:t>
            </a:r>
            <a:r>
              <a:rPr lang="en-US" sz="1100" spc="-5" dirty="0">
                <a:latin typeface="Arial"/>
                <a:cs typeface="Arial"/>
              </a:rPr>
              <a:t>v</a:t>
            </a:r>
            <a:r>
              <a:rPr lang="en-US" sz="1100" spc="-10" dirty="0">
                <a:latin typeface="Arial"/>
                <a:cs typeface="Arial"/>
              </a:rPr>
              <a:t>ersat</a:t>
            </a:r>
            <a:r>
              <a:rPr lang="en-US" sz="1100" dirty="0">
                <a:latin typeface="Arial"/>
                <a:cs typeface="Arial"/>
              </a:rPr>
              <a:t>i</a:t>
            </a:r>
            <a:r>
              <a:rPr lang="en-US" sz="1100" spc="-10" dirty="0">
                <a:latin typeface="Arial"/>
                <a:cs typeface="Arial"/>
              </a:rPr>
              <a:t>on</a:t>
            </a:r>
            <a:r>
              <a:rPr lang="en-US" sz="1100" spc="-5" dirty="0">
                <a:latin typeface="Arial"/>
                <a:cs typeface="Arial"/>
              </a:rPr>
              <a:t> </a:t>
            </a:r>
            <a:r>
              <a:rPr lang="en-US" sz="1100" spc="-10" dirty="0">
                <a:latin typeface="Arial"/>
                <a:cs typeface="Arial"/>
              </a:rPr>
              <a:t>dri</a:t>
            </a:r>
            <a:r>
              <a:rPr lang="en-US" sz="1100" spc="-5" dirty="0">
                <a:latin typeface="Arial"/>
                <a:cs typeface="Arial"/>
              </a:rPr>
              <a:t>v</a:t>
            </a:r>
            <a:r>
              <a:rPr lang="en-US" sz="1100" spc="-10" dirty="0">
                <a:latin typeface="Arial"/>
                <a:cs typeface="Arial"/>
              </a:rPr>
              <a:t>ers in</a:t>
            </a:r>
            <a:r>
              <a:rPr lang="en-US" sz="1100" spc="-5" dirty="0">
                <a:latin typeface="Arial"/>
                <a:cs typeface="Arial"/>
              </a:rPr>
              <a:t> </a:t>
            </a:r>
            <a:r>
              <a:rPr lang="en-US" sz="1100" spc="-10" dirty="0">
                <a:latin typeface="Arial"/>
                <a:cs typeface="Arial"/>
              </a:rPr>
              <a:t>targeted</a:t>
            </a:r>
            <a:r>
              <a:rPr lang="en-US" sz="1100" spc="20" dirty="0">
                <a:latin typeface="Arial"/>
                <a:cs typeface="Arial"/>
              </a:rPr>
              <a:t> </a:t>
            </a:r>
            <a:r>
              <a:rPr lang="en-US" sz="1100" spc="-10" dirty="0">
                <a:latin typeface="Arial"/>
                <a:cs typeface="Arial"/>
              </a:rPr>
              <a:t>region</a:t>
            </a:r>
            <a:r>
              <a:rPr lang="en-US" sz="1100" spc="-5" dirty="0">
                <a:latin typeface="Arial"/>
                <a:cs typeface="Arial"/>
              </a:rPr>
              <a:t>s.</a:t>
            </a:r>
            <a:endParaRPr lang="en-US" sz="1100" dirty="0">
              <a:latin typeface="Arial"/>
              <a:cs typeface="Arial"/>
            </a:endParaRPr>
          </a:p>
          <a:p>
            <a:pPr marL="184150" marR="200025" indent="-171450">
              <a:lnSpc>
                <a:spcPct val="100000"/>
              </a:lnSpc>
              <a:spcBef>
                <a:spcPts val="385"/>
              </a:spcBef>
              <a:buClr>
                <a:srgbClr val="79A217"/>
              </a:buClr>
              <a:buFont typeface="Wingdings" charset="2"/>
              <a:buChar char="v"/>
              <a:tabLst>
                <a:tab pos="355600" algn="l"/>
              </a:tabLst>
            </a:pPr>
            <a:r>
              <a:rPr lang="en-US" sz="1100" spc="-10" dirty="0">
                <a:latin typeface="Arial"/>
                <a:cs typeface="Arial"/>
              </a:rPr>
              <a:t>Drew</a:t>
            </a:r>
            <a:r>
              <a:rPr lang="en-US" sz="1100" spc="5" dirty="0">
                <a:latin typeface="Arial"/>
                <a:cs typeface="Arial"/>
              </a:rPr>
              <a:t> </a:t>
            </a:r>
            <a:r>
              <a:rPr lang="en-US" sz="1100" spc="-10" dirty="0">
                <a:latin typeface="Arial"/>
                <a:cs typeface="Arial"/>
              </a:rPr>
              <a:t>con</a:t>
            </a:r>
            <a:r>
              <a:rPr lang="en-US" sz="1100" spc="-5" dirty="0">
                <a:latin typeface="Arial"/>
                <a:cs typeface="Arial"/>
              </a:rPr>
              <a:t>c</a:t>
            </a:r>
            <a:r>
              <a:rPr lang="en-US" sz="1100" spc="-10" dirty="0">
                <a:latin typeface="Arial"/>
                <a:cs typeface="Arial"/>
              </a:rPr>
              <a:t>lusive</a:t>
            </a:r>
            <a:r>
              <a:rPr lang="en-US" sz="1100" spc="-40" dirty="0">
                <a:latin typeface="Arial"/>
                <a:cs typeface="Arial"/>
              </a:rPr>
              <a:t> </a:t>
            </a:r>
            <a:r>
              <a:rPr lang="en-US" sz="1100" spc="-10" dirty="0">
                <a:latin typeface="Arial"/>
                <a:cs typeface="Arial"/>
              </a:rPr>
              <a:t>eviden</a:t>
            </a:r>
            <a:r>
              <a:rPr lang="en-US" sz="1100" spc="-5" dirty="0">
                <a:latin typeface="Arial"/>
                <a:cs typeface="Arial"/>
              </a:rPr>
              <a:t>c</a:t>
            </a:r>
            <a:r>
              <a:rPr lang="en-US" sz="1100" spc="-10" dirty="0">
                <a:latin typeface="Arial"/>
                <a:cs typeface="Arial"/>
              </a:rPr>
              <a:t>e</a:t>
            </a:r>
            <a:r>
              <a:rPr lang="en-US" sz="1100" spc="-15" dirty="0">
                <a:latin typeface="Arial"/>
                <a:cs typeface="Arial"/>
              </a:rPr>
              <a:t> </a:t>
            </a:r>
            <a:r>
              <a:rPr lang="en-US" sz="1100" spc="-10" dirty="0">
                <a:latin typeface="Arial"/>
                <a:cs typeface="Arial"/>
              </a:rPr>
              <a:t>that</a:t>
            </a:r>
            <a:r>
              <a:rPr lang="en-US" sz="1100" spc="10" dirty="0">
                <a:latin typeface="Arial"/>
                <a:cs typeface="Arial"/>
              </a:rPr>
              <a:t> </a:t>
            </a:r>
            <a:r>
              <a:rPr lang="en-US" sz="1100" spc="-10" dirty="0">
                <a:latin typeface="Arial"/>
                <a:cs typeface="Arial"/>
              </a:rPr>
              <a:t>tradit</a:t>
            </a:r>
            <a:r>
              <a:rPr lang="en-US" sz="1100" dirty="0">
                <a:latin typeface="Arial"/>
                <a:cs typeface="Arial"/>
              </a:rPr>
              <a:t>i</a:t>
            </a:r>
            <a:r>
              <a:rPr lang="en-US" sz="1100" spc="-10" dirty="0">
                <a:latin typeface="Arial"/>
                <a:cs typeface="Arial"/>
              </a:rPr>
              <a:t>onal</a:t>
            </a:r>
            <a:r>
              <a:rPr lang="en-US" sz="1100" spc="5" dirty="0">
                <a:latin typeface="Arial"/>
                <a:cs typeface="Arial"/>
              </a:rPr>
              <a:t> </a:t>
            </a:r>
            <a:r>
              <a:rPr lang="en-US" sz="1100" spc="-15" dirty="0">
                <a:latin typeface="Arial"/>
                <a:cs typeface="Arial"/>
              </a:rPr>
              <a:t>med</a:t>
            </a:r>
            <a:r>
              <a:rPr lang="en-US" sz="1100" dirty="0">
                <a:latin typeface="Arial"/>
                <a:cs typeface="Arial"/>
              </a:rPr>
              <a:t>i</a:t>
            </a:r>
            <a:r>
              <a:rPr lang="en-US" sz="1100" spc="-10" dirty="0">
                <a:latin typeface="Arial"/>
                <a:cs typeface="Arial"/>
              </a:rPr>
              <a:t>a outreach</a:t>
            </a:r>
            <a:r>
              <a:rPr lang="en-US" sz="1100" spc="10" dirty="0">
                <a:latin typeface="Arial"/>
                <a:cs typeface="Arial"/>
              </a:rPr>
              <a:t> </a:t>
            </a:r>
            <a:r>
              <a:rPr lang="en-US" sz="1100" spc="-10" dirty="0">
                <a:latin typeface="Arial"/>
                <a:cs typeface="Arial"/>
              </a:rPr>
              <a:t>increases</a:t>
            </a:r>
            <a:r>
              <a:rPr lang="en-US" sz="1100" spc="5" dirty="0">
                <a:latin typeface="Arial"/>
                <a:cs typeface="Arial"/>
              </a:rPr>
              <a:t> </a:t>
            </a:r>
            <a:r>
              <a:rPr lang="en-US" sz="1100" spc="-10" dirty="0">
                <a:latin typeface="Arial"/>
                <a:cs typeface="Arial"/>
              </a:rPr>
              <a:t>con</a:t>
            </a:r>
            <a:r>
              <a:rPr lang="en-US" sz="1100" spc="-5" dirty="0">
                <a:latin typeface="Arial"/>
                <a:cs typeface="Arial"/>
              </a:rPr>
              <a:t>v</a:t>
            </a:r>
            <a:r>
              <a:rPr lang="en-US" sz="1100" spc="-10" dirty="0">
                <a:latin typeface="Arial"/>
                <a:cs typeface="Arial"/>
              </a:rPr>
              <a:t>ersat</a:t>
            </a:r>
            <a:r>
              <a:rPr lang="en-US" sz="1100" dirty="0">
                <a:latin typeface="Arial"/>
                <a:cs typeface="Arial"/>
              </a:rPr>
              <a:t>i</a:t>
            </a:r>
            <a:r>
              <a:rPr lang="en-US" sz="1100" spc="-10" dirty="0">
                <a:latin typeface="Arial"/>
                <a:cs typeface="Arial"/>
              </a:rPr>
              <a:t>on</a:t>
            </a:r>
            <a:endParaRPr lang="en-US" dirty="0"/>
          </a:p>
        </p:txBody>
      </p:sp>
      <p:sp>
        <p:nvSpPr>
          <p:cNvPr id="57" name="Rectangle 56"/>
          <p:cNvSpPr/>
          <p:nvPr/>
        </p:nvSpPr>
        <p:spPr>
          <a:xfrm>
            <a:off x="381000" y="4431268"/>
            <a:ext cx="1651601" cy="369332"/>
          </a:xfrm>
          <a:prstGeom prst="rect">
            <a:avLst/>
          </a:prstGeom>
        </p:spPr>
        <p:txBody>
          <a:bodyPr wrap="none">
            <a:spAutoFit/>
          </a:bodyPr>
          <a:lstStyle/>
          <a:p>
            <a:r>
              <a:rPr lang="en-US" b="1" dirty="0">
                <a:solidFill>
                  <a:srgbClr val="79A217"/>
                </a:solidFill>
              </a:rPr>
              <a:t>MASS MUTUAL </a:t>
            </a:r>
            <a:endParaRPr lang="en-US" b="1" dirty="0"/>
          </a:p>
        </p:txBody>
      </p:sp>
      <p:sp>
        <p:nvSpPr>
          <p:cNvPr id="58" name="Rectangle 57"/>
          <p:cNvSpPr/>
          <p:nvPr/>
        </p:nvSpPr>
        <p:spPr>
          <a:xfrm>
            <a:off x="381000" y="5791200"/>
            <a:ext cx="3505200" cy="415498"/>
          </a:xfrm>
          <a:prstGeom prst="rect">
            <a:avLst/>
          </a:prstGeom>
        </p:spPr>
        <p:txBody>
          <a:bodyPr wrap="square">
            <a:spAutoFit/>
          </a:bodyPr>
          <a:lstStyle/>
          <a:p>
            <a:r>
              <a:rPr lang="en-US" sz="1000" dirty="0"/>
              <a:t>MassMutual’s progress in increasing Hispanic conversation. </a:t>
            </a:r>
            <a:endParaRPr lang="en-US" sz="1000" dirty="0" smtClean="0"/>
          </a:p>
          <a:p>
            <a:r>
              <a:rPr lang="en-US" sz="1000" dirty="0" smtClean="0"/>
              <a:t>(last </a:t>
            </a:r>
            <a:r>
              <a:rPr lang="en-US" sz="1000" dirty="0"/>
              <a:t>3 months)</a:t>
            </a:r>
          </a:p>
        </p:txBody>
      </p:sp>
      <p:sp>
        <p:nvSpPr>
          <p:cNvPr id="59" name="Rectangle 58"/>
          <p:cNvSpPr>
            <a:spLocks noChangeArrowheads="1"/>
          </p:cNvSpPr>
          <p:nvPr/>
        </p:nvSpPr>
        <p:spPr bwMode="auto">
          <a:xfrm>
            <a:off x="4648200" y="762000"/>
            <a:ext cx="4191000" cy="164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12700" algn="ctr">
              <a:lnSpc>
                <a:spcPct val="100000"/>
              </a:lnSpc>
            </a:pPr>
            <a:r>
              <a:rPr lang="en-US" sz="1400" b="1" dirty="0" smtClean="0">
                <a:solidFill>
                  <a:srgbClr val="FF0000"/>
                </a:solidFill>
                <a:latin typeface="Arial"/>
                <a:cs typeface="Arial"/>
              </a:rPr>
              <a:t>O</a:t>
            </a:r>
            <a:r>
              <a:rPr lang="en-US" sz="1400" b="1" spc="5" dirty="0" smtClean="0">
                <a:solidFill>
                  <a:srgbClr val="FF0000"/>
                </a:solidFill>
                <a:latin typeface="Arial"/>
                <a:cs typeface="Arial"/>
              </a:rPr>
              <a:t>YE!</a:t>
            </a:r>
            <a:endParaRPr lang="en-US" sz="1400" dirty="0">
              <a:solidFill>
                <a:srgbClr val="FF0000"/>
              </a:solidFill>
              <a:latin typeface="Arial"/>
              <a:cs typeface="Arial"/>
            </a:endParaRPr>
          </a:p>
          <a:p>
            <a:pPr marL="355600" marR="5080" indent="-342900">
              <a:spcBef>
                <a:spcPts val="395"/>
              </a:spcBef>
              <a:buClr>
                <a:srgbClr val="FF0000"/>
              </a:buClr>
              <a:buFont typeface="Wingdings" charset="2"/>
              <a:buChar char="v"/>
              <a:tabLst>
                <a:tab pos="355600" algn="l"/>
              </a:tabLst>
            </a:pPr>
            <a:r>
              <a:rPr lang="en-US" sz="1100" spc="-10" dirty="0">
                <a:latin typeface="Arial"/>
                <a:cs typeface="Arial"/>
              </a:rPr>
              <a:t>Using OYE! insights on monthly basis – Observed upward trend in Hispanic online mentions with total conversation increasing month over month</a:t>
            </a:r>
            <a:r>
              <a:rPr lang="en-US" sz="1100" spc="-10" dirty="0" smtClean="0">
                <a:latin typeface="Arial"/>
                <a:cs typeface="Arial"/>
              </a:rPr>
              <a:t>.</a:t>
            </a:r>
          </a:p>
          <a:p>
            <a:pPr marL="355600" marR="5080" indent="-342900">
              <a:spcBef>
                <a:spcPts val="395"/>
              </a:spcBef>
              <a:buClr>
                <a:srgbClr val="FF0000"/>
              </a:buClr>
              <a:buFont typeface="Wingdings" charset="2"/>
              <a:buChar char="v"/>
              <a:tabLst>
                <a:tab pos="355600" algn="l"/>
              </a:tabLst>
            </a:pPr>
            <a:r>
              <a:rPr lang="en-US" sz="1100" spc="-10" dirty="0">
                <a:latin typeface="Arial"/>
                <a:cs typeface="Arial"/>
              </a:rPr>
              <a:t>Po</a:t>
            </a:r>
            <a:r>
              <a:rPr lang="en-US" sz="1100" spc="-5" dirty="0">
                <a:latin typeface="Arial"/>
                <a:cs typeface="Arial"/>
              </a:rPr>
              <a:t>s</a:t>
            </a:r>
            <a:r>
              <a:rPr lang="en-US" sz="1100" spc="-10" dirty="0">
                <a:latin typeface="Arial"/>
                <a:cs typeface="Arial"/>
              </a:rPr>
              <a:t>itive</a:t>
            </a:r>
            <a:r>
              <a:rPr lang="en-US" sz="1100" spc="-25" dirty="0">
                <a:latin typeface="Arial"/>
                <a:cs typeface="Arial"/>
              </a:rPr>
              <a:t> </a:t>
            </a:r>
            <a:r>
              <a:rPr lang="en-US" sz="1100" spc="-10" dirty="0">
                <a:latin typeface="Arial"/>
                <a:cs typeface="Arial"/>
              </a:rPr>
              <a:t>sent</a:t>
            </a:r>
            <a:r>
              <a:rPr lang="en-US" sz="1100" dirty="0">
                <a:latin typeface="Arial"/>
                <a:cs typeface="Arial"/>
              </a:rPr>
              <a:t>i</a:t>
            </a:r>
            <a:r>
              <a:rPr lang="en-US" sz="1100" spc="-10" dirty="0">
                <a:latin typeface="Arial"/>
                <a:cs typeface="Arial"/>
              </a:rPr>
              <a:t>ment</a:t>
            </a:r>
            <a:r>
              <a:rPr lang="en-US" sz="1100" spc="10" dirty="0">
                <a:latin typeface="Arial"/>
                <a:cs typeface="Arial"/>
              </a:rPr>
              <a:t> </a:t>
            </a:r>
            <a:r>
              <a:rPr lang="en-US" sz="1100" spc="-10" dirty="0">
                <a:latin typeface="Arial"/>
                <a:cs typeface="Arial"/>
              </a:rPr>
              <a:t>has increased</a:t>
            </a:r>
            <a:r>
              <a:rPr lang="en-US" sz="1100" spc="-5" dirty="0">
                <a:latin typeface="Arial"/>
                <a:cs typeface="Arial"/>
              </a:rPr>
              <a:t> </a:t>
            </a:r>
            <a:r>
              <a:rPr lang="en-US" sz="1100" spc="-10" dirty="0">
                <a:latin typeface="Arial"/>
                <a:cs typeface="Arial"/>
              </a:rPr>
              <a:t>cons</a:t>
            </a:r>
            <a:r>
              <a:rPr lang="en-US" sz="1100" dirty="0">
                <a:latin typeface="Arial"/>
                <a:cs typeface="Arial"/>
              </a:rPr>
              <a:t>i</a:t>
            </a:r>
            <a:r>
              <a:rPr lang="en-US" sz="1100" spc="-10" dirty="0">
                <a:latin typeface="Arial"/>
                <a:cs typeface="Arial"/>
              </a:rPr>
              <a:t>stently</a:t>
            </a:r>
            <a:r>
              <a:rPr lang="en-US" sz="1100" spc="-5" dirty="0">
                <a:latin typeface="Arial"/>
                <a:cs typeface="Arial"/>
              </a:rPr>
              <a:t> </a:t>
            </a:r>
            <a:r>
              <a:rPr lang="en-US" sz="1100" spc="-10" dirty="0">
                <a:latin typeface="Arial"/>
                <a:cs typeface="Arial"/>
              </a:rPr>
              <a:t>-</a:t>
            </a:r>
            <a:r>
              <a:rPr lang="en-US" sz="1100" spc="5" dirty="0">
                <a:latin typeface="Arial"/>
                <a:cs typeface="Arial"/>
              </a:rPr>
              <a:t> </a:t>
            </a:r>
            <a:r>
              <a:rPr lang="en-US" sz="1100" spc="-15" dirty="0">
                <a:latin typeface="Arial"/>
                <a:cs typeface="Arial"/>
              </a:rPr>
              <a:t>up</a:t>
            </a:r>
            <a:r>
              <a:rPr lang="en-US" sz="1100" spc="-10" dirty="0">
                <a:latin typeface="Arial"/>
                <a:cs typeface="Arial"/>
              </a:rPr>
              <a:t> to</a:t>
            </a:r>
            <a:r>
              <a:rPr lang="en-US" sz="1100" spc="10" dirty="0">
                <a:latin typeface="Arial"/>
                <a:cs typeface="Arial"/>
              </a:rPr>
              <a:t> </a:t>
            </a:r>
            <a:r>
              <a:rPr lang="en-US" sz="1100" spc="-15" dirty="0">
                <a:latin typeface="Arial"/>
                <a:cs typeface="Arial"/>
              </a:rPr>
              <a:t>60%</a:t>
            </a:r>
            <a:r>
              <a:rPr lang="en-US" sz="1100" spc="5" dirty="0">
                <a:latin typeface="Arial"/>
                <a:cs typeface="Arial"/>
              </a:rPr>
              <a:t> </a:t>
            </a:r>
            <a:r>
              <a:rPr lang="en-US" sz="1100" spc="-10" dirty="0">
                <a:latin typeface="Arial"/>
                <a:cs typeface="Arial"/>
              </a:rPr>
              <a:t>in</a:t>
            </a:r>
            <a:r>
              <a:rPr lang="en-US" sz="1100" spc="-5" dirty="0">
                <a:latin typeface="Arial"/>
                <a:cs typeface="Arial"/>
              </a:rPr>
              <a:t> </a:t>
            </a:r>
            <a:r>
              <a:rPr lang="en-US" sz="1100" spc="-10" dirty="0">
                <a:latin typeface="Arial"/>
                <a:cs typeface="Arial"/>
              </a:rPr>
              <a:t>2015.</a:t>
            </a:r>
            <a:endParaRPr lang="en-US" sz="1100" dirty="0">
              <a:latin typeface="Arial"/>
              <a:cs typeface="Arial"/>
            </a:endParaRPr>
          </a:p>
          <a:p>
            <a:pPr marL="355600" marR="5080" indent="-342900">
              <a:spcBef>
                <a:spcPts val="395"/>
              </a:spcBef>
              <a:buClr>
                <a:srgbClr val="FF0000"/>
              </a:buClr>
              <a:buFont typeface="Wingdings" charset="2"/>
              <a:buChar char="v"/>
              <a:tabLst>
                <a:tab pos="355600" algn="l"/>
              </a:tabLst>
            </a:pPr>
            <a:r>
              <a:rPr lang="en-US" sz="1100" spc="-10" dirty="0">
                <a:latin typeface="Arial"/>
                <a:cs typeface="Arial"/>
              </a:rPr>
              <a:t>Brand</a:t>
            </a:r>
            <a:r>
              <a:rPr lang="en-US" sz="1100" spc="10" dirty="0">
                <a:latin typeface="Arial"/>
                <a:cs typeface="Arial"/>
              </a:rPr>
              <a:t> </a:t>
            </a:r>
            <a:r>
              <a:rPr lang="en-US" sz="1100" spc="-10" dirty="0">
                <a:latin typeface="Arial"/>
                <a:cs typeface="Arial"/>
              </a:rPr>
              <a:t>has</a:t>
            </a:r>
            <a:r>
              <a:rPr lang="en-US" sz="1100" spc="5" dirty="0">
                <a:latin typeface="Arial"/>
                <a:cs typeface="Arial"/>
              </a:rPr>
              <a:t> </a:t>
            </a:r>
            <a:r>
              <a:rPr lang="en-US" sz="1100" spc="-10" dirty="0">
                <a:latin typeface="Arial"/>
                <a:cs typeface="Arial"/>
              </a:rPr>
              <a:t>achieved</a:t>
            </a:r>
            <a:r>
              <a:rPr lang="en-US" sz="1100" spc="-15" dirty="0">
                <a:latin typeface="Arial"/>
                <a:cs typeface="Arial"/>
              </a:rPr>
              <a:t> </a:t>
            </a:r>
            <a:r>
              <a:rPr lang="en-US" sz="1100" spc="-10" dirty="0">
                <a:latin typeface="Arial"/>
                <a:cs typeface="Arial"/>
              </a:rPr>
              <a:t>under 1%</a:t>
            </a:r>
            <a:r>
              <a:rPr lang="en-US" sz="1100" spc="5" dirty="0">
                <a:latin typeface="Arial"/>
                <a:cs typeface="Arial"/>
              </a:rPr>
              <a:t> </a:t>
            </a:r>
            <a:r>
              <a:rPr lang="en-US" sz="1100" spc="-10" dirty="0">
                <a:latin typeface="Arial"/>
                <a:cs typeface="Arial"/>
              </a:rPr>
              <a:t>negat</a:t>
            </a:r>
            <a:r>
              <a:rPr lang="en-US" sz="1100" dirty="0">
                <a:latin typeface="Arial"/>
                <a:cs typeface="Arial"/>
              </a:rPr>
              <a:t>i</a:t>
            </a:r>
            <a:r>
              <a:rPr lang="en-US" sz="1100" spc="-10" dirty="0">
                <a:latin typeface="Arial"/>
                <a:cs typeface="Arial"/>
              </a:rPr>
              <a:t>ve</a:t>
            </a:r>
            <a:r>
              <a:rPr lang="en-US" sz="1100" spc="-5" dirty="0">
                <a:latin typeface="Arial"/>
                <a:cs typeface="Arial"/>
              </a:rPr>
              <a:t> </a:t>
            </a:r>
            <a:r>
              <a:rPr lang="en-US" sz="1100" spc="-10" dirty="0">
                <a:latin typeface="Arial"/>
                <a:cs typeface="Arial"/>
              </a:rPr>
              <a:t>sent</a:t>
            </a:r>
            <a:r>
              <a:rPr lang="en-US" sz="1100" dirty="0">
                <a:latin typeface="Arial"/>
                <a:cs typeface="Arial"/>
              </a:rPr>
              <a:t>i</a:t>
            </a:r>
            <a:r>
              <a:rPr lang="en-US" sz="1100" spc="-10" dirty="0">
                <a:latin typeface="Arial"/>
                <a:cs typeface="Arial"/>
              </a:rPr>
              <a:t>ment every</a:t>
            </a:r>
            <a:r>
              <a:rPr lang="en-US" sz="1100" spc="10" dirty="0">
                <a:latin typeface="Arial"/>
                <a:cs typeface="Arial"/>
              </a:rPr>
              <a:t> </a:t>
            </a:r>
            <a:r>
              <a:rPr lang="en-US" sz="1100" spc="-10" dirty="0">
                <a:latin typeface="Arial"/>
                <a:cs typeface="Arial"/>
              </a:rPr>
              <a:t>month</a:t>
            </a:r>
            <a:r>
              <a:rPr lang="en-US" sz="1100" spc="5" dirty="0">
                <a:latin typeface="Arial"/>
                <a:cs typeface="Arial"/>
              </a:rPr>
              <a:t> </a:t>
            </a:r>
            <a:r>
              <a:rPr lang="en-US" sz="1100" spc="-10" dirty="0">
                <a:latin typeface="Arial"/>
                <a:cs typeface="Arial"/>
              </a:rPr>
              <a:t>since mea</a:t>
            </a:r>
            <a:r>
              <a:rPr lang="en-US" sz="1100" spc="-5" dirty="0">
                <a:latin typeface="Arial"/>
                <a:cs typeface="Arial"/>
              </a:rPr>
              <a:t>s</a:t>
            </a:r>
            <a:r>
              <a:rPr lang="en-US" sz="1100" spc="-10" dirty="0">
                <a:latin typeface="Arial"/>
                <a:cs typeface="Arial"/>
              </a:rPr>
              <a:t>urement</a:t>
            </a:r>
            <a:r>
              <a:rPr lang="en-US" sz="1100" spc="20" dirty="0">
                <a:latin typeface="Arial"/>
                <a:cs typeface="Arial"/>
              </a:rPr>
              <a:t> </a:t>
            </a:r>
            <a:r>
              <a:rPr lang="en-US" sz="1100" spc="-10" dirty="0">
                <a:latin typeface="Arial"/>
                <a:cs typeface="Arial"/>
              </a:rPr>
              <a:t>began</a:t>
            </a:r>
            <a:r>
              <a:rPr lang="en-US" sz="1100" spc="-5" dirty="0">
                <a:latin typeface="Arial"/>
                <a:cs typeface="Arial"/>
              </a:rPr>
              <a:t> </a:t>
            </a:r>
            <a:r>
              <a:rPr lang="en-US" sz="1100" dirty="0">
                <a:latin typeface="Arial"/>
                <a:cs typeface="Arial"/>
              </a:rPr>
              <a:t>i</a:t>
            </a:r>
            <a:r>
              <a:rPr lang="en-US" sz="1100" spc="-10" dirty="0">
                <a:latin typeface="Arial"/>
                <a:cs typeface="Arial"/>
              </a:rPr>
              <a:t>n January</a:t>
            </a:r>
            <a:r>
              <a:rPr lang="en-US" sz="1100" dirty="0">
                <a:latin typeface="Arial"/>
                <a:cs typeface="Arial"/>
              </a:rPr>
              <a:t> </a:t>
            </a:r>
            <a:r>
              <a:rPr lang="en-US" sz="1100" spc="-10" dirty="0">
                <a:latin typeface="Arial"/>
                <a:cs typeface="Arial"/>
              </a:rPr>
              <a:t>2014</a:t>
            </a:r>
            <a:r>
              <a:rPr lang="en-US" sz="1100" spc="-10" dirty="0" smtClean="0">
                <a:latin typeface="Arial"/>
                <a:cs typeface="Arial"/>
              </a:rPr>
              <a:t>.</a:t>
            </a:r>
            <a:endParaRPr lang="en-US" sz="1100" spc="-10" dirty="0">
              <a:latin typeface="Arial"/>
              <a:cs typeface="Arial"/>
            </a:endParaRPr>
          </a:p>
        </p:txBody>
      </p:sp>
      <p:grpSp>
        <p:nvGrpSpPr>
          <p:cNvPr id="63" name="Group 62"/>
          <p:cNvGrpSpPr/>
          <p:nvPr/>
        </p:nvGrpSpPr>
        <p:grpSpPr>
          <a:xfrm>
            <a:off x="4821936" y="2514600"/>
            <a:ext cx="3864864" cy="2593777"/>
            <a:chOff x="4821936" y="2514600"/>
            <a:chExt cx="3864864" cy="2593777"/>
          </a:xfrm>
        </p:grpSpPr>
        <p:sp>
          <p:nvSpPr>
            <p:cNvPr id="60" name="object 9"/>
            <p:cNvSpPr txBox="1"/>
            <p:nvPr/>
          </p:nvSpPr>
          <p:spPr>
            <a:xfrm>
              <a:off x="5099432" y="4800600"/>
              <a:ext cx="3587368" cy="307777"/>
            </a:xfrm>
            <a:prstGeom prst="rect">
              <a:avLst/>
            </a:prstGeom>
          </p:spPr>
          <p:txBody>
            <a:bodyPr vert="horz" wrap="square" lIns="0" tIns="0" rIns="0" bIns="0" rtlCol="0">
              <a:spAutoFit/>
            </a:bodyPr>
            <a:lstStyle/>
            <a:p>
              <a:pPr marL="12700" marR="5080">
                <a:lnSpc>
                  <a:spcPct val="100000"/>
                </a:lnSpc>
              </a:pPr>
              <a:r>
                <a:rPr sz="1000" spc="-20" dirty="0">
                  <a:solidFill>
                    <a:srgbClr val="FF0000"/>
                  </a:solidFill>
                  <a:latin typeface="Calibri"/>
                  <a:cs typeface="Calibri"/>
                </a:rPr>
                <a:t>M</a:t>
              </a:r>
              <a:r>
                <a:rPr sz="1000" dirty="0">
                  <a:solidFill>
                    <a:srgbClr val="FF0000"/>
                  </a:solidFill>
                  <a:latin typeface="Calibri"/>
                  <a:cs typeface="Calibri"/>
                </a:rPr>
                <a:t>ass</a:t>
              </a:r>
              <a:r>
                <a:rPr sz="1000" spc="-20" dirty="0">
                  <a:solidFill>
                    <a:srgbClr val="FF0000"/>
                  </a:solidFill>
                  <a:latin typeface="Calibri"/>
                  <a:cs typeface="Calibri"/>
                </a:rPr>
                <a:t>M</a:t>
              </a:r>
              <a:r>
                <a:rPr sz="1000" dirty="0">
                  <a:solidFill>
                    <a:srgbClr val="FF0000"/>
                  </a:solidFill>
                  <a:latin typeface="Calibri"/>
                  <a:cs typeface="Calibri"/>
                </a:rPr>
                <a:t>utual</a:t>
              </a:r>
              <a:r>
                <a:rPr sz="1000" spc="-30" dirty="0">
                  <a:solidFill>
                    <a:srgbClr val="FF0000"/>
                  </a:solidFill>
                  <a:latin typeface="Calibri"/>
                  <a:cs typeface="Calibri"/>
                </a:rPr>
                <a:t> </a:t>
              </a:r>
              <a:r>
                <a:rPr sz="1000" dirty="0">
                  <a:solidFill>
                    <a:srgbClr val="FF0000"/>
                  </a:solidFill>
                  <a:latin typeface="Calibri"/>
                  <a:cs typeface="Calibri"/>
                </a:rPr>
                <a:t>above </a:t>
              </a:r>
              <a:r>
                <a:rPr sz="1000" spc="-10" dirty="0">
                  <a:solidFill>
                    <a:srgbClr val="FF0000"/>
                  </a:solidFill>
                  <a:latin typeface="Calibri"/>
                  <a:cs typeface="Calibri"/>
                </a:rPr>
                <a:t>m</a:t>
              </a:r>
              <a:r>
                <a:rPr sz="1000" dirty="0">
                  <a:solidFill>
                    <a:srgbClr val="FF0000"/>
                  </a:solidFill>
                  <a:latin typeface="Calibri"/>
                  <a:cs typeface="Calibri"/>
                </a:rPr>
                <a:t>entioni</a:t>
              </a:r>
              <a:r>
                <a:rPr sz="1000" spc="-10" dirty="0">
                  <a:solidFill>
                    <a:srgbClr val="FF0000"/>
                  </a:solidFill>
                  <a:latin typeface="Calibri"/>
                  <a:cs typeface="Calibri"/>
                </a:rPr>
                <a:t>n</a:t>
              </a:r>
              <a:r>
                <a:rPr sz="1000" dirty="0">
                  <a:solidFill>
                    <a:srgbClr val="FF0000"/>
                  </a:solidFill>
                  <a:latin typeface="Calibri"/>
                  <a:cs typeface="Calibri"/>
                </a:rPr>
                <a:t>g</a:t>
              </a:r>
              <a:r>
                <a:rPr sz="1000" spc="-45" dirty="0">
                  <a:solidFill>
                    <a:srgbClr val="FF0000"/>
                  </a:solidFill>
                  <a:latin typeface="Calibri"/>
                  <a:cs typeface="Calibri"/>
                </a:rPr>
                <a:t> </a:t>
              </a:r>
              <a:r>
                <a:rPr sz="1000" dirty="0">
                  <a:solidFill>
                    <a:srgbClr val="FF0000"/>
                  </a:solidFill>
                  <a:latin typeface="Calibri"/>
                  <a:cs typeface="Calibri"/>
                </a:rPr>
                <a:t>their</a:t>
              </a:r>
              <a:r>
                <a:rPr sz="1000" spc="-35" dirty="0">
                  <a:solidFill>
                    <a:srgbClr val="FF0000"/>
                  </a:solidFill>
                  <a:latin typeface="Calibri"/>
                  <a:cs typeface="Calibri"/>
                </a:rPr>
                <a:t> </a:t>
              </a:r>
              <a:r>
                <a:rPr sz="1000" dirty="0">
                  <a:solidFill>
                    <a:srgbClr val="FF0000"/>
                  </a:solidFill>
                  <a:latin typeface="Calibri"/>
                  <a:cs typeface="Calibri"/>
                </a:rPr>
                <a:t>ac</a:t>
              </a:r>
              <a:r>
                <a:rPr sz="1000" spc="5" dirty="0">
                  <a:solidFill>
                    <a:srgbClr val="FF0000"/>
                  </a:solidFill>
                  <a:latin typeface="Calibri"/>
                  <a:cs typeface="Calibri"/>
                </a:rPr>
                <a:t>t</a:t>
              </a:r>
              <a:r>
                <a:rPr sz="1000" dirty="0">
                  <a:solidFill>
                    <a:srgbClr val="FF0000"/>
                  </a:solidFill>
                  <a:latin typeface="Calibri"/>
                  <a:cs typeface="Calibri"/>
                </a:rPr>
                <a:t>ivati</a:t>
              </a:r>
              <a:r>
                <a:rPr sz="1000" spc="-15" dirty="0">
                  <a:solidFill>
                    <a:srgbClr val="FF0000"/>
                  </a:solidFill>
                  <a:latin typeface="Calibri"/>
                  <a:cs typeface="Calibri"/>
                </a:rPr>
                <a:t>o</a:t>
              </a:r>
              <a:r>
                <a:rPr sz="1000" dirty="0">
                  <a:solidFill>
                    <a:srgbClr val="FF0000"/>
                  </a:solidFill>
                  <a:latin typeface="Calibri"/>
                  <a:cs typeface="Calibri"/>
                </a:rPr>
                <a:t>n </a:t>
              </a:r>
              <a:r>
                <a:rPr sz="1000" spc="-10" dirty="0">
                  <a:solidFill>
                    <a:srgbClr val="FF0000"/>
                  </a:solidFill>
                  <a:latin typeface="Calibri"/>
                  <a:cs typeface="Calibri"/>
                </a:rPr>
                <a:t>w</a:t>
              </a:r>
              <a:r>
                <a:rPr sz="1000" dirty="0">
                  <a:solidFill>
                    <a:srgbClr val="FF0000"/>
                  </a:solidFill>
                  <a:latin typeface="Calibri"/>
                  <a:cs typeface="Calibri"/>
                </a:rPr>
                <a:t>ith</a:t>
              </a:r>
              <a:r>
                <a:rPr sz="1000" spc="-10" dirty="0">
                  <a:solidFill>
                    <a:srgbClr val="FF0000"/>
                  </a:solidFill>
                  <a:latin typeface="Calibri"/>
                  <a:cs typeface="Calibri"/>
                </a:rPr>
                <a:t> </a:t>
              </a:r>
              <a:r>
                <a:rPr sz="1000" dirty="0">
                  <a:solidFill>
                    <a:srgbClr val="FF0000"/>
                  </a:solidFill>
                  <a:latin typeface="Calibri"/>
                  <a:cs typeface="Calibri"/>
                </a:rPr>
                <a:t>partne</a:t>
              </a:r>
              <a:r>
                <a:rPr sz="1000" spc="-85" dirty="0">
                  <a:solidFill>
                    <a:srgbClr val="FF0000"/>
                  </a:solidFill>
                  <a:latin typeface="Calibri"/>
                  <a:cs typeface="Calibri"/>
                </a:rPr>
                <a:t>r</a:t>
              </a:r>
              <a:r>
                <a:rPr sz="1000" dirty="0">
                  <a:solidFill>
                    <a:srgbClr val="FF0000"/>
                  </a:solidFill>
                  <a:latin typeface="Calibri"/>
                  <a:cs typeface="Calibri"/>
                </a:rPr>
                <a:t>,</a:t>
              </a:r>
              <a:r>
                <a:rPr sz="1000" spc="-95" dirty="0">
                  <a:solidFill>
                    <a:srgbClr val="FF0000"/>
                  </a:solidFill>
                  <a:latin typeface="Calibri"/>
                  <a:cs typeface="Calibri"/>
                </a:rPr>
                <a:t> </a:t>
              </a:r>
              <a:r>
                <a:rPr sz="1000" dirty="0">
                  <a:solidFill>
                    <a:srgbClr val="FF0000"/>
                  </a:solidFill>
                  <a:latin typeface="Calibri"/>
                  <a:cs typeface="Calibri"/>
                </a:rPr>
                <a:t>ALP</a:t>
              </a:r>
              <a:r>
                <a:rPr sz="1000" spc="-120" dirty="0">
                  <a:solidFill>
                    <a:srgbClr val="FF0000"/>
                  </a:solidFill>
                  <a:latin typeface="Calibri"/>
                  <a:cs typeface="Calibri"/>
                </a:rPr>
                <a:t>F</a:t>
              </a:r>
              <a:r>
                <a:rPr sz="1000" dirty="0">
                  <a:solidFill>
                    <a:srgbClr val="FF0000"/>
                  </a:solidFill>
                  <a:latin typeface="Calibri"/>
                  <a:cs typeface="Calibri"/>
                </a:rPr>
                <a:t>A</a:t>
              </a:r>
              <a:r>
                <a:rPr sz="1000" spc="-55" dirty="0">
                  <a:solidFill>
                    <a:srgbClr val="FF0000"/>
                  </a:solidFill>
                  <a:latin typeface="Calibri"/>
                  <a:cs typeface="Calibri"/>
                </a:rPr>
                <a:t> </a:t>
              </a:r>
              <a:r>
                <a:rPr sz="1000" dirty="0">
                  <a:solidFill>
                    <a:srgbClr val="FF0000"/>
                  </a:solidFill>
                  <a:latin typeface="Calibri"/>
                  <a:cs typeface="Calibri"/>
                </a:rPr>
                <a:t>and their</a:t>
              </a:r>
              <a:r>
                <a:rPr sz="1000" spc="-30" dirty="0">
                  <a:solidFill>
                    <a:srgbClr val="FF0000"/>
                  </a:solidFill>
                  <a:latin typeface="Calibri"/>
                  <a:cs typeface="Calibri"/>
                </a:rPr>
                <a:t> </a:t>
              </a:r>
              <a:r>
                <a:rPr sz="1000" dirty="0">
                  <a:solidFill>
                    <a:srgbClr val="FF0000"/>
                  </a:solidFill>
                  <a:latin typeface="Calibri"/>
                  <a:cs typeface="Calibri"/>
                </a:rPr>
                <a:t>2015</a:t>
              </a:r>
              <a:r>
                <a:rPr sz="1000" spc="-20" dirty="0">
                  <a:solidFill>
                    <a:srgbClr val="FF0000"/>
                  </a:solidFill>
                  <a:latin typeface="Calibri"/>
                  <a:cs typeface="Calibri"/>
                </a:rPr>
                <a:t> </a:t>
              </a:r>
              <a:r>
                <a:rPr sz="1000" dirty="0">
                  <a:solidFill>
                    <a:srgbClr val="FF0000"/>
                  </a:solidFill>
                  <a:latin typeface="Calibri"/>
                  <a:cs typeface="Calibri"/>
                </a:rPr>
                <a:t>conven</a:t>
              </a:r>
              <a:r>
                <a:rPr sz="1000" spc="-10" dirty="0">
                  <a:solidFill>
                    <a:srgbClr val="FF0000"/>
                  </a:solidFill>
                  <a:latin typeface="Calibri"/>
                  <a:cs typeface="Calibri"/>
                </a:rPr>
                <a:t>t</a:t>
              </a:r>
              <a:r>
                <a:rPr sz="1000" dirty="0">
                  <a:solidFill>
                    <a:srgbClr val="FF0000"/>
                  </a:solidFill>
                  <a:latin typeface="Calibri"/>
                  <a:cs typeface="Calibri"/>
                </a:rPr>
                <a:t>ion</a:t>
              </a:r>
              <a:r>
                <a:rPr sz="1000" spc="-45" dirty="0">
                  <a:solidFill>
                    <a:srgbClr val="FF0000"/>
                  </a:solidFill>
                  <a:latin typeface="Calibri"/>
                  <a:cs typeface="Calibri"/>
                </a:rPr>
                <a:t> </a:t>
              </a:r>
              <a:r>
                <a:rPr sz="1000" spc="-10" dirty="0">
                  <a:solidFill>
                    <a:srgbClr val="FF0000"/>
                  </a:solidFill>
                  <a:latin typeface="Calibri"/>
                  <a:cs typeface="Calibri"/>
                </a:rPr>
                <a:t>w</a:t>
              </a:r>
              <a:r>
                <a:rPr sz="1000" dirty="0">
                  <a:solidFill>
                    <a:srgbClr val="FF0000"/>
                  </a:solidFill>
                  <a:latin typeface="Calibri"/>
                  <a:cs typeface="Calibri"/>
                </a:rPr>
                <a:t>ith Spanish</a:t>
              </a:r>
              <a:r>
                <a:rPr sz="1000" spc="-30" dirty="0">
                  <a:solidFill>
                    <a:srgbClr val="FF0000"/>
                  </a:solidFill>
                  <a:latin typeface="Calibri"/>
                  <a:cs typeface="Calibri"/>
                </a:rPr>
                <a:t> </a:t>
              </a:r>
              <a:r>
                <a:rPr sz="1000" dirty="0">
                  <a:solidFill>
                    <a:srgbClr val="FF0000"/>
                  </a:solidFill>
                  <a:latin typeface="Calibri"/>
                  <a:cs typeface="Calibri"/>
                </a:rPr>
                <a:t>posting</a:t>
              </a:r>
              <a:r>
                <a:rPr sz="1000" spc="-10" dirty="0">
                  <a:solidFill>
                    <a:srgbClr val="FF0000"/>
                  </a:solidFill>
                  <a:latin typeface="Calibri"/>
                  <a:cs typeface="Calibri"/>
                </a:rPr>
                <a:t>s</a:t>
              </a:r>
              <a:r>
                <a:rPr sz="1000" dirty="0">
                  <a:solidFill>
                    <a:srgbClr val="FF0000"/>
                  </a:solidFill>
                  <a:latin typeface="Calibri"/>
                  <a:cs typeface="Calibri"/>
                </a:rPr>
                <a:t>.</a:t>
              </a:r>
            </a:p>
          </p:txBody>
        </p:sp>
        <p:sp>
          <p:nvSpPr>
            <p:cNvPr id="61" name="object 12"/>
            <p:cNvSpPr/>
            <p:nvPr/>
          </p:nvSpPr>
          <p:spPr>
            <a:xfrm>
              <a:off x="4821936" y="2514600"/>
              <a:ext cx="3255264" cy="2496312"/>
            </a:xfrm>
            <a:prstGeom prst="rect">
              <a:avLst/>
            </a:prstGeom>
            <a:blipFill>
              <a:blip r:embed="rId2" cstate="print"/>
              <a:stretch>
                <a:fillRect/>
              </a:stretch>
            </a:blipFill>
          </p:spPr>
          <p:txBody>
            <a:bodyPr wrap="square" lIns="0" tIns="0" rIns="0" bIns="0" rtlCol="0"/>
            <a:lstStyle/>
            <a:p>
              <a:endParaRPr/>
            </a:p>
          </p:txBody>
        </p:sp>
        <p:sp>
          <p:nvSpPr>
            <p:cNvPr id="62" name="object 14"/>
            <p:cNvSpPr/>
            <p:nvPr/>
          </p:nvSpPr>
          <p:spPr>
            <a:xfrm>
              <a:off x="5020057" y="2590800"/>
              <a:ext cx="2667000" cy="2052574"/>
            </a:xfrm>
            <a:prstGeom prst="rect">
              <a:avLst/>
            </a:prstGeom>
            <a:blipFill>
              <a:blip r:embed="rId3" cstate="print"/>
              <a:stretch>
                <a:fillRect/>
              </a:stretch>
            </a:blipFill>
          </p:spPr>
          <p:txBody>
            <a:bodyPr wrap="square" lIns="0" tIns="0" rIns="0" bIns="0" rtlCol="0"/>
            <a:lstStyle/>
            <a:p>
              <a:endParaRPr/>
            </a:p>
          </p:txBody>
        </p:sp>
      </p:grpSp>
      <p:grpSp>
        <p:nvGrpSpPr>
          <p:cNvPr id="64" name="Group 63"/>
          <p:cNvGrpSpPr/>
          <p:nvPr/>
        </p:nvGrpSpPr>
        <p:grpSpPr>
          <a:xfrm>
            <a:off x="4876800" y="5334000"/>
            <a:ext cx="3350455" cy="238825"/>
            <a:chOff x="1117601" y="4651242"/>
            <a:chExt cx="4467273" cy="318432"/>
          </a:xfrm>
        </p:grpSpPr>
        <p:sp>
          <p:nvSpPr>
            <p:cNvPr id="65" name="Rectangle 64"/>
            <p:cNvSpPr/>
            <p:nvPr/>
          </p:nvSpPr>
          <p:spPr>
            <a:xfrm>
              <a:off x="1842868" y="4674046"/>
              <a:ext cx="3742006" cy="252706"/>
            </a:xfrm>
            <a:prstGeom prst="rect">
              <a:avLst/>
            </a:prstGeom>
            <a:solidFill>
              <a:srgbClr val="0D8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p:cNvSpPr/>
            <p:nvPr/>
          </p:nvSpPr>
          <p:spPr>
            <a:xfrm>
              <a:off x="1117601" y="4651242"/>
              <a:ext cx="725267" cy="307775"/>
            </a:xfrm>
            <a:prstGeom prst="rect">
              <a:avLst/>
            </a:prstGeom>
          </p:spPr>
          <p:txBody>
            <a:bodyPr wrap="square">
              <a:spAutoFit/>
            </a:bodyPr>
            <a:lstStyle/>
            <a:p>
              <a:pPr algn="r"/>
              <a:r>
                <a:rPr lang="en-US" sz="900" dirty="0" smtClean="0">
                  <a:solidFill>
                    <a:schemeClr val="tx2">
                      <a:lumMod val="50000"/>
                    </a:schemeClr>
                  </a:solidFill>
                </a:rPr>
                <a:t>JULY</a:t>
              </a:r>
              <a:endParaRPr lang="en-US" sz="900" dirty="0">
                <a:solidFill>
                  <a:schemeClr val="tx2">
                    <a:lumMod val="50000"/>
                  </a:schemeClr>
                </a:solidFill>
              </a:endParaRPr>
            </a:p>
          </p:txBody>
        </p:sp>
        <p:sp>
          <p:nvSpPr>
            <p:cNvPr id="67" name="Rectangle 66"/>
            <p:cNvSpPr/>
            <p:nvPr/>
          </p:nvSpPr>
          <p:spPr>
            <a:xfrm>
              <a:off x="3917853" y="4661899"/>
              <a:ext cx="1627164" cy="307775"/>
            </a:xfrm>
            <a:prstGeom prst="rect">
              <a:avLst/>
            </a:prstGeom>
          </p:spPr>
          <p:txBody>
            <a:bodyPr wrap="square">
              <a:spAutoFit/>
            </a:bodyPr>
            <a:lstStyle/>
            <a:p>
              <a:pPr algn="r"/>
              <a:r>
                <a:rPr lang="en-US" sz="900" dirty="0" smtClean="0">
                  <a:solidFill>
                    <a:schemeClr val="bg1"/>
                  </a:solidFill>
                </a:rPr>
                <a:t>65%</a:t>
              </a:r>
              <a:endParaRPr lang="en-US" sz="900" dirty="0">
                <a:solidFill>
                  <a:schemeClr val="bg1"/>
                </a:solidFill>
              </a:endParaRPr>
            </a:p>
          </p:txBody>
        </p:sp>
      </p:grpSp>
      <p:grpSp>
        <p:nvGrpSpPr>
          <p:cNvPr id="78" name="Group 77"/>
          <p:cNvGrpSpPr/>
          <p:nvPr/>
        </p:nvGrpSpPr>
        <p:grpSpPr>
          <a:xfrm>
            <a:off x="4876800" y="5562601"/>
            <a:ext cx="2591973" cy="279518"/>
            <a:chOff x="4876800" y="5562600"/>
            <a:chExt cx="2591973" cy="254237"/>
          </a:xfrm>
        </p:grpSpPr>
        <p:sp>
          <p:nvSpPr>
            <p:cNvPr id="69" name="Rectangle 68"/>
            <p:cNvSpPr/>
            <p:nvPr/>
          </p:nvSpPr>
          <p:spPr>
            <a:xfrm>
              <a:off x="5420750" y="5603108"/>
              <a:ext cx="2046850" cy="18953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69"/>
            <p:cNvSpPr/>
            <p:nvPr/>
          </p:nvSpPr>
          <p:spPr>
            <a:xfrm>
              <a:off x="4876800" y="5586005"/>
              <a:ext cx="543950" cy="230832"/>
            </a:xfrm>
            <a:prstGeom prst="rect">
              <a:avLst/>
            </a:prstGeom>
          </p:spPr>
          <p:txBody>
            <a:bodyPr wrap="square">
              <a:spAutoFit/>
            </a:bodyPr>
            <a:lstStyle/>
            <a:p>
              <a:pPr algn="r"/>
              <a:r>
                <a:rPr lang="en-US" sz="900" dirty="0" smtClean="0">
                  <a:solidFill>
                    <a:schemeClr val="tx2">
                      <a:lumMod val="50000"/>
                    </a:schemeClr>
                  </a:solidFill>
                </a:rPr>
                <a:t>JUNE</a:t>
              </a:r>
              <a:endParaRPr lang="en-US" sz="900" dirty="0">
                <a:solidFill>
                  <a:schemeClr val="tx2">
                    <a:lumMod val="50000"/>
                  </a:schemeClr>
                </a:solidFill>
              </a:endParaRPr>
            </a:p>
          </p:txBody>
        </p:sp>
        <p:sp>
          <p:nvSpPr>
            <p:cNvPr id="71" name="Rectangle 70"/>
            <p:cNvSpPr/>
            <p:nvPr/>
          </p:nvSpPr>
          <p:spPr>
            <a:xfrm>
              <a:off x="6248400" y="5562600"/>
              <a:ext cx="1220373" cy="230832"/>
            </a:xfrm>
            <a:prstGeom prst="rect">
              <a:avLst/>
            </a:prstGeom>
          </p:spPr>
          <p:txBody>
            <a:bodyPr wrap="square">
              <a:spAutoFit/>
            </a:bodyPr>
            <a:lstStyle/>
            <a:p>
              <a:pPr algn="r"/>
              <a:r>
                <a:rPr lang="en-US" sz="900" dirty="0" smtClean="0">
                  <a:solidFill>
                    <a:schemeClr val="bg1"/>
                  </a:solidFill>
                </a:rPr>
                <a:t>28%</a:t>
              </a:r>
              <a:endParaRPr lang="en-US" sz="900" dirty="0">
                <a:solidFill>
                  <a:schemeClr val="bg1"/>
                </a:solidFill>
              </a:endParaRPr>
            </a:p>
          </p:txBody>
        </p:sp>
      </p:grpSp>
      <p:grpSp>
        <p:nvGrpSpPr>
          <p:cNvPr id="77" name="Group 76"/>
          <p:cNvGrpSpPr/>
          <p:nvPr/>
        </p:nvGrpSpPr>
        <p:grpSpPr>
          <a:xfrm>
            <a:off x="4966816" y="5857174"/>
            <a:ext cx="1814984" cy="238826"/>
            <a:chOff x="4953000" y="5855112"/>
            <a:chExt cx="1814984" cy="238826"/>
          </a:xfrm>
        </p:grpSpPr>
        <p:sp>
          <p:nvSpPr>
            <p:cNvPr id="73" name="Rectangle 72"/>
            <p:cNvSpPr/>
            <p:nvPr/>
          </p:nvSpPr>
          <p:spPr>
            <a:xfrm>
              <a:off x="5410200" y="5872216"/>
              <a:ext cx="1317223" cy="189530"/>
            </a:xfrm>
            <a:prstGeom prst="rect">
              <a:avLst/>
            </a:prstGeom>
            <a:solidFill>
              <a:srgbClr val="E9A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73"/>
            <p:cNvSpPr/>
            <p:nvPr/>
          </p:nvSpPr>
          <p:spPr>
            <a:xfrm>
              <a:off x="4953000" y="5855112"/>
              <a:ext cx="435377" cy="230832"/>
            </a:xfrm>
            <a:prstGeom prst="rect">
              <a:avLst/>
            </a:prstGeom>
          </p:spPr>
          <p:txBody>
            <a:bodyPr wrap="square">
              <a:spAutoFit/>
            </a:bodyPr>
            <a:lstStyle/>
            <a:p>
              <a:pPr algn="r"/>
              <a:r>
                <a:rPr lang="en-US" sz="900" dirty="0" smtClean="0">
                  <a:solidFill>
                    <a:schemeClr val="tx2">
                      <a:lumMod val="50000"/>
                    </a:schemeClr>
                  </a:solidFill>
                </a:rPr>
                <a:t>MAY</a:t>
              </a:r>
              <a:endParaRPr lang="en-US" sz="900" dirty="0">
                <a:solidFill>
                  <a:schemeClr val="tx2">
                    <a:lumMod val="50000"/>
                  </a:schemeClr>
                </a:solidFill>
              </a:endParaRPr>
            </a:p>
          </p:txBody>
        </p:sp>
        <p:sp>
          <p:nvSpPr>
            <p:cNvPr id="75" name="Rectangle 74"/>
            <p:cNvSpPr/>
            <p:nvPr/>
          </p:nvSpPr>
          <p:spPr>
            <a:xfrm>
              <a:off x="5791200" y="5863106"/>
              <a:ext cx="976784" cy="230832"/>
            </a:xfrm>
            <a:prstGeom prst="rect">
              <a:avLst/>
            </a:prstGeom>
          </p:spPr>
          <p:txBody>
            <a:bodyPr wrap="square">
              <a:spAutoFit/>
            </a:bodyPr>
            <a:lstStyle/>
            <a:p>
              <a:pPr algn="r"/>
              <a:r>
                <a:rPr lang="en-US" sz="900" dirty="0" smtClean="0">
                  <a:solidFill>
                    <a:schemeClr val="bg1"/>
                  </a:solidFill>
                </a:rPr>
                <a:t>7%</a:t>
              </a:r>
              <a:endParaRPr lang="en-US" sz="900" dirty="0">
                <a:solidFill>
                  <a:schemeClr val="bg1"/>
                </a:solidFill>
              </a:endParaRPr>
            </a:p>
          </p:txBody>
        </p:sp>
      </p:grpSp>
      <p:sp>
        <p:nvSpPr>
          <p:cNvPr id="76" name="Rectangle 75"/>
          <p:cNvSpPr/>
          <p:nvPr/>
        </p:nvSpPr>
        <p:spPr>
          <a:xfrm>
            <a:off x="5029199" y="6172200"/>
            <a:ext cx="3505200" cy="415498"/>
          </a:xfrm>
          <a:prstGeom prst="rect">
            <a:avLst/>
          </a:prstGeom>
        </p:spPr>
        <p:txBody>
          <a:bodyPr wrap="square">
            <a:spAutoFit/>
          </a:bodyPr>
          <a:lstStyle/>
          <a:p>
            <a:r>
              <a:rPr lang="en-US" sz="1000" dirty="0"/>
              <a:t>MassMutual’s progress in increasing Hispanic conversation. </a:t>
            </a:r>
            <a:endParaRPr lang="en-US" sz="1000" dirty="0" smtClean="0"/>
          </a:p>
          <a:p>
            <a:r>
              <a:rPr lang="en-US" sz="1000" dirty="0" smtClean="0"/>
              <a:t>(last </a:t>
            </a:r>
            <a:r>
              <a:rPr lang="en-US" sz="1000" dirty="0"/>
              <a:t>3 months)</a:t>
            </a:r>
          </a:p>
        </p:txBody>
      </p:sp>
      <p:pic>
        <p:nvPicPr>
          <p:cNvPr id="85" name="Picture 84" descr="lo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28600"/>
            <a:ext cx="1546059" cy="401026"/>
          </a:xfrm>
          <a:prstGeom prst="rect">
            <a:avLst/>
          </a:prstGeom>
        </p:spPr>
      </p:pic>
    </p:spTree>
    <p:extLst>
      <p:ext uri="{BB962C8B-B14F-4D97-AF65-F5344CB8AC3E}">
        <p14:creationId xmlns:p14="http://schemas.microsoft.com/office/powerpoint/2010/main" val="4022856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500" fill="hold"/>
                                        <p:tgtEl>
                                          <p:spTgt spid="83"/>
                                        </p:tgtEl>
                                        <p:attrNameLst>
                                          <p:attrName>ppt_x</p:attrName>
                                        </p:attrNameLst>
                                      </p:cBhvr>
                                      <p:tavLst>
                                        <p:tav tm="0">
                                          <p:val>
                                            <p:strVal val="1+#ppt_w/2"/>
                                          </p:val>
                                        </p:tav>
                                        <p:tav tm="100000">
                                          <p:val>
                                            <p:strVal val="#ppt_x"/>
                                          </p:val>
                                        </p:tav>
                                      </p:tavLst>
                                    </p:anim>
                                    <p:anim calcmode="lin" valueType="num">
                                      <p:cBhvr additive="base">
                                        <p:cTn id="13" dur="500" fill="hold"/>
                                        <p:tgtEl>
                                          <p:spTgt spid="8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1+#ppt_w/2"/>
                                          </p:val>
                                        </p:tav>
                                        <p:tav tm="100000">
                                          <p:val>
                                            <p:strVal val="#ppt_x"/>
                                          </p:val>
                                        </p:tav>
                                      </p:tavLst>
                                    </p:anim>
                                    <p:anim calcmode="lin" valueType="num">
                                      <p:cBhvr additive="base">
                                        <p:cTn id="18" dur="500" fill="hold"/>
                                        <p:tgtEl>
                                          <p:spTgt spid="8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additive="base">
                                        <p:cTn id="22" dur="500" fill="hold"/>
                                        <p:tgtEl>
                                          <p:spTgt spid="84"/>
                                        </p:tgtEl>
                                        <p:attrNameLst>
                                          <p:attrName>ppt_x</p:attrName>
                                        </p:attrNameLst>
                                      </p:cBhvr>
                                      <p:tavLst>
                                        <p:tav tm="0">
                                          <p:val>
                                            <p:strVal val="1+#ppt_w/2"/>
                                          </p:val>
                                        </p:tav>
                                        <p:tav tm="100000">
                                          <p:val>
                                            <p:strVal val="#ppt_x"/>
                                          </p:val>
                                        </p:tav>
                                      </p:tavLst>
                                    </p:anim>
                                    <p:anim calcmode="lin" valueType="num">
                                      <p:cBhvr additive="base">
                                        <p:cTn id="23" dur="500" fill="hold"/>
                                        <p:tgtEl>
                                          <p:spTgt spid="8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ppt_x"/>
                                          </p:val>
                                        </p:tav>
                                        <p:tav tm="100000">
                                          <p:val>
                                            <p:strVal val="#ppt_x"/>
                                          </p:val>
                                        </p:tav>
                                      </p:tavLst>
                                    </p:anim>
                                    <p:anim calcmode="lin" valueType="num">
                                      <p:cBhvr additive="base">
                                        <p:cTn id="28" dur="500" fill="hold"/>
                                        <p:tgtEl>
                                          <p:spTgt spid="5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2000" fill="hold"/>
                                        <p:tgtEl>
                                          <p:spTgt spid="59"/>
                                        </p:tgtEl>
                                        <p:attrNameLst>
                                          <p:attrName>ppt_x</p:attrName>
                                        </p:attrNameLst>
                                      </p:cBhvr>
                                      <p:tavLst>
                                        <p:tav tm="0">
                                          <p:val>
                                            <p:strVal val="1+#ppt_w/2"/>
                                          </p:val>
                                        </p:tav>
                                        <p:tav tm="100000">
                                          <p:val>
                                            <p:strVal val="#ppt_x"/>
                                          </p:val>
                                        </p:tav>
                                      </p:tavLst>
                                    </p:anim>
                                    <p:anim calcmode="lin" valueType="num">
                                      <p:cBhvr additive="base">
                                        <p:cTn id="33" dur="2000" fill="hold"/>
                                        <p:tgtEl>
                                          <p:spTgt spid="59"/>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2" presetClass="entr" presetSubtype="4"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3000" fill="hold"/>
                                        <p:tgtEl>
                                          <p:spTgt spid="63"/>
                                        </p:tgtEl>
                                        <p:attrNameLst>
                                          <p:attrName>ppt_x</p:attrName>
                                        </p:attrNameLst>
                                      </p:cBhvr>
                                      <p:tavLst>
                                        <p:tav tm="0">
                                          <p:val>
                                            <p:strVal val="#ppt_x"/>
                                          </p:val>
                                        </p:tav>
                                        <p:tav tm="100000">
                                          <p:val>
                                            <p:strVal val="#ppt_x"/>
                                          </p:val>
                                        </p:tav>
                                      </p:tavLst>
                                    </p:anim>
                                    <p:anim calcmode="lin" valueType="num">
                                      <p:cBhvr additive="base">
                                        <p:cTn id="38" dur="3000" fill="hold"/>
                                        <p:tgtEl>
                                          <p:spTgt spid="63"/>
                                        </p:tgtEl>
                                        <p:attrNameLst>
                                          <p:attrName>ppt_y</p:attrName>
                                        </p:attrNameLst>
                                      </p:cBhvr>
                                      <p:tavLst>
                                        <p:tav tm="0">
                                          <p:val>
                                            <p:strVal val="1+#ppt_h/2"/>
                                          </p:val>
                                        </p:tav>
                                        <p:tav tm="100000">
                                          <p:val>
                                            <p:strVal val="#ppt_y"/>
                                          </p:val>
                                        </p:tav>
                                      </p:tavLst>
                                    </p:anim>
                                  </p:childTnLst>
                                </p:cTn>
                              </p:par>
                            </p:childTnLst>
                          </p:cTn>
                        </p:par>
                        <p:par>
                          <p:cTn id="39" fill="hold">
                            <p:stCondLst>
                              <p:cond delay="7500"/>
                            </p:stCondLst>
                            <p:childTnLst>
                              <p:par>
                                <p:cTn id="40" presetID="2" presetClass="entr" presetSubtype="2"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1000" fill="hold"/>
                                        <p:tgtEl>
                                          <p:spTgt spid="76"/>
                                        </p:tgtEl>
                                        <p:attrNameLst>
                                          <p:attrName>ppt_x</p:attrName>
                                        </p:attrNameLst>
                                      </p:cBhvr>
                                      <p:tavLst>
                                        <p:tav tm="0">
                                          <p:val>
                                            <p:strVal val="1+#ppt_w/2"/>
                                          </p:val>
                                        </p:tav>
                                        <p:tav tm="100000">
                                          <p:val>
                                            <p:strVal val="#ppt_x"/>
                                          </p:val>
                                        </p:tav>
                                      </p:tavLst>
                                    </p:anim>
                                    <p:anim calcmode="lin" valueType="num">
                                      <p:cBhvr additive="base">
                                        <p:cTn id="43" dur="1000" fill="hold"/>
                                        <p:tgtEl>
                                          <p:spTgt spid="76"/>
                                        </p:tgtEl>
                                        <p:attrNameLst>
                                          <p:attrName>ppt_y</p:attrName>
                                        </p:attrNameLst>
                                      </p:cBhvr>
                                      <p:tavLst>
                                        <p:tav tm="0">
                                          <p:val>
                                            <p:strVal val="#ppt_y"/>
                                          </p:val>
                                        </p:tav>
                                        <p:tav tm="100000">
                                          <p:val>
                                            <p:strVal val="#ppt_y"/>
                                          </p:val>
                                        </p:tav>
                                      </p:tavLst>
                                    </p:anim>
                                  </p:childTnLst>
                                </p:cTn>
                              </p:par>
                            </p:childTnLst>
                          </p:cTn>
                        </p:par>
                        <p:par>
                          <p:cTn id="44" fill="hold">
                            <p:stCondLst>
                              <p:cond delay="8500"/>
                            </p:stCondLst>
                            <p:childTnLst>
                              <p:par>
                                <p:cTn id="45" presetID="2" presetClass="entr" presetSubtype="2"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1+#ppt_w/2"/>
                                          </p:val>
                                        </p:tav>
                                        <p:tav tm="100000">
                                          <p:val>
                                            <p:strVal val="#ppt_x"/>
                                          </p:val>
                                        </p:tav>
                                      </p:tavLst>
                                    </p:anim>
                                    <p:anim calcmode="lin" valueType="num">
                                      <p:cBhvr additive="base">
                                        <p:cTn id="48" dur="500" fill="hold"/>
                                        <p:tgtEl>
                                          <p:spTgt spid="77"/>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2" fill="hold" nodeType="after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500" fill="hold"/>
                                        <p:tgtEl>
                                          <p:spTgt spid="78"/>
                                        </p:tgtEl>
                                        <p:attrNameLst>
                                          <p:attrName>ppt_x</p:attrName>
                                        </p:attrNameLst>
                                      </p:cBhvr>
                                      <p:tavLst>
                                        <p:tav tm="0">
                                          <p:val>
                                            <p:strVal val="1+#ppt_w/2"/>
                                          </p:val>
                                        </p:tav>
                                        <p:tav tm="100000">
                                          <p:val>
                                            <p:strVal val="#ppt_x"/>
                                          </p:val>
                                        </p:tav>
                                      </p:tavLst>
                                    </p:anim>
                                    <p:anim calcmode="lin" valueType="num">
                                      <p:cBhvr additive="base">
                                        <p:cTn id="53" dur="500" fill="hold"/>
                                        <p:tgtEl>
                                          <p:spTgt spid="78"/>
                                        </p:tgtEl>
                                        <p:attrNameLst>
                                          <p:attrName>ppt_y</p:attrName>
                                        </p:attrNameLst>
                                      </p:cBhvr>
                                      <p:tavLst>
                                        <p:tav tm="0">
                                          <p:val>
                                            <p:strVal val="#ppt_y"/>
                                          </p:val>
                                        </p:tav>
                                        <p:tav tm="100000">
                                          <p:val>
                                            <p:strVal val="#ppt_y"/>
                                          </p:val>
                                        </p:tav>
                                      </p:tavLst>
                                    </p:anim>
                                  </p:childTnLst>
                                </p:cTn>
                              </p:par>
                            </p:childTnLst>
                          </p:cTn>
                        </p:par>
                        <p:par>
                          <p:cTn id="54" fill="hold">
                            <p:stCondLst>
                              <p:cond delay="9500"/>
                            </p:stCondLst>
                            <p:childTnLst>
                              <p:par>
                                <p:cTn id="55" presetID="2" presetClass="entr" presetSubtype="2"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1+#ppt_w/2"/>
                                          </p:val>
                                        </p:tav>
                                        <p:tav tm="100000">
                                          <p:val>
                                            <p:strVal val="#ppt_x"/>
                                          </p:val>
                                        </p:tav>
                                      </p:tavLst>
                                    </p:anim>
                                    <p:anim calcmode="lin" valueType="num">
                                      <p:cBhvr additive="base">
                                        <p:cTn id="58"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71010" y="985520"/>
            <a:ext cx="4386263" cy="1059180"/>
            <a:chOff x="6343650" y="-737177"/>
            <a:chExt cx="5848350" cy="1412240"/>
          </a:xfrm>
        </p:grpSpPr>
        <p:sp>
          <p:nvSpPr>
            <p:cNvPr id="6" name="TextBox 5"/>
            <p:cNvSpPr txBox="1"/>
            <p:nvPr/>
          </p:nvSpPr>
          <p:spPr>
            <a:xfrm>
              <a:off x="6343650" y="-737177"/>
              <a:ext cx="5848350" cy="615553"/>
            </a:xfrm>
            <a:prstGeom prst="rect">
              <a:avLst/>
            </a:prstGeom>
            <a:noFill/>
          </p:spPr>
          <p:txBody>
            <a:bodyPr wrap="square" rtlCol="0">
              <a:spAutoFit/>
            </a:bodyPr>
            <a:lstStyle/>
            <a:p>
              <a:r>
                <a:rPr lang="en-US" sz="2400" b="1" dirty="0" smtClean="0">
                  <a:solidFill>
                    <a:srgbClr val="79A217"/>
                  </a:solidFill>
                </a:rPr>
                <a:t>2015 FINANCIAL INDUSTRY</a:t>
              </a:r>
              <a:endParaRPr lang="en-US" sz="2400" b="1" dirty="0">
                <a:solidFill>
                  <a:srgbClr val="79A217"/>
                </a:solidFill>
              </a:endParaRPr>
            </a:p>
          </p:txBody>
        </p:sp>
        <p:sp>
          <p:nvSpPr>
            <p:cNvPr id="7" name="Rectangle 6"/>
            <p:cNvSpPr/>
            <p:nvPr/>
          </p:nvSpPr>
          <p:spPr>
            <a:xfrm>
              <a:off x="6371751" y="-127577"/>
              <a:ext cx="5427883" cy="615553"/>
            </a:xfrm>
            <a:prstGeom prst="rect">
              <a:avLst/>
            </a:prstGeom>
          </p:spPr>
          <p:txBody>
            <a:bodyPr wrap="square">
              <a:spAutoFit/>
            </a:bodyPr>
            <a:lstStyle/>
            <a:p>
              <a:pPr marL="12700">
                <a:lnSpc>
                  <a:spcPct val="100000"/>
                </a:lnSpc>
              </a:pPr>
              <a:r>
                <a:rPr lang="en-US" sz="1200" b="1" dirty="0">
                  <a:latin typeface="Arial"/>
                  <a:cs typeface="Arial"/>
                </a:rPr>
                <a:t>OY</a:t>
              </a:r>
              <a:r>
                <a:rPr lang="en-US" sz="1200" b="1" spc="-5" dirty="0">
                  <a:latin typeface="Arial"/>
                  <a:cs typeface="Arial"/>
                </a:rPr>
                <a:t>E</a:t>
              </a:r>
              <a:r>
                <a:rPr lang="en-US" sz="1200" b="1" dirty="0">
                  <a:latin typeface="Arial"/>
                  <a:cs typeface="Arial"/>
                </a:rPr>
                <a:t>!</a:t>
              </a:r>
              <a:r>
                <a:rPr lang="en-US" sz="1200" b="1" spc="-10" dirty="0">
                  <a:latin typeface="Arial"/>
                  <a:cs typeface="Arial"/>
                </a:rPr>
                <a:t> ana</a:t>
              </a:r>
              <a:r>
                <a:rPr lang="en-US" sz="1200" b="1" dirty="0">
                  <a:latin typeface="Arial"/>
                  <a:cs typeface="Arial"/>
                </a:rPr>
                <a:t>l</a:t>
              </a:r>
              <a:r>
                <a:rPr lang="en-US" sz="1200" b="1" spc="-30" dirty="0">
                  <a:latin typeface="Arial"/>
                  <a:cs typeface="Arial"/>
                </a:rPr>
                <a:t>y</a:t>
              </a:r>
              <a:r>
                <a:rPr lang="en-US" sz="1200" b="1" dirty="0">
                  <a:latin typeface="Arial"/>
                  <a:cs typeface="Arial"/>
                </a:rPr>
                <a:t>tics</a:t>
              </a:r>
              <a:r>
                <a:rPr lang="en-US" sz="1200" b="1" spc="35" dirty="0">
                  <a:latin typeface="Arial"/>
                  <a:cs typeface="Arial"/>
                </a:rPr>
                <a:t> </a:t>
              </a:r>
              <a:r>
                <a:rPr lang="en-US" sz="1200" b="1" spc="-10" dirty="0">
                  <a:latin typeface="Arial"/>
                  <a:cs typeface="Arial"/>
                </a:rPr>
                <a:t>he</a:t>
              </a:r>
              <a:r>
                <a:rPr lang="en-US" sz="1200" b="1" dirty="0">
                  <a:latin typeface="Arial"/>
                  <a:cs typeface="Arial"/>
                </a:rPr>
                <a:t>l</a:t>
              </a:r>
              <a:r>
                <a:rPr lang="en-US" sz="1200" b="1" spc="-15" dirty="0">
                  <a:latin typeface="Arial"/>
                  <a:cs typeface="Arial"/>
                </a:rPr>
                <a:t>p</a:t>
              </a:r>
              <a:r>
                <a:rPr lang="en-US" sz="1200" b="1" dirty="0">
                  <a:latin typeface="Arial"/>
                  <a:cs typeface="Arial"/>
                </a:rPr>
                <a:t>s</a:t>
              </a:r>
              <a:r>
                <a:rPr lang="en-US" sz="1200" b="1" spc="10" dirty="0">
                  <a:latin typeface="Arial"/>
                  <a:cs typeface="Arial"/>
                </a:rPr>
                <a:t> </a:t>
              </a:r>
              <a:r>
                <a:rPr lang="en-US" sz="1200" b="1" spc="-10" dirty="0">
                  <a:latin typeface="Arial"/>
                  <a:cs typeface="Arial"/>
                </a:rPr>
                <a:t>o</a:t>
              </a:r>
              <a:r>
                <a:rPr lang="en-US" sz="1200" b="1" dirty="0">
                  <a:latin typeface="Arial"/>
                  <a:cs typeface="Arial"/>
                </a:rPr>
                <a:t>r</a:t>
              </a:r>
              <a:r>
                <a:rPr lang="en-US" sz="1200" b="1" spc="-10" dirty="0">
                  <a:latin typeface="Arial"/>
                  <a:cs typeface="Arial"/>
                </a:rPr>
                <a:t>gan</a:t>
              </a:r>
              <a:r>
                <a:rPr lang="en-US" sz="1200" b="1" dirty="0">
                  <a:latin typeface="Arial"/>
                  <a:cs typeface="Arial"/>
                </a:rPr>
                <a:t>iz</a:t>
              </a:r>
              <a:r>
                <a:rPr lang="en-US" sz="1200" b="1" spc="-15" dirty="0">
                  <a:latin typeface="Arial"/>
                  <a:cs typeface="Arial"/>
                </a:rPr>
                <a:t>a</a:t>
              </a:r>
              <a:r>
                <a:rPr lang="en-US" sz="1200" b="1" dirty="0">
                  <a:latin typeface="Arial"/>
                  <a:cs typeface="Arial"/>
                </a:rPr>
                <a:t>ti</a:t>
              </a:r>
              <a:r>
                <a:rPr lang="en-US" sz="1200" b="1" spc="-10" dirty="0">
                  <a:latin typeface="Arial"/>
                  <a:cs typeface="Arial"/>
                </a:rPr>
                <a:t>on</a:t>
              </a:r>
              <a:r>
                <a:rPr lang="en-US" sz="1200" b="1" dirty="0">
                  <a:latin typeface="Arial"/>
                  <a:cs typeface="Arial"/>
                </a:rPr>
                <a:t>s</a:t>
              </a:r>
              <a:r>
                <a:rPr lang="en-US" sz="1200" b="1" spc="20" dirty="0">
                  <a:latin typeface="Arial"/>
                  <a:cs typeface="Arial"/>
                </a:rPr>
                <a:t> </a:t>
              </a:r>
              <a:r>
                <a:rPr lang="en-US" sz="1200" b="1" spc="-10" dirty="0">
                  <a:latin typeface="Arial"/>
                  <a:cs typeface="Arial"/>
                </a:rPr>
                <a:t>be</a:t>
              </a:r>
              <a:r>
                <a:rPr lang="en-US" sz="1200" b="1" dirty="0">
                  <a:latin typeface="Arial"/>
                  <a:cs typeface="Arial"/>
                </a:rPr>
                <a:t>tt</a:t>
              </a:r>
              <a:r>
                <a:rPr lang="en-US" sz="1200" b="1" spc="-10" dirty="0">
                  <a:latin typeface="Arial"/>
                  <a:cs typeface="Arial"/>
                </a:rPr>
                <a:t>e</a:t>
              </a:r>
              <a:r>
                <a:rPr lang="en-US" sz="1200" b="1" dirty="0">
                  <a:latin typeface="Arial"/>
                  <a:cs typeface="Arial"/>
                </a:rPr>
                <a:t>r u</a:t>
              </a:r>
              <a:r>
                <a:rPr lang="en-US" sz="1200" b="1" spc="-10" dirty="0">
                  <a:latin typeface="Arial"/>
                  <a:cs typeface="Arial"/>
                </a:rPr>
                <a:t>nde</a:t>
              </a:r>
              <a:r>
                <a:rPr lang="en-US" sz="1200" b="1" dirty="0">
                  <a:latin typeface="Arial"/>
                  <a:cs typeface="Arial"/>
                </a:rPr>
                <a:t>rsta</a:t>
              </a:r>
              <a:r>
                <a:rPr lang="en-US" sz="1200" b="1" spc="-15" dirty="0">
                  <a:latin typeface="Arial"/>
                  <a:cs typeface="Arial"/>
                </a:rPr>
                <a:t>n</a:t>
              </a:r>
              <a:r>
                <a:rPr lang="en-US" sz="1200" b="1" dirty="0">
                  <a:latin typeface="Arial"/>
                  <a:cs typeface="Arial"/>
                </a:rPr>
                <a:t>d</a:t>
              </a:r>
              <a:r>
                <a:rPr lang="en-US" sz="1200" b="1" spc="20" dirty="0">
                  <a:latin typeface="Arial"/>
                  <a:cs typeface="Arial"/>
                </a:rPr>
                <a:t> </a:t>
              </a:r>
              <a:r>
                <a:rPr lang="en-US" sz="1200" b="1" dirty="0">
                  <a:latin typeface="Arial"/>
                  <a:cs typeface="Arial"/>
                </a:rPr>
                <a:t>the</a:t>
              </a:r>
              <a:r>
                <a:rPr lang="en-US" sz="1200" b="1" spc="-10" dirty="0">
                  <a:latin typeface="Arial"/>
                  <a:cs typeface="Arial"/>
                </a:rPr>
                <a:t> </a:t>
              </a:r>
              <a:r>
                <a:rPr lang="en-US" sz="1200" b="1" dirty="0">
                  <a:latin typeface="Arial"/>
                  <a:cs typeface="Arial"/>
                </a:rPr>
                <a:t>H</a:t>
              </a:r>
              <a:r>
                <a:rPr lang="en-US" sz="1200" b="1" spc="-10" dirty="0">
                  <a:latin typeface="Arial"/>
                  <a:cs typeface="Arial"/>
                </a:rPr>
                <a:t>i</a:t>
              </a:r>
              <a:r>
                <a:rPr lang="en-US" sz="1200" b="1" dirty="0">
                  <a:latin typeface="Arial"/>
                  <a:cs typeface="Arial"/>
                </a:rPr>
                <a:t>s</a:t>
              </a:r>
              <a:r>
                <a:rPr lang="en-US" sz="1200" b="1" spc="-10" dirty="0">
                  <a:latin typeface="Arial"/>
                  <a:cs typeface="Arial"/>
                </a:rPr>
                <a:t>pan</a:t>
              </a:r>
              <a:r>
                <a:rPr lang="en-US" sz="1200" b="1" dirty="0">
                  <a:latin typeface="Arial"/>
                  <a:cs typeface="Arial"/>
                </a:rPr>
                <a:t>ic</a:t>
              </a:r>
              <a:r>
                <a:rPr lang="en-US" sz="1200" b="1" spc="20" dirty="0">
                  <a:latin typeface="Arial"/>
                  <a:cs typeface="Arial"/>
                </a:rPr>
                <a:t> </a:t>
              </a:r>
              <a:r>
                <a:rPr lang="en-US" sz="1200" b="1" dirty="0">
                  <a:latin typeface="Arial"/>
                  <a:cs typeface="Arial"/>
                </a:rPr>
                <a:t>c</a:t>
              </a:r>
              <a:r>
                <a:rPr lang="en-US" sz="1200" b="1" spc="-10" dirty="0">
                  <a:latin typeface="Arial"/>
                  <a:cs typeface="Arial"/>
                </a:rPr>
                <a:t>on</a:t>
              </a:r>
              <a:r>
                <a:rPr lang="en-US" sz="1200" b="1" dirty="0">
                  <a:latin typeface="Arial"/>
                  <a:cs typeface="Arial"/>
                </a:rPr>
                <a:t>s</a:t>
              </a:r>
              <a:r>
                <a:rPr lang="en-US" sz="1200" b="1" spc="-10" dirty="0">
                  <a:latin typeface="Arial"/>
                  <a:cs typeface="Arial"/>
                </a:rPr>
                <a:t>u</a:t>
              </a:r>
              <a:r>
                <a:rPr lang="en-US" sz="1200" b="1" dirty="0">
                  <a:latin typeface="Arial"/>
                  <a:cs typeface="Arial"/>
                </a:rPr>
                <a:t>m</a:t>
              </a:r>
              <a:r>
                <a:rPr lang="en-US" sz="1200" b="1" spc="-10" dirty="0">
                  <a:latin typeface="Arial"/>
                  <a:cs typeface="Arial"/>
                </a:rPr>
                <a:t>e</a:t>
              </a:r>
              <a:r>
                <a:rPr lang="en-US" sz="1200" b="1" spc="-100" dirty="0">
                  <a:latin typeface="Arial"/>
                  <a:cs typeface="Arial"/>
                </a:rPr>
                <a:t>r</a:t>
              </a:r>
              <a:r>
                <a:rPr lang="en-US" sz="1200" b="1" dirty="0">
                  <a:latin typeface="Arial"/>
                  <a:cs typeface="Arial"/>
                </a:rPr>
                <a:t>.</a:t>
              </a:r>
            </a:p>
          </p:txBody>
        </p:sp>
        <p:sp>
          <p:nvSpPr>
            <p:cNvPr id="8" name="Rectangle 7"/>
            <p:cNvSpPr/>
            <p:nvPr/>
          </p:nvSpPr>
          <p:spPr>
            <a:xfrm>
              <a:off x="6516437" y="583623"/>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992687" y="583623"/>
              <a:ext cx="4572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7468937" y="583623"/>
              <a:ext cx="45720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7945187" y="583623"/>
              <a:ext cx="4572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8421436" y="583623"/>
              <a:ext cx="45720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p:cNvGrpSpPr/>
          <p:nvPr/>
        </p:nvGrpSpPr>
        <p:grpSpPr>
          <a:xfrm>
            <a:off x="4670330" y="2654300"/>
            <a:ext cx="4386943" cy="548640"/>
            <a:chOff x="4670330" y="2481620"/>
            <a:chExt cx="4386943" cy="548640"/>
          </a:xfrm>
        </p:grpSpPr>
        <p:sp>
          <p:nvSpPr>
            <p:cNvPr id="13" name="Rectangle 12"/>
            <p:cNvSpPr/>
            <p:nvPr/>
          </p:nvSpPr>
          <p:spPr>
            <a:xfrm>
              <a:off x="5364325" y="2514600"/>
              <a:ext cx="3692948" cy="430887"/>
            </a:xfrm>
            <a:prstGeom prst="rect">
              <a:avLst/>
            </a:prstGeom>
          </p:spPr>
          <p:txBody>
            <a:bodyPr wrap="square">
              <a:spAutoFit/>
            </a:bodyPr>
            <a:lstStyle/>
            <a:p>
              <a:r>
                <a:rPr lang="en-US" sz="1100" dirty="0">
                  <a:solidFill>
                    <a:schemeClr val="tx2">
                      <a:lumMod val="50000"/>
                    </a:schemeClr>
                  </a:solidFill>
                </a:rPr>
                <a:t>Financial service industry brands that ranked in top 5 - dedicated campaigns specifically targeting Hispanics.</a:t>
              </a:r>
            </a:p>
          </p:txBody>
        </p:sp>
        <p:sp>
          <p:nvSpPr>
            <p:cNvPr id="15" name="Oval 14"/>
            <p:cNvSpPr/>
            <p:nvPr/>
          </p:nvSpPr>
          <p:spPr>
            <a:xfrm>
              <a:off x="4670330" y="248162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208" y="2641640"/>
              <a:ext cx="228600" cy="228600"/>
            </a:xfrm>
            <a:prstGeom prst="rect">
              <a:avLst/>
            </a:prstGeom>
          </p:spPr>
        </p:pic>
      </p:grpSp>
      <p:grpSp>
        <p:nvGrpSpPr>
          <p:cNvPr id="3" name="Group 2"/>
          <p:cNvGrpSpPr/>
          <p:nvPr/>
        </p:nvGrpSpPr>
        <p:grpSpPr>
          <a:xfrm>
            <a:off x="4670330" y="3492500"/>
            <a:ext cx="4386943" cy="600164"/>
            <a:chOff x="4670330" y="3200400"/>
            <a:chExt cx="4386943" cy="600164"/>
          </a:xfrm>
        </p:grpSpPr>
        <p:sp>
          <p:nvSpPr>
            <p:cNvPr id="17" name="Rectangle 16"/>
            <p:cNvSpPr/>
            <p:nvPr/>
          </p:nvSpPr>
          <p:spPr>
            <a:xfrm>
              <a:off x="5364325" y="3200400"/>
              <a:ext cx="3692948" cy="600164"/>
            </a:xfrm>
            <a:prstGeom prst="rect">
              <a:avLst/>
            </a:prstGeom>
          </p:spPr>
          <p:txBody>
            <a:bodyPr wrap="square">
              <a:spAutoFit/>
            </a:bodyPr>
            <a:lstStyle/>
            <a:p>
              <a:r>
                <a:rPr lang="en-US" sz="1100" spc="-10" dirty="0">
                  <a:latin typeface="Arial"/>
                  <a:cs typeface="Arial"/>
                </a:rPr>
                <a:t>Hispan</a:t>
              </a:r>
              <a:r>
                <a:rPr lang="en-US" sz="1100" dirty="0">
                  <a:latin typeface="Arial"/>
                  <a:cs typeface="Arial"/>
                </a:rPr>
                <a:t>i</a:t>
              </a:r>
              <a:r>
                <a:rPr lang="en-US" sz="1100" spc="-10" dirty="0">
                  <a:latin typeface="Arial"/>
                  <a:cs typeface="Arial"/>
                </a:rPr>
                <a:t>cs</a:t>
              </a:r>
              <a:r>
                <a:rPr lang="en-US" sz="1100" spc="-25" dirty="0">
                  <a:latin typeface="Arial"/>
                  <a:cs typeface="Arial"/>
                </a:rPr>
                <a:t> </a:t>
              </a:r>
              <a:r>
                <a:rPr lang="en-US" sz="1100" spc="-10" dirty="0">
                  <a:latin typeface="Arial"/>
                  <a:cs typeface="Arial"/>
                </a:rPr>
                <a:t>use</a:t>
              </a:r>
              <a:r>
                <a:rPr lang="en-US" sz="1100" spc="-5" dirty="0">
                  <a:latin typeface="Arial"/>
                  <a:cs typeface="Arial"/>
                </a:rPr>
                <a:t> </a:t>
              </a:r>
              <a:r>
                <a:rPr lang="en-US" sz="1100" spc="-10" dirty="0">
                  <a:latin typeface="Arial"/>
                  <a:cs typeface="Arial"/>
                </a:rPr>
                <a:t>Spanish</a:t>
              </a:r>
              <a:r>
                <a:rPr lang="en-US" sz="1100" spc="-25" dirty="0">
                  <a:latin typeface="Arial"/>
                  <a:cs typeface="Arial"/>
                </a:rPr>
                <a:t> </a:t>
              </a:r>
              <a:r>
                <a:rPr lang="en-US" sz="1100" spc="-10" dirty="0">
                  <a:latin typeface="Arial"/>
                  <a:cs typeface="Arial"/>
                </a:rPr>
                <a:t>more frequently</a:t>
              </a:r>
              <a:r>
                <a:rPr lang="en-US" sz="1100" spc="15" dirty="0">
                  <a:latin typeface="Arial"/>
                  <a:cs typeface="Arial"/>
                </a:rPr>
                <a:t> </a:t>
              </a:r>
              <a:r>
                <a:rPr lang="en-US" sz="1100" spc="-30" dirty="0">
                  <a:latin typeface="Arial"/>
                  <a:cs typeface="Arial"/>
                </a:rPr>
                <a:t>w</a:t>
              </a:r>
              <a:r>
                <a:rPr lang="en-US" sz="1100" spc="-10" dirty="0">
                  <a:latin typeface="Arial"/>
                  <a:cs typeface="Arial"/>
                </a:rPr>
                <a:t>hen</a:t>
              </a:r>
              <a:r>
                <a:rPr lang="en-US" sz="1100" spc="10" dirty="0">
                  <a:latin typeface="Arial"/>
                  <a:cs typeface="Arial"/>
                </a:rPr>
                <a:t> </a:t>
              </a:r>
              <a:r>
                <a:rPr lang="en-US" sz="1100" spc="-10" dirty="0">
                  <a:latin typeface="Arial"/>
                  <a:cs typeface="Arial"/>
                </a:rPr>
                <a:t>generating</a:t>
              </a:r>
              <a:r>
                <a:rPr lang="en-US" sz="1100" spc="10" dirty="0">
                  <a:latin typeface="Arial"/>
                  <a:cs typeface="Arial"/>
                </a:rPr>
                <a:t> </a:t>
              </a:r>
              <a:r>
                <a:rPr lang="en-US" sz="1100" spc="-10" dirty="0">
                  <a:latin typeface="Arial"/>
                  <a:cs typeface="Arial"/>
                </a:rPr>
                <a:t>personal content</a:t>
              </a:r>
              <a:r>
                <a:rPr lang="en-US" sz="1100" spc="10" dirty="0">
                  <a:latin typeface="Arial"/>
                  <a:cs typeface="Arial"/>
                </a:rPr>
                <a:t> </a:t>
              </a:r>
              <a:r>
                <a:rPr lang="en-US" sz="1100" spc="-10" dirty="0">
                  <a:latin typeface="Arial"/>
                  <a:cs typeface="Arial"/>
                </a:rPr>
                <a:t>oppo</a:t>
              </a:r>
              <a:r>
                <a:rPr lang="en-US" sz="1100" spc="-5" dirty="0">
                  <a:latin typeface="Arial"/>
                  <a:cs typeface="Arial"/>
                </a:rPr>
                <a:t>s</a:t>
              </a:r>
              <a:r>
                <a:rPr lang="en-US" sz="1100" spc="-10" dirty="0">
                  <a:latin typeface="Arial"/>
                  <a:cs typeface="Arial"/>
                </a:rPr>
                <a:t>ed</a:t>
              </a:r>
              <a:r>
                <a:rPr lang="en-US" sz="1100" spc="-5" dirty="0">
                  <a:latin typeface="Arial"/>
                  <a:cs typeface="Arial"/>
                </a:rPr>
                <a:t> </a:t>
              </a:r>
              <a:r>
                <a:rPr lang="en-US" sz="1100" spc="-10" dirty="0">
                  <a:latin typeface="Arial"/>
                  <a:cs typeface="Arial"/>
                </a:rPr>
                <a:t>to</a:t>
              </a:r>
              <a:r>
                <a:rPr lang="en-US" sz="1100" spc="10" dirty="0">
                  <a:latin typeface="Arial"/>
                  <a:cs typeface="Arial"/>
                </a:rPr>
                <a:t> </a:t>
              </a:r>
              <a:r>
                <a:rPr lang="en-US" sz="1100" spc="-10" dirty="0">
                  <a:latin typeface="Arial"/>
                  <a:cs typeface="Arial"/>
                </a:rPr>
                <a:t>responding</a:t>
              </a:r>
              <a:r>
                <a:rPr lang="en-US" sz="1100" spc="-5" dirty="0">
                  <a:latin typeface="Arial"/>
                  <a:cs typeface="Arial"/>
                </a:rPr>
                <a:t> </a:t>
              </a:r>
              <a:r>
                <a:rPr lang="en-US" sz="1100" spc="-10" dirty="0">
                  <a:latin typeface="Arial"/>
                  <a:cs typeface="Arial"/>
                </a:rPr>
                <a:t>to content</a:t>
              </a:r>
              <a:r>
                <a:rPr lang="en-US" sz="1100" spc="10" dirty="0">
                  <a:latin typeface="Arial"/>
                  <a:cs typeface="Arial"/>
                </a:rPr>
                <a:t> </a:t>
              </a:r>
              <a:r>
                <a:rPr lang="en-US" sz="1100" spc="-10" dirty="0">
                  <a:latin typeface="Arial"/>
                  <a:cs typeface="Arial"/>
                </a:rPr>
                <a:t>pub</a:t>
              </a:r>
              <a:r>
                <a:rPr lang="en-US" sz="1100" dirty="0">
                  <a:latin typeface="Arial"/>
                  <a:cs typeface="Arial"/>
                </a:rPr>
                <a:t>l</a:t>
              </a:r>
              <a:r>
                <a:rPr lang="en-US" sz="1100" spc="-10" dirty="0">
                  <a:latin typeface="Arial"/>
                  <a:cs typeface="Arial"/>
                </a:rPr>
                <a:t>ished</a:t>
              </a:r>
              <a:r>
                <a:rPr lang="en-US" sz="1100" spc="-25" dirty="0">
                  <a:latin typeface="Arial"/>
                  <a:cs typeface="Arial"/>
                </a:rPr>
                <a:t> </a:t>
              </a:r>
              <a:r>
                <a:rPr lang="en-US" sz="1100" spc="-10" dirty="0">
                  <a:latin typeface="Arial"/>
                  <a:cs typeface="Arial"/>
                </a:rPr>
                <a:t>by</a:t>
              </a:r>
              <a:r>
                <a:rPr lang="en-US" sz="1100" dirty="0">
                  <a:latin typeface="Arial"/>
                  <a:cs typeface="Arial"/>
                </a:rPr>
                <a:t> </a:t>
              </a:r>
              <a:r>
                <a:rPr lang="en-US" sz="1100" spc="-10" dirty="0">
                  <a:latin typeface="Arial"/>
                  <a:cs typeface="Arial"/>
                </a:rPr>
                <a:t>brands</a:t>
              </a:r>
              <a:r>
                <a:rPr lang="en-US" sz="1100" spc="10" dirty="0">
                  <a:latin typeface="Arial"/>
                  <a:cs typeface="Arial"/>
                </a:rPr>
                <a:t> </a:t>
              </a:r>
              <a:r>
                <a:rPr lang="en-US" sz="1100" spc="-10" dirty="0">
                  <a:latin typeface="Arial"/>
                  <a:cs typeface="Arial"/>
                </a:rPr>
                <a:t>in Eng</a:t>
              </a:r>
              <a:r>
                <a:rPr lang="en-US" sz="1100" dirty="0">
                  <a:latin typeface="Arial"/>
                  <a:cs typeface="Arial"/>
                </a:rPr>
                <a:t>l</a:t>
              </a:r>
              <a:r>
                <a:rPr lang="en-US" sz="1100" spc="-10" dirty="0">
                  <a:latin typeface="Arial"/>
                  <a:cs typeface="Arial"/>
                </a:rPr>
                <a:t>ish</a:t>
              </a:r>
              <a:endParaRPr lang="en-US" sz="1100" dirty="0">
                <a:solidFill>
                  <a:schemeClr val="tx2">
                    <a:lumMod val="50000"/>
                  </a:schemeClr>
                </a:solidFill>
              </a:endParaRPr>
            </a:p>
          </p:txBody>
        </p:sp>
        <p:sp>
          <p:nvSpPr>
            <p:cNvPr id="19" name="Oval 18"/>
            <p:cNvSpPr/>
            <p:nvPr/>
          </p:nvSpPr>
          <p:spPr>
            <a:xfrm>
              <a:off x="4670330" y="3222662"/>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208" y="3382682"/>
              <a:ext cx="228600" cy="228600"/>
            </a:xfrm>
            <a:prstGeom prst="rect">
              <a:avLst/>
            </a:prstGeom>
          </p:spPr>
        </p:pic>
      </p:grpSp>
      <p:grpSp>
        <p:nvGrpSpPr>
          <p:cNvPr id="34" name="Group 33"/>
          <p:cNvGrpSpPr/>
          <p:nvPr/>
        </p:nvGrpSpPr>
        <p:grpSpPr>
          <a:xfrm>
            <a:off x="4670330" y="4332394"/>
            <a:ext cx="4386943" cy="607906"/>
            <a:chOff x="4670330" y="3964094"/>
            <a:chExt cx="4386943" cy="607906"/>
          </a:xfrm>
        </p:grpSpPr>
        <p:sp>
          <p:nvSpPr>
            <p:cNvPr id="20" name="Rectangle 19"/>
            <p:cNvSpPr/>
            <p:nvPr/>
          </p:nvSpPr>
          <p:spPr>
            <a:xfrm>
              <a:off x="5364325" y="3971836"/>
              <a:ext cx="3692948" cy="600164"/>
            </a:xfrm>
            <a:prstGeom prst="rect">
              <a:avLst/>
            </a:prstGeom>
          </p:spPr>
          <p:txBody>
            <a:bodyPr wrap="square">
              <a:spAutoFit/>
            </a:bodyPr>
            <a:lstStyle/>
            <a:p>
              <a:r>
                <a:rPr lang="en-US" sz="1100" dirty="0">
                  <a:solidFill>
                    <a:schemeClr val="tx2">
                      <a:lumMod val="50000"/>
                    </a:schemeClr>
                  </a:solidFill>
                </a:rPr>
                <a:t>Conversation spiked throughout the year around Hispanic’s holidays/ campaigns designed to deliver Hispanic engagement.</a:t>
              </a:r>
            </a:p>
          </p:txBody>
        </p:sp>
        <p:sp>
          <p:nvSpPr>
            <p:cNvPr id="22" name="Oval 21"/>
            <p:cNvSpPr/>
            <p:nvPr/>
          </p:nvSpPr>
          <p:spPr>
            <a:xfrm>
              <a:off x="4670330" y="3964094"/>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350" y="4124114"/>
              <a:ext cx="228600" cy="228600"/>
            </a:xfrm>
            <a:prstGeom prst="rect">
              <a:avLst/>
            </a:prstGeom>
          </p:spPr>
        </p:pic>
      </p:grpSp>
      <p:grpSp>
        <p:nvGrpSpPr>
          <p:cNvPr id="35" name="Group 34"/>
          <p:cNvGrpSpPr/>
          <p:nvPr/>
        </p:nvGrpSpPr>
        <p:grpSpPr>
          <a:xfrm>
            <a:off x="4670330" y="5153660"/>
            <a:ext cx="4386943" cy="548640"/>
            <a:chOff x="4670330" y="4703289"/>
            <a:chExt cx="4386943" cy="548640"/>
          </a:xfrm>
        </p:grpSpPr>
        <p:sp>
          <p:nvSpPr>
            <p:cNvPr id="23" name="Rectangle 22"/>
            <p:cNvSpPr/>
            <p:nvPr/>
          </p:nvSpPr>
          <p:spPr>
            <a:xfrm>
              <a:off x="5364325" y="4724400"/>
              <a:ext cx="3692948" cy="430887"/>
            </a:xfrm>
            <a:prstGeom prst="rect">
              <a:avLst/>
            </a:prstGeom>
          </p:spPr>
          <p:txBody>
            <a:bodyPr wrap="square">
              <a:spAutoFit/>
            </a:bodyPr>
            <a:lstStyle/>
            <a:p>
              <a:r>
                <a:rPr lang="en-US" sz="1100" dirty="0" smtClean="0">
                  <a:solidFill>
                    <a:schemeClr val="tx2">
                      <a:lumMod val="50000"/>
                    </a:schemeClr>
                  </a:solidFill>
                </a:rPr>
                <a:t>35</a:t>
              </a:r>
              <a:r>
                <a:rPr lang="en-US" sz="1100" dirty="0">
                  <a:solidFill>
                    <a:schemeClr val="tx2">
                      <a:lumMod val="50000"/>
                    </a:schemeClr>
                  </a:solidFill>
                </a:rPr>
                <a:t>-44 age group most engaged in </a:t>
              </a:r>
              <a:r>
                <a:rPr lang="en-US" sz="1100" dirty="0" smtClean="0">
                  <a:solidFill>
                    <a:schemeClr val="tx2">
                      <a:lumMod val="50000"/>
                    </a:schemeClr>
                  </a:solidFill>
                </a:rPr>
                <a:t>the financial </a:t>
              </a:r>
              <a:r>
                <a:rPr lang="en-US" sz="1100" dirty="0">
                  <a:solidFill>
                    <a:schemeClr val="tx2">
                      <a:lumMod val="50000"/>
                    </a:schemeClr>
                  </a:solidFill>
                </a:rPr>
                <a:t>services industry.</a:t>
              </a:r>
            </a:p>
          </p:txBody>
        </p:sp>
        <p:sp>
          <p:nvSpPr>
            <p:cNvPr id="25" name="Oval 24"/>
            <p:cNvSpPr/>
            <p:nvPr/>
          </p:nvSpPr>
          <p:spPr>
            <a:xfrm>
              <a:off x="4670330" y="4703289"/>
              <a:ext cx="548640" cy="548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0350" y="4876413"/>
              <a:ext cx="228600" cy="228600"/>
            </a:xfrm>
            <a:prstGeom prst="rect">
              <a:avLst/>
            </a:prstGeom>
          </p:spPr>
        </p:pic>
      </p:gr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0061" y="2253020"/>
            <a:ext cx="457200" cy="457200"/>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0061" y="4158941"/>
            <a:ext cx="457200" cy="457200"/>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1474" y="2252163"/>
            <a:ext cx="457200" cy="457200"/>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1474" y="4137218"/>
            <a:ext cx="457200" cy="457200"/>
          </a:xfrm>
          <a:prstGeom prst="rect">
            <a:avLst/>
          </a:prstGeom>
        </p:spPr>
      </p:pic>
      <p:sp>
        <p:nvSpPr>
          <p:cNvPr id="33" name="object 8"/>
          <p:cNvSpPr/>
          <p:nvPr/>
        </p:nvSpPr>
        <p:spPr>
          <a:xfrm>
            <a:off x="228600" y="1054100"/>
            <a:ext cx="4114800" cy="4737100"/>
          </a:xfrm>
          <a:prstGeom prst="rect">
            <a:avLst/>
          </a:prstGeom>
          <a:blipFill>
            <a:blip r:embed="rId10" cstate="print"/>
            <a:stretch>
              <a:fillRect/>
            </a:stretch>
          </a:blipFill>
        </p:spPr>
        <p:txBody>
          <a:bodyPr wrap="square" lIns="0" tIns="0" rIns="0" bIns="0" rtlCol="0"/>
          <a:lstStyle/>
          <a:p>
            <a:endParaRPr/>
          </a:p>
        </p:txBody>
      </p:sp>
      <p:pic>
        <p:nvPicPr>
          <p:cNvPr id="36" name="Picture 35" descr="loo.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5200" y="152400"/>
            <a:ext cx="1762624" cy="457200"/>
          </a:xfrm>
          <a:prstGeom prst="rect">
            <a:avLst/>
          </a:prstGeom>
        </p:spPr>
      </p:pic>
    </p:spTree>
    <p:extLst>
      <p:ext uri="{BB962C8B-B14F-4D97-AF65-F5344CB8AC3E}">
        <p14:creationId xmlns:p14="http://schemas.microsoft.com/office/powerpoint/2010/main" val="227487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ppt_x"/>
                                          </p:val>
                                        </p:tav>
                                        <p:tav tm="100000">
                                          <p:val>
                                            <p:strVal val="#ppt_x"/>
                                          </p:val>
                                        </p:tav>
                                      </p:tavLst>
                                    </p:anim>
                                    <p:anim calcmode="lin" valueType="num">
                                      <p:cBhvr additive="base">
                                        <p:cTn id="8" dur="20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1+#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1+#ppt_w/2"/>
                                          </p:val>
                                        </p:tav>
                                        <p:tav tm="100000">
                                          <p:val>
                                            <p:strVal val="#ppt_x"/>
                                          </p:val>
                                        </p:tav>
                                      </p:tavLst>
                                    </p:anim>
                                    <p:anim calcmode="lin" valueType="num">
                                      <p:cBhvr additive="base">
                                        <p:cTn id="23" dur="10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1+#ppt_w/2"/>
                                          </p:val>
                                        </p:tav>
                                        <p:tav tm="100000">
                                          <p:val>
                                            <p:strVal val="#ppt_x"/>
                                          </p:val>
                                        </p:tav>
                                      </p:tavLst>
                                    </p:anim>
                                    <p:anim calcmode="lin" valueType="num">
                                      <p:cBhvr additive="base">
                                        <p:cTn id="28"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32000">
                <a:schemeClr val="tx2">
                  <a:lumMod val="50000"/>
                  <a:alpha val="78000"/>
                </a:schemeClr>
              </a:gs>
              <a:gs pos="100000">
                <a:srgbClr val="700090">
                  <a:alpha val="78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p:cNvSpPr txBox="1"/>
          <p:nvPr/>
        </p:nvSpPr>
        <p:spPr>
          <a:xfrm>
            <a:off x="0" y="640660"/>
            <a:ext cx="9144000" cy="2560701"/>
          </a:xfrm>
          <a:prstGeom prst="rect">
            <a:avLst/>
          </a:prstGeom>
          <a:noFill/>
        </p:spPr>
        <p:txBody>
          <a:bodyPr wrap="square" rtlCol="0">
            <a:spAutoFit/>
          </a:bodyPr>
          <a:lstStyle/>
          <a:p>
            <a:pPr algn="ctr"/>
            <a:r>
              <a:rPr lang="en-US" sz="4400" b="1" dirty="0" smtClean="0">
                <a:solidFill>
                  <a:schemeClr val="bg1"/>
                </a:solidFill>
                <a:latin typeface="Calibri"/>
                <a:cs typeface="Calibri"/>
              </a:rPr>
              <a:t>KRAM &amp; Associates </a:t>
            </a:r>
          </a:p>
          <a:p>
            <a:pPr algn="ctr"/>
            <a:r>
              <a:rPr lang="en-US" sz="2800" dirty="0" smtClean="0">
                <a:solidFill>
                  <a:schemeClr val="bg1"/>
                </a:solidFill>
                <a:latin typeface="Arial"/>
                <a:cs typeface="Arial"/>
              </a:rPr>
              <a:t>Marketing Solutions</a:t>
            </a:r>
          </a:p>
          <a:p>
            <a:pPr algn="ctr">
              <a:lnSpc>
                <a:spcPct val="150000"/>
              </a:lnSpc>
            </a:pPr>
            <a:r>
              <a:rPr lang="en-US" sz="3200" dirty="0" smtClean="0">
                <a:solidFill>
                  <a:schemeClr val="bg1"/>
                </a:solidFill>
                <a:latin typeface="Arial"/>
                <a:cs typeface="Arial"/>
              </a:rPr>
              <a:t>+</a:t>
            </a:r>
            <a:r>
              <a:rPr lang="en-US" sz="3200" dirty="0" smtClean="0">
                <a:solidFill>
                  <a:srgbClr val="4EFF16"/>
                </a:solidFill>
                <a:latin typeface="Arial"/>
                <a:cs typeface="Arial"/>
              </a:rPr>
              <a:t> </a:t>
            </a:r>
          </a:p>
          <a:p>
            <a:pPr algn="ctr">
              <a:lnSpc>
                <a:spcPct val="70000"/>
              </a:lnSpc>
            </a:pPr>
            <a:r>
              <a:rPr lang="en-US" sz="3200" b="1" dirty="0" smtClean="0">
                <a:solidFill>
                  <a:schemeClr val="bg1"/>
                </a:solidFill>
                <a:latin typeface="Calibri"/>
                <a:cs typeface="Calibri"/>
              </a:rPr>
              <a:t>NATIVA</a:t>
            </a:r>
            <a:r>
              <a:rPr lang="en-US" sz="3200" dirty="0" smtClean="0">
                <a:solidFill>
                  <a:schemeClr val="bg1"/>
                </a:solidFill>
                <a:latin typeface="Bebas Neue" panose="020B0606020202050201" pitchFamily="34" charset="0"/>
              </a:rPr>
              <a:t> </a:t>
            </a:r>
          </a:p>
          <a:p>
            <a:pPr algn="ctr"/>
            <a:r>
              <a:rPr lang="en-US" dirty="0" smtClean="0">
                <a:solidFill>
                  <a:schemeClr val="bg1"/>
                </a:solidFill>
                <a:latin typeface="Arial"/>
                <a:cs typeface="Arial"/>
              </a:rPr>
              <a:t>Multicultural Communications Agency</a:t>
            </a:r>
          </a:p>
        </p:txBody>
      </p:sp>
      <p:grpSp>
        <p:nvGrpSpPr>
          <p:cNvPr id="94" name="Group 93"/>
          <p:cNvGrpSpPr/>
          <p:nvPr/>
        </p:nvGrpSpPr>
        <p:grpSpPr>
          <a:xfrm>
            <a:off x="3604869" y="6311185"/>
            <a:ext cx="1771650" cy="68580"/>
            <a:chOff x="3696000" y="1745726"/>
            <a:chExt cx="1771650" cy="68580"/>
          </a:xfrm>
        </p:grpSpPr>
        <p:sp>
          <p:nvSpPr>
            <p:cNvPr id="95" name="Rectangle 94"/>
            <p:cNvSpPr/>
            <p:nvPr/>
          </p:nvSpPr>
          <p:spPr>
            <a:xfrm>
              <a:off x="3696000" y="1745726"/>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Rectangle 95"/>
            <p:cNvSpPr/>
            <p:nvPr/>
          </p:nvSpPr>
          <p:spPr>
            <a:xfrm>
              <a:off x="4053188" y="1745726"/>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Rectangle 96"/>
            <p:cNvSpPr/>
            <p:nvPr/>
          </p:nvSpPr>
          <p:spPr>
            <a:xfrm>
              <a:off x="4410375" y="1745726"/>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Rectangle 97"/>
            <p:cNvSpPr/>
            <p:nvPr/>
          </p:nvSpPr>
          <p:spPr>
            <a:xfrm>
              <a:off x="4767563" y="1745726"/>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Rectangle 98"/>
            <p:cNvSpPr/>
            <p:nvPr/>
          </p:nvSpPr>
          <p:spPr>
            <a:xfrm>
              <a:off x="5124750" y="1745726"/>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0" name="TextBox 99"/>
          <p:cNvSpPr txBox="1"/>
          <p:nvPr/>
        </p:nvSpPr>
        <p:spPr>
          <a:xfrm>
            <a:off x="2522627" y="5739824"/>
            <a:ext cx="3936135" cy="461665"/>
          </a:xfrm>
          <a:prstGeom prst="rect">
            <a:avLst/>
          </a:prstGeom>
          <a:noFill/>
        </p:spPr>
        <p:txBody>
          <a:bodyPr wrap="square" rtlCol="0">
            <a:spAutoFit/>
          </a:bodyPr>
          <a:lstStyle/>
          <a:p>
            <a:pPr algn="ctr"/>
            <a:r>
              <a:rPr lang="en-US" sz="2400" b="1" dirty="0" smtClean="0">
                <a:solidFill>
                  <a:schemeClr val="bg1"/>
                </a:solidFill>
                <a:latin typeface="Calibri"/>
                <a:cs typeface="Calibri"/>
              </a:rPr>
              <a:t>STRATEGIC  PARTNERSHIPS</a:t>
            </a:r>
            <a:endParaRPr lang="en-US" sz="2400" b="1" dirty="0">
              <a:solidFill>
                <a:schemeClr val="bg1"/>
              </a:solidFill>
              <a:latin typeface="Calibri"/>
              <a:cs typeface="Calibri"/>
            </a:endParaRPr>
          </a:p>
        </p:txBody>
      </p:sp>
      <p:sp>
        <p:nvSpPr>
          <p:cNvPr id="59" name="Rectangle 58"/>
          <p:cNvSpPr/>
          <p:nvPr/>
        </p:nvSpPr>
        <p:spPr>
          <a:xfrm>
            <a:off x="1752004" y="4161455"/>
            <a:ext cx="774828" cy="704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59"/>
          <p:cNvSpPr/>
          <p:nvPr/>
        </p:nvSpPr>
        <p:spPr>
          <a:xfrm>
            <a:off x="2770801" y="4167935"/>
            <a:ext cx="774828" cy="704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p:cNvSpPr/>
          <p:nvPr/>
        </p:nvSpPr>
        <p:spPr>
          <a:xfrm>
            <a:off x="3796166" y="4161455"/>
            <a:ext cx="774828" cy="704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p:cNvSpPr/>
          <p:nvPr/>
        </p:nvSpPr>
        <p:spPr>
          <a:xfrm>
            <a:off x="4819755" y="4167935"/>
            <a:ext cx="774828" cy="7048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62"/>
          <p:cNvSpPr/>
          <p:nvPr/>
        </p:nvSpPr>
        <p:spPr>
          <a:xfrm>
            <a:off x="5825666" y="4180893"/>
            <a:ext cx="774828" cy="704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265" y="4205279"/>
            <a:ext cx="604630" cy="586191"/>
          </a:xfrm>
          <a:prstGeom prst="rect">
            <a:avLst/>
          </a:prstGeom>
        </p:spPr>
      </p:pic>
      <p:pic>
        <p:nvPicPr>
          <p:cNvPr id="108" name="Picture 1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722" y="4272528"/>
            <a:ext cx="516552" cy="516552"/>
          </a:xfrm>
          <a:prstGeom prst="rect">
            <a:avLst/>
          </a:prstGeom>
        </p:spPr>
      </p:pic>
      <p:pic>
        <p:nvPicPr>
          <p:cNvPr id="109" name="Picture 10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8519" y="4279008"/>
            <a:ext cx="516552" cy="516552"/>
          </a:xfrm>
          <a:prstGeom prst="rect">
            <a:avLst/>
          </a:prstGeom>
        </p:spPr>
      </p:pic>
      <p:pic>
        <p:nvPicPr>
          <p:cNvPr id="110" name="Picture 10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9510" y="4262105"/>
            <a:ext cx="525837" cy="563652"/>
          </a:xfrm>
          <a:prstGeom prst="rect">
            <a:avLst/>
          </a:prstGeom>
        </p:spPr>
      </p:pic>
      <p:sp>
        <p:nvSpPr>
          <p:cNvPr id="111" name="Rectangle 110"/>
          <p:cNvSpPr/>
          <p:nvPr/>
        </p:nvSpPr>
        <p:spPr>
          <a:xfrm>
            <a:off x="6838441" y="4152693"/>
            <a:ext cx="774828" cy="704834"/>
          </a:xfrm>
          <a:prstGeom prst="rect">
            <a:avLst/>
          </a:prstGeom>
          <a:solidFill>
            <a:srgbClr val="EC6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2" name="Picture 1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6159" y="4253089"/>
            <a:ext cx="516552" cy="516552"/>
          </a:xfrm>
          <a:prstGeom prst="rect">
            <a:avLst/>
          </a:prstGeom>
        </p:spPr>
      </p:pic>
      <p:pic>
        <p:nvPicPr>
          <p:cNvPr id="113" name="Picture 1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5766" y="4327089"/>
            <a:ext cx="551981" cy="445692"/>
          </a:xfrm>
          <a:prstGeom prst="rect">
            <a:avLst/>
          </a:prstGeom>
        </p:spPr>
      </p:pic>
    </p:spTree>
    <p:extLst>
      <p:ext uri="{BB962C8B-B14F-4D97-AF65-F5344CB8AC3E}">
        <p14:creationId xmlns:p14="http://schemas.microsoft.com/office/powerpoint/2010/main" val="3296961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500" fill="hold"/>
                                        <p:tgtEl>
                                          <p:spTgt spid="108"/>
                                        </p:tgtEl>
                                        <p:attrNameLst>
                                          <p:attrName>ppt_x</p:attrName>
                                        </p:attrNameLst>
                                      </p:cBhvr>
                                      <p:tavLst>
                                        <p:tav tm="0">
                                          <p:val>
                                            <p:strVal val="1+#ppt_w/2"/>
                                          </p:val>
                                        </p:tav>
                                        <p:tav tm="100000">
                                          <p:val>
                                            <p:strVal val="#ppt_x"/>
                                          </p:val>
                                        </p:tav>
                                      </p:tavLst>
                                    </p:anim>
                                    <p:anim calcmode="lin" valueType="num">
                                      <p:cBhvr additive="base">
                                        <p:cTn id="13" dur="500" fill="hold"/>
                                        <p:tgtEl>
                                          <p:spTgt spid="10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1+#ppt_w/2"/>
                                          </p:val>
                                        </p:tav>
                                        <p:tav tm="100000">
                                          <p:val>
                                            <p:strVal val="#ppt_x"/>
                                          </p:val>
                                        </p:tav>
                                      </p:tavLst>
                                    </p:anim>
                                    <p:anim calcmode="lin" valueType="num">
                                      <p:cBhvr additive="base">
                                        <p:cTn id="18" dur="500" fill="hold"/>
                                        <p:tgtEl>
                                          <p:spTgt spid="6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09"/>
                                        </p:tgtEl>
                                        <p:attrNameLst>
                                          <p:attrName>style.visibility</p:attrName>
                                        </p:attrNameLst>
                                      </p:cBhvr>
                                      <p:to>
                                        <p:strVal val="visible"/>
                                      </p:to>
                                    </p:set>
                                    <p:anim calcmode="lin" valueType="num">
                                      <p:cBhvr additive="base">
                                        <p:cTn id="22" dur="500" fill="hold"/>
                                        <p:tgtEl>
                                          <p:spTgt spid="109"/>
                                        </p:tgtEl>
                                        <p:attrNameLst>
                                          <p:attrName>ppt_x</p:attrName>
                                        </p:attrNameLst>
                                      </p:cBhvr>
                                      <p:tavLst>
                                        <p:tav tm="0">
                                          <p:val>
                                            <p:strVal val="1+#ppt_w/2"/>
                                          </p:val>
                                        </p:tav>
                                        <p:tav tm="100000">
                                          <p:val>
                                            <p:strVal val="#ppt_x"/>
                                          </p:val>
                                        </p:tav>
                                      </p:tavLst>
                                    </p:anim>
                                    <p:anim calcmode="lin" valueType="num">
                                      <p:cBhvr additive="base">
                                        <p:cTn id="23" dur="500" fill="hold"/>
                                        <p:tgtEl>
                                          <p:spTgt spid="10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1+#ppt_w/2"/>
                                          </p:val>
                                        </p:tav>
                                        <p:tav tm="100000">
                                          <p:val>
                                            <p:strVal val="#ppt_x"/>
                                          </p:val>
                                        </p:tav>
                                      </p:tavLst>
                                    </p:anim>
                                    <p:anim calcmode="lin" valueType="num">
                                      <p:cBhvr additive="base">
                                        <p:cTn id="28" dur="500" fill="hold"/>
                                        <p:tgtEl>
                                          <p:spTgt spid="6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1+#ppt_w/2"/>
                                          </p:val>
                                        </p:tav>
                                        <p:tav tm="100000">
                                          <p:val>
                                            <p:strVal val="#ppt_x"/>
                                          </p:val>
                                        </p:tav>
                                      </p:tavLst>
                                    </p:anim>
                                    <p:anim calcmode="lin" valueType="num">
                                      <p:cBhvr additive="base">
                                        <p:cTn id="33" dur="500" fill="hold"/>
                                        <p:tgtEl>
                                          <p:spTgt spid="6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1+#ppt_w/2"/>
                                          </p:val>
                                        </p:tav>
                                        <p:tav tm="100000">
                                          <p:val>
                                            <p:strVal val="#ppt_x"/>
                                          </p:val>
                                        </p:tav>
                                      </p:tavLst>
                                    </p:anim>
                                    <p:anim calcmode="lin" valueType="num">
                                      <p:cBhvr additive="base">
                                        <p:cTn id="38" dur="500" fill="hold"/>
                                        <p:tgtEl>
                                          <p:spTgt spid="6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additive="base">
                                        <p:cTn id="42" dur="500" fill="hold"/>
                                        <p:tgtEl>
                                          <p:spTgt spid="113"/>
                                        </p:tgtEl>
                                        <p:attrNameLst>
                                          <p:attrName>ppt_x</p:attrName>
                                        </p:attrNameLst>
                                      </p:cBhvr>
                                      <p:tavLst>
                                        <p:tav tm="0">
                                          <p:val>
                                            <p:strVal val="1+#ppt_w/2"/>
                                          </p:val>
                                        </p:tav>
                                        <p:tav tm="100000">
                                          <p:val>
                                            <p:strVal val="#ppt_x"/>
                                          </p:val>
                                        </p:tav>
                                      </p:tavLst>
                                    </p:anim>
                                    <p:anim calcmode="lin" valueType="num">
                                      <p:cBhvr additive="base">
                                        <p:cTn id="43" dur="500" fill="hold"/>
                                        <p:tgtEl>
                                          <p:spTgt spid="11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1+#ppt_w/2"/>
                                          </p:val>
                                        </p:tav>
                                        <p:tav tm="100000">
                                          <p:val>
                                            <p:strVal val="#ppt_x"/>
                                          </p:val>
                                        </p:tav>
                                      </p:tavLst>
                                    </p:anim>
                                    <p:anim calcmode="lin" valueType="num">
                                      <p:cBhvr additive="base">
                                        <p:cTn id="48" dur="500" fill="hold"/>
                                        <p:tgtEl>
                                          <p:spTgt spid="6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fill="hold"/>
                                        <p:tgtEl>
                                          <p:spTgt spid="110"/>
                                        </p:tgtEl>
                                        <p:attrNameLst>
                                          <p:attrName>ppt_x</p:attrName>
                                        </p:attrNameLst>
                                      </p:cBhvr>
                                      <p:tavLst>
                                        <p:tav tm="0">
                                          <p:val>
                                            <p:strVal val="1+#ppt_w/2"/>
                                          </p:val>
                                        </p:tav>
                                        <p:tav tm="100000">
                                          <p:val>
                                            <p:strVal val="#ppt_x"/>
                                          </p:val>
                                        </p:tav>
                                      </p:tavLst>
                                    </p:anim>
                                    <p:anim calcmode="lin" valueType="num">
                                      <p:cBhvr additive="base">
                                        <p:cTn id="53" dur="500" fill="hold"/>
                                        <p:tgtEl>
                                          <p:spTgt spid="110"/>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fill="hold"/>
                                        <p:tgtEl>
                                          <p:spTgt spid="111"/>
                                        </p:tgtEl>
                                        <p:attrNameLst>
                                          <p:attrName>ppt_x</p:attrName>
                                        </p:attrNameLst>
                                      </p:cBhvr>
                                      <p:tavLst>
                                        <p:tav tm="0">
                                          <p:val>
                                            <p:strVal val="1+#ppt_w/2"/>
                                          </p:val>
                                        </p:tav>
                                        <p:tav tm="100000">
                                          <p:val>
                                            <p:strVal val="#ppt_x"/>
                                          </p:val>
                                        </p:tav>
                                      </p:tavLst>
                                    </p:anim>
                                    <p:anim calcmode="lin" valueType="num">
                                      <p:cBhvr additive="base">
                                        <p:cTn id="58" dur="500" fill="hold"/>
                                        <p:tgtEl>
                                          <p:spTgt spid="111"/>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 calcmode="lin" valueType="num">
                                      <p:cBhvr additive="base">
                                        <p:cTn id="62" dur="500" fill="hold"/>
                                        <p:tgtEl>
                                          <p:spTgt spid="112"/>
                                        </p:tgtEl>
                                        <p:attrNameLst>
                                          <p:attrName>ppt_x</p:attrName>
                                        </p:attrNameLst>
                                      </p:cBhvr>
                                      <p:tavLst>
                                        <p:tav tm="0">
                                          <p:val>
                                            <p:strVal val="1+#ppt_w/2"/>
                                          </p:val>
                                        </p:tav>
                                        <p:tav tm="100000">
                                          <p:val>
                                            <p:strVal val="#ppt_x"/>
                                          </p:val>
                                        </p:tav>
                                      </p:tavLst>
                                    </p:anim>
                                    <p:anim calcmode="lin" valueType="num">
                                      <p:cBhvr additive="base">
                                        <p:cTn id="63" dur="500" fill="hold"/>
                                        <p:tgtEl>
                                          <p:spTgt spid="112"/>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additive="base">
                                        <p:cTn id="67" dur="500" fill="hold"/>
                                        <p:tgtEl>
                                          <p:spTgt spid="94"/>
                                        </p:tgtEl>
                                        <p:attrNameLst>
                                          <p:attrName>ppt_x</p:attrName>
                                        </p:attrNameLst>
                                      </p:cBhvr>
                                      <p:tavLst>
                                        <p:tav tm="0">
                                          <p:val>
                                            <p:strVal val="1+#ppt_w/2"/>
                                          </p:val>
                                        </p:tav>
                                        <p:tav tm="100000">
                                          <p:val>
                                            <p:strVal val="#ppt_x"/>
                                          </p:val>
                                        </p:tav>
                                      </p:tavLst>
                                    </p:anim>
                                    <p:anim calcmode="lin" valueType="num">
                                      <p:cBhvr additive="base">
                                        <p:cTn id="68" dur="500" fill="hold"/>
                                        <p:tgtEl>
                                          <p:spTgt spid="94"/>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500" fill="hold"/>
                                        <p:tgtEl>
                                          <p:spTgt spid="100"/>
                                        </p:tgtEl>
                                        <p:attrNameLst>
                                          <p:attrName>ppt_x</p:attrName>
                                        </p:attrNameLst>
                                      </p:cBhvr>
                                      <p:tavLst>
                                        <p:tav tm="0">
                                          <p:val>
                                            <p:strVal val="0-#ppt_w/2"/>
                                          </p:val>
                                        </p:tav>
                                        <p:tav tm="100000">
                                          <p:val>
                                            <p:strVal val="#ppt_x"/>
                                          </p:val>
                                        </p:tav>
                                      </p:tavLst>
                                    </p:anim>
                                    <p:anim calcmode="lin" valueType="num">
                                      <p:cBhvr additive="base">
                                        <p:cTn id="72"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9" grpId="0" animBg="1"/>
      <p:bldP spid="60" grpId="0" animBg="1"/>
      <p:bldP spid="61" grpId="0" animBg="1"/>
      <p:bldP spid="62" grpId="0" animBg="1"/>
      <p:bldP spid="63" grpId="0" animBg="1"/>
      <p:bldP spid="1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301624" y="2293203"/>
            <a:ext cx="2578852" cy="830997"/>
          </a:xfrm>
          <a:prstGeom prst="rect">
            <a:avLst/>
          </a:prstGeom>
          <a:noFill/>
        </p:spPr>
        <p:txBody>
          <a:bodyPr wrap="square" rtlCol="0">
            <a:spAutoFit/>
          </a:bodyPr>
          <a:lstStyle/>
          <a:p>
            <a:pPr algn="ctr"/>
            <a:r>
              <a:rPr lang="en-US" sz="2400" b="1" dirty="0" smtClean="0">
                <a:solidFill>
                  <a:schemeClr val="tx2">
                    <a:lumMod val="50000"/>
                  </a:schemeClr>
                </a:solidFill>
                <a:latin typeface="Calibri"/>
                <a:cs typeface="Calibri"/>
              </a:rPr>
              <a:t>Partnership </a:t>
            </a:r>
          </a:p>
          <a:p>
            <a:pPr algn="ctr"/>
            <a:r>
              <a:rPr lang="en-US" sz="2400" b="1" dirty="0" smtClean="0">
                <a:solidFill>
                  <a:schemeClr val="tx2">
                    <a:lumMod val="50000"/>
                  </a:schemeClr>
                </a:solidFill>
                <a:latin typeface="Calibri"/>
                <a:cs typeface="Calibri"/>
              </a:rPr>
              <a:t>Clients</a:t>
            </a:r>
            <a:endParaRPr lang="en-US" sz="2400" b="1" dirty="0">
              <a:solidFill>
                <a:schemeClr val="tx2">
                  <a:lumMod val="50000"/>
                </a:schemeClr>
              </a:solidFill>
              <a:latin typeface="Calibri"/>
              <a:cs typeface="Calibri"/>
            </a:endParaRPr>
          </a:p>
        </p:txBody>
      </p:sp>
      <p:sp>
        <p:nvSpPr>
          <p:cNvPr id="19" name="TextBox 18"/>
          <p:cNvSpPr txBox="1"/>
          <p:nvPr/>
        </p:nvSpPr>
        <p:spPr>
          <a:xfrm>
            <a:off x="457200" y="998220"/>
            <a:ext cx="1981200" cy="461665"/>
          </a:xfrm>
          <a:prstGeom prst="rect">
            <a:avLst/>
          </a:prstGeom>
          <a:noFill/>
        </p:spPr>
        <p:txBody>
          <a:bodyPr wrap="square" rtlCol="0">
            <a:spAutoFit/>
          </a:bodyPr>
          <a:lstStyle/>
          <a:p>
            <a:r>
              <a:rPr lang="en-US" sz="2400" b="1" dirty="0" smtClean="0">
                <a:solidFill>
                  <a:srgbClr val="7F00A3"/>
                </a:solidFill>
                <a:latin typeface="Calibri"/>
                <a:cs typeface="Calibri"/>
              </a:rPr>
              <a:t>KRAM</a:t>
            </a:r>
            <a:r>
              <a:rPr lang="en-US" sz="2400" b="1" dirty="0" smtClean="0">
                <a:latin typeface="Calibri"/>
                <a:cs typeface="Calibri"/>
              </a:rPr>
              <a:t> Clients</a:t>
            </a:r>
            <a:endParaRPr lang="en-US" sz="2400" b="1" dirty="0">
              <a:latin typeface="Calibri"/>
              <a:cs typeface="Calibri"/>
            </a:endParaRPr>
          </a:p>
        </p:txBody>
      </p:sp>
      <p:sp>
        <p:nvSpPr>
          <p:cNvPr id="21" name="TextBox 20"/>
          <p:cNvSpPr txBox="1"/>
          <p:nvPr/>
        </p:nvSpPr>
        <p:spPr>
          <a:xfrm>
            <a:off x="6590157" y="998220"/>
            <a:ext cx="2179320" cy="461665"/>
          </a:xfrm>
          <a:prstGeom prst="rect">
            <a:avLst/>
          </a:prstGeom>
          <a:noFill/>
        </p:spPr>
        <p:txBody>
          <a:bodyPr wrap="square" rtlCol="0">
            <a:spAutoFit/>
          </a:bodyPr>
          <a:lstStyle/>
          <a:p>
            <a:pPr algn="ctr"/>
            <a:r>
              <a:rPr lang="en-US" sz="2400" b="1" dirty="0" err="1" smtClean="0">
                <a:solidFill>
                  <a:srgbClr val="79A217"/>
                </a:solidFill>
                <a:latin typeface="Calibri"/>
                <a:cs typeface="Calibri"/>
              </a:rPr>
              <a:t>Nativa</a:t>
            </a:r>
            <a:r>
              <a:rPr lang="en-US" sz="2400" b="1" dirty="0" smtClean="0">
                <a:solidFill>
                  <a:srgbClr val="000000"/>
                </a:solidFill>
                <a:latin typeface="Calibri"/>
                <a:cs typeface="Calibri"/>
              </a:rPr>
              <a:t> Clients</a:t>
            </a:r>
            <a:endParaRPr lang="en-US" sz="2400" b="1" dirty="0">
              <a:solidFill>
                <a:srgbClr val="000000"/>
              </a:solidFill>
              <a:latin typeface="Calibri"/>
              <a:cs typeface="Calibri"/>
            </a:endParaRPr>
          </a:p>
        </p:txBody>
      </p:sp>
      <p:pic>
        <p:nvPicPr>
          <p:cNvPr id="28" name="Picture 27" descr="Krog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07" y="4308093"/>
            <a:ext cx="1158586" cy="937093"/>
          </a:xfrm>
          <a:prstGeom prst="rect">
            <a:avLst/>
          </a:prstGeom>
        </p:spPr>
      </p:pic>
      <p:grpSp>
        <p:nvGrpSpPr>
          <p:cNvPr id="37" name="Group 36"/>
          <p:cNvGrpSpPr/>
          <p:nvPr/>
        </p:nvGrpSpPr>
        <p:grpSpPr>
          <a:xfrm>
            <a:off x="3801999" y="3635375"/>
            <a:ext cx="1684401" cy="2613025"/>
            <a:chOff x="3653600" y="3635375"/>
            <a:chExt cx="1684401" cy="2613025"/>
          </a:xfrm>
        </p:grpSpPr>
        <p:pic>
          <p:nvPicPr>
            <p:cNvPr id="2" name="Picture 1"/>
            <p:cNvPicPr>
              <a:picLocks noChangeAspect="1"/>
            </p:cNvPicPr>
            <p:nvPr/>
          </p:nvPicPr>
          <p:blipFill>
            <a:blip r:embed="rId3"/>
            <a:stretch>
              <a:fillRect/>
            </a:stretch>
          </p:blipFill>
          <p:spPr>
            <a:xfrm>
              <a:off x="3967809" y="5105400"/>
              <a:ext cx="1055982" cy="1143000"/>
            </a:xfrm>
            <a:prstGeom prst="rect">
              <a:avLst/>
            </a:prstGeom>
          </p:spPr>
        </p:pic>
        <p:sp>
          <p:nvSpPr>
            <p:cNvPr id="29" name="object 11"/>
            <p:cNvSpPr/>
            <p:nvPr/>
          </p:nvSpPr>
          <p:spPr>
            <a:xfrm>
              <a:off x="3653600" y="3635375"/>
              <a:ext cx="1684401" cy="1089025"/>
            </a:xfrm>
            <a:prstGeom prst="rect">
              <a:avLst/>
            </a:prstGeom>
            <a:blipFill>
              <a:blip r:embed="rId4" cstate="print"/>
              <a:stretch>
                <a:fillRect/>
              </a:stretch>
            </a:blipFill>
          </p:spPr>
          <p:txBody>
            <a:bodyPr wrap="square" lIns="0" tIns="0" rIns="0" bIns="0" rtlCol="0"/>
            <a:lstStyle/>
            <a:p>
              <a:endParaRPr/>
            </a:p>
          </p:txBody>
        </p:sp>
      </p:grpSp>
      <p:sp>
        <p:nvSpPr>
          <p:cNvPr id="30" name="object 17"/>
          <p:cNvSpPr/>
          <p:nvPr/>
        </p:nvSpPr>
        <p:spPr>
          <a:xfrm>
            <a:off x="973575" y="1902268"/>
            <a:ext cx="948450" cy="917214"/>
          </a:xfrm>
          <a:prstGeom prst="rect">
            <a:avLst/>
          </a:prstGeom>
          <a:blipFill>
            <a:blip r:embed="rId5" cstate="print"/>
            <a:stretch>
              <a:fillRect/>
            </a:stretch>
          </a:blipFill>
        </p:spPr>
        <p:txBody>
          <a:bodyPr wrap="square" lIns="0" tIns="0" rIns="0" bIns="0" rtlCol="0"/>
          <a:lstStyle/>
          <a:p>
            <a:endParaRPr/>
          </a:p>
        </p:txBody>
      </p:sp>
      <p:sp>
        <p:nvSpPr>
          <p:cNvPr id="31" name="object 18"/>
          <p:cNvSpPr/>
          <p:nvPr/>
        </p:nvSpPr>
        <p:spPr>
          <a:xfrm>
            <a:off x="845790" y="3210749"/>
            <a:ext cx="1204021" cy="728375"/>
          </a:xfrm>
          <a:prstGeom prst="rect">
            <a:avLst/>
          </a:prstGeom>
          <a:blipFill>
            <a:blip r:embed="rId6" cstate="print"/>
            <a:stretch>
              <a:fillRect/>
            </a:stretch>
          </a:blipFill>
        </p:spPr>
        <p:txBody>
          <a:bodyPr wrap="square" lIns="0" tIns="0" rIns="0" bIns="0" rtlCol="0"/>
          <a:lstStyle/>
          <a:p>
            <a:endParaRPr/>
          </a:p>
        </p:txBody>
      </p:sp>
      <p:sp>
        <p:nvSpPr>
          <p:cNvPr id="32" name="object 20"/>
          <p:cNvSpPr/>
          <p:nvPr/>
        </p:nvSpPr>
        <p:spPr>
          <a:xfrm>
            <a:off x="802513" y="5638800"/>
            <a:ext cx="1290574" cy="547815"/>
          </a:xfrm>
          <a:prstGeom prst="rect">
            <a:avLst/>
          </a:prstGeom>
          <a:blipFill>
            <a:blip r:embed="rId7" cstate="print"/>
            <a:stretch>
              <a:fillRect/>
            </a:stretch>
          </a:blipFill>
        </p:spPr>
        <p:txBody>
          <a:bodyPr wrap="square" lIns="0" tIns="0" rIns="0" bIns="0" rtlCol="0"/>
          <a:lstStyle/>
          <a:p>
            <a:endParaRPr/>
          </a:p>
        </p:txBody>
      </p:sp>
      <p:sp>
        <p:nvSpPr>
          <p:cNvPr id="33" name="object 13"/>
          <p:cNvSpPr/>
          <p:nvPr/>
        </p:nvSpPr>
        <p:spPr>
          <a:xfrm>
            <a:off x="6612255" y="2019300"/>
            <a:ext cx="2135124" cy="419100"/>
          </a:xfrm>
          <a:prstGeom prst="rect">
            <a:avLst/>
          </a:prstGeom>
          <a:blipFill>
            <a:blip r:embed="rId8" cstate="print"/>
            <a:stretch>
              <a:fillRect/>
            </a:stretch>
          </a:blipFill>
        </p:spPr>
        <p:txBody>
          <a:bodyPr wrap="square" lIns="0" tIns="0" rIns="0" bIns="0" rtlCol="0"/>
          <a:lstStyle/>
          <a:p>
            <a:endParaRPr/>
          </a:p>
        </p:txBody>
      </p:sp>
      <p:sp>
        <p:nvSpPr>
          <p:cNvPr id="34" name="object 14"/>
          <p:cNvSpPr/>
          <p:nvPr/>
        </p:nvSpPr>
        <p:spPr>
          <a:xfrm>
            <a:off x="6994017" y="2743200"/>
            <a:ext cx="1371600" cy="1371600"/>
          </a:xfrm>
          <a:prstGeom prst="rect">
            <a:avLst/>
          </a:prstGeom>
          <a:blipFill>
            <a:blip r:embed="rId9" cstate="print"/>
            <a:stretch>
              <a:fillRect/>
            </a:stretch>
          </a:blipFill>
        </p:spPr>
        <p:txBody>
          <a:bodyPr wrap="square" lIns="0" tIns="0" rIns="0" bIns="0" rtlCol="0"/>
          <a:lstStyle/>
          <a:p>
            <a:endParaRPr/>
          </a:p>
        </p:txBody>
      </p:sp>
      <p:sp>
        <p:nvSpPr>
          <p:cNvPr id="35" name="object 15"/>
          <p:cNvSpPr/>
          <p:nvPr/>
        </p:nvSpPr>
        <p:spPr>
          <a:xfrm>
            <a:off x="6975793" y="4310063"/>
            <a:ext cx="1408049" cy="795337"/>
          </a:xfrm>
          <a:prstGeom prst="rect">
            <a:avLst/>
          </a:prstGeom>
          <a:blipFill>
            <a:blip r:embed="rId10" cstate="print"/>
            <a:stretch>
              <a:fillRect/>
            </a:stretch>
          </a:blipFill>
        </p:spPr>
        <p:txBody>
          <a:bodyPr wrap="square" lIns="0" tIns="0" rIns="0" bIns="0" rtlCol="0"/>
          <a:lstStyle/>
          <a:p>
            <a:endParaRPr/>
          </a:p>
        </p:txBody>
      </p:sp>
      <p:sp>
        <p:nvSpPr>
          <p:cNvPr id="36" name="object 16"/>
          <p:cNvSpPr/>
          <p:nvPr/>
        </p:nvSpPr>
        <p:spPr>
          <a:xfrm>
            <a:off x="6994017" y="5410200"/>
            <a:ext cx="1371600" cy="799300"/>
          </a:xfrm>
          <a:prstGeom prst="rect">
            <a:avLst/>
          </a:prstGeom>
          <a:blipFill>
            <a:blip r:embed="rId11" cstate="print"/>
            <a:stretch>
              <a:fillRect/>
            </a:stretch>
          </a:blipFill>
        </p:spPr>
        <p:txBody>
          <a:bodyPr wrap="square" lIns="0" tIns="0" rIns="0" bIns="0" rtlCol="0"/>
          <a:lstStyle/>
          <a:p>
            <a:endParaRPr/>
          </a:p>
        </p:txBody>
      </p:sp>
      <p:grpSp>
        <p:nvGrpSpPr>
          <p:cNvPr id="44" name="Group 43"/>
          <p:cNvGrpSpPr/>
          <p:nvPr/>
        </p:nvGrpSpPr>
        <p:grpSpPr>
          <a:xfrm>
            <a:off x="2362200" y="975808"/>
            <a:ext cx="4457700" cy="548192"/>
            <a:chOff x="2819399" y="1120588"/>
            <a:chExt cx="3429000" cy="548192"/>
          </a:xfrm>
        </p:grpSpPr>
        <p:sp>
          <p:nvSpPr>
            <p:cNvPr id="5" name="TextBox 4"/>
            <p:cNvSpPr txBox="1"/>
            <p:nvPr/>
          </p:nvSpPr>
          <p:spPr>
            <a:xfrm>
              <a:off x="2819399" y="1120588"/>
              <a:ext cx="3429000" cy="461665"/>
            </a:xfrm>
            <a:prstGeom prst="rect">
              <a:avLst/>
            </a:prstGeom>
            <a:noFill/>
          </p:spPr>
          <p:txBody>
            <a:bodyPr wrap="square" rtlCol="0">
              <a:spAutoFit/>
            </a:bodyPr>
            <a:lstStyle/>
            <a:p>
              <a:pPr algn="ctr"/>
              <a:r>
                <a:rPr lang="en-US" sz="2400" b="1" dirty="0" smtClean="0">
                  <a:solidFill>
                    <a:schemeClr val="tx2">
                      <a:lumMod val="50000"/>
                    </a:schemeClr>
                  </a:solidFill>
                  <a:latin typeface="Calibri"/>
                  <a:cs typeface="Calibri"/>
                </a:rPr>
                <a:t>FEATURED CLIENTS</a:t>
              </a:r>
              <a:endParaRPr lang="en-US" sz="2400" b="1" dirty="0">
                <a:solidFill>
                  <a:schemeClr val="tx2">
                    <a:lumMod val="50000"/>
                  </a:schemeClr>
                </a:solidFill>
                <a:latin typeface="Calibri"/>
                <a:cs typeface="Calibri"/>
              </a:endParaRPr>
            </a:p>
          </p:txBody>
        </p:sp>
        <p:grpSp>
          <p:nvGrpSpPr>
            <p:cNvPr id="43" name="Group 42"/>
            <p:cNvGrpSpPr/>
            <p:nvPr/>
          </p:nvGrpSpPr>
          <p:grpSpPr>
            <a:xfrm>
              <a:off x="3657600" y="1600200"/>
              <a:ext cx="1771650" cy="68580"/>
              <a:chOff x="4800600" y="1976120"/>
              <a:chExt cx="1771650" cy="68580"/>
            </a:xfrm>
          </p:grpSpPr>
          <p:sp>
            <p:nvSpPr>
              <p:cNvPr id="38" name="Rectangle 37"/>
              <p:cNvSpPr/>
              <p:nvPr/>
            </p:nvSpPr>
            <p:spPr>
              <a:xfrm>
                <a:off x="4800600" y="1976120"/>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Calibri"/>
                  <a:cs typeface="Calibri"/>
                </a:endParaRPr>
              </a:p>
            </p:txBody>
          </p:sp>
          <p:sp>
            <p:nvSpPr>
              <p:cNvPr id="39" name="Rectangle 38"/>
              <p:cNvSpPr/>
              <p:nvPr/>
            </p:nvSpPr>
            <p:spPr>
              <a:xfrm>
                <a:off x="5157788" y="1976120"/>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Calibri"/>
                  <a:cs typeface="Calibri"/>
                </a:endParaRPr>
              </a:p>
            </p:txBody>
          </p:sp>
          <p:sp>
            <p:nvSpPr>
              <p:cNvPr id="40" name="Rectangle 39"/>
              <p:cNvSpPr/>
              <p:nvPr/>
            </p:nvSpPr>
            <p:spPr>
              <a:xfrm>
                <a:off x="5514975" y="1976120"/>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Calibri"/>
                  <a:cs typeface="Calibri"/>
                </a:endParaRPr>
              </a:p>
            </p:txBody>
          </p:sp>
          <p:sp>
            <p:nvSpPr>
              <p:cNvPr id="41" name="Rectangle 40"/>
              <p:cNvSpPr/>
              <p:nvPr/>
            </p:nvSpPr>
            <p:spPr>
              <a:xfrm>
                <a:off x="5872163" y="1976120"/>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Calibri"/>
                  <a:cs typeface="Calibri"/>
                </a:endParaRPr>
              </a:p>
            </p:txBody>
          </p:sp>
          <p:sp>
            <p:nvSpPr>
              <p:cNvPr id="42" name="Rectangle 41"/>
              <p:cNvSpPr/>
              <p:nvPr/>
            </p:nvSpPr>
            <p:spPr>
              <a:xfrm>
                <a:off x="6229350" y="1976120"/>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Calibri"/>
                  <a:cs typeface="Calibri"/>
                </a:endParaRPr>
              </a:p>
            </p:txBody>
          </p:sp>
        </p:grpSp>
      </p:grpSp>
    </p:spTree>
    <p:extLst>
      <p:ext uri="{BB962C8B-B14F-4D97-AF65-F5344CB8AC3E}">
        <p14:creationId xmlns:p14="http://schemas.microsoft.com/office/powerpoint/2010/main" val="2498997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ppt_x"/>
                                          </p:val>
                                        </p:tav>
                                        <p:tav tm="100000">
                                          <p:val>
                                            <p:strVal val="#ppt_x"/>
                                          </p:val>
                                        </p:tav>
                                      </p:tavLst>
                                    </p:anim>
                                    <p:anim calcmode="lin" valueType="num">
                                      <p:cBhvr additive="base">
                                        <p:cTn id="53" dur="500" fill="hold"/>
                                        <p:tgtEl>
                                          <p:spTgt spid="3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30" grpId="0" animBg="1"/>
      <p:bldP spid="31" grpId="0" animBg="1"/>
      <p:bldP spid="32" grpId="0" animBg="1"/>
      <p:bldP spid="33"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457200" y="376535"/>
            <a:ext cx="4191000" cy="461665"/>
          </a:xfrm>
          <a:prstGeom prst="rect">
            <a:avLst/>
          </a:prstGeom>
          <a:noFill/>
        </p:spPr>
        <p:txBody>
          <a:bodyPr wrap="square" rtlCol="0">
            <a:spAutoFit/>
          </a:bodyPr>
          <a:lstStyle/>
          <a:p>
            <a:r>
              <a:rPr lang="en-US" sz="2400" b="1" dirty="0" smtClean="0">
                <a:solidFill>
                  <a:srgbClr val="7F00A3"/>
                </a:solidFill>
              </a:rPr>
              <a:t>KROGER PHARMACY</a:t>
            </a:r>
            <a:endParaRPr lang="en-US" sz="2400" b="1" dirty="0">
              <a:solidFill>
                <a:srgbClr val="7F00A3"/>
              </a:solidFill>
            </a:endParaRPr>
          </a:p>
        </p:txBody>
      </p:sp>
      <p:sp>
        <p:nvSpPr>
          <p:cNvPr id="40" name="Rectangle 39"/>
          <p:cNvSpPr>
            <a:spLocks noChangeArrowheads="1"/>
          </p:cNvSpPr>
          <p:nvPr/>
        </p:nvSpPr>
        <p:spPr bwMode="auto">
          <a:xfrm>
            <a:off x="457200" y="1143000"/>
            <a:ext cx="4191000" cy="24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12700">
              <a:lnSpc>
                <a:spcPct val="150000"/>
              </a:lnSpc>
            </a:pPr>
            <a:r>
              <a:rPr lang="en-US" sz="1400" b="1" dirty="0">
                <a:latin typeface="Arial"/>
                <a:cs typeface="Arial"/>
              </a:rPr>
              <a:t>O</a:t>
            </a:r>
            <a:r>
              <a:rPr lang="en-US" sz="1400" b="1" spc="5" dirty="0">
                <a:latin typeface="Arial"/>
                <a:cs typeface="Arial"/>
              </a:rPr>
              <a:t>b</a:t>
            </a:r>
            <a:r>
              <a:rPr lang="en-US" sz="1400" b="1" dirty="0">
                <a:latin typeface="Arial"/>
                <a:cs typeface="Arial"/>
              </a:rPr>
              <a:t>je</a:t>
            </a:r>
            <a:r>
              <a:rPr lang="en-US" sz="1400" b="1" spc="-10" dirty="0">
                <a:latin typeface="Arial"/>
                <a:cs typeface="Arial"/>
              </a:rPr>
              <a:t>c</a:t>
            </a:r>
            <a:r>
              <a:rPr lang="en-US" sz="1400" b="1" dirty="0">
                <a:latin typeface="Arial"/>
                <a:cs typeface="Arial"/>
              </a:rPr>
              <a:t>ti</a:t>
            </a:r>
            <a:r>
              <a:rPr lang="en-US" sz="1400" b="1" spc="-40" dirty="0">
                <a:latin typeface="Arial"/>
                <a:cs typeface="Arial"/>
              </a:rPr>
              <a:t>v</a:t>
            </a:r>
            <a:r>
              <a:rPr lang="en-US" sz="1400" b="1" dirty="0">
                <a:latin typeface="Arial"/>
                <a:cs typeface="Arial"/>
              </a:rPr>
              <a:t>e:</a:t>
            </a:r>
            <a:endParaRPr lang="en-US" sz="1400" dirty="0">
              <a:latin typeface="Arial"/>
              <a:cs typeface="Arial"/>
            </a:endParaRPr>
          </a:p>
          <a:p>
            <a:pPr marL="355600" marR="5080" indent="-342900">
              <a:lnSpc>
                <a:spcPct val="100000"/>
              </a:lnSpc>
              <a:spcBef>
                <a:spcPts val="395"/>
              </a:spcBef>
              <a:buClr>
                <a:srgbClr val="7F00A3"/>
              </a:buClr>
              <a:buFont typeface="Wingdings" charset="2"/>
              <a:buChar char="v"/>
              <a:tabLst>
                <a:tab pos="355600" algn="l"/>
              </a:tabLst>
            </a:pPr>
            <a:r>
              <a:rPr lang="en-US" sz="1100" spc="-10" dirty="0">
                <a:latin typeface="Arial"/>
                <a:cs typeface="Arial"/>
              </a:rPr>
              <a:t>Determine</a:t>
            </a:r>
            <a:r>
              <a:rPr lang="en-US" sz="1100" spc="10" dirty="0">
                <a:latin typeface="Arial"/>
                <a:cs typeface="Arial"/>
              </a:rPr>
              <a:t> </a:t>
            </a:r>
            <a:r>
              <a:rPr lang="en-US" sz="1100" spc="-10" dirty="0">
                <a:latin typeface="Arial"/>
                <a:cs typeface="Arial"/>
              </a:rPr>
              <a:t>the</a:t>
            </a:r>
            <a:r>
              <a:rPr lang="en-US" sz="1100" spc="10" dirty="0">
                <a:latin typeface="Arial"/>
                <a:cs typeface="Arial"/>
              </a:rPr>
              <a:t> </a:t>
            </a:r>
            <a:r>
              <a:rPr lang="en-US" sz="1100" spc="-10" dirty="0">
                <a:latin typeface="Arial"/>
                <a:cs typeface="Arial"/>
              </a:rPr>
              <a:t>share</a:t>
            </a:r>
            <a:r>
              <a:rPr lang="en-US" sz="1100" spc="5" dirty="0">
                <a:latin typeface="Arial"/>
                <a:cs typeface="Arial"/>
              </a:rPr>
              <a:t> </a:t>
            </a:r>
            <a:r>
              <a:rPr lang="en-US" sz="1100" spc="-10" dirty="0">
                <a:latin typeface="Arial"/>
                <a:cs typeface="Arial"/>
              </a:rPr>
              <a:t>of</a:t>
            </a:r>
            <a:r>
              <a:rPr lang="en-US" sz="1100" spc="20" dirty="0">
                <a:latin typeface="Arial"/>
                <a:cs typeface="Arial"/>
              </a:rPr>
              <a:t> </a:t>
            </a:r>
            <a:r>
              <a:rPr lang="en-US" sz="1100" spc="-10" dirty="0">
                <a:latin typeface="Arial"/>
                <a:cs typeface="Arial"/>
              </a:rPr>
              <a:t>voice among</a:t>
            </a:r>
            <a:r>
              <a:rPr lang="en-US" sz="1100" spc="10" dirty="0">
                <a:latin typeface="Arial"/>
                <a:cs typeface="Arial"/>
              </a:rPr>
              <a:t> </a:t>
            </a:r>
            <a:r>
              <a:rPr lang="en-US" sz="1100" spc="-10" dirty="0">
                <a:latin typeface="Arial"/>
                <a:cs typeface="Arial"/>
              </a:rPr>
              <a:t>online</a:t>
            </a:r>
            <a:r>
              <a:rPr lang="en-US" sz="1100" spc="-25" dirty="0">
                <a:latin typeface="Arial"/>
                <a:cs typeface="Arial"/>
              </a:rPr>
              <a:t> </a:t>
            </a:r>
            <a:r>
              <a:rPr lang="en-US" sz="1100" spc="-10" dirty="0">
                <a:latin typeface="Arial"/>
                <a:cs typeface="Arial"/>
              </a:rPr>
              <a:t>users for</a:t>
            </a:r>
            <a:r>
              <a:rPr lang="en-US" sz="1100" spc="15" dirty="0">
                <a:latin typeface="Arial"/>
                <a:cs typeface="Arial"/>
              </a:rPr>
              <a:t> </a:t>
            </a:r>
            <a:r>
              <a:rPr lang="en-US" sz="1100" spc="-10" dirty="0">
                <a:latin typeface="Arial"/>
                <a:cs typeface="Arial"/>
              </a:rPr>
              <a:t>Kroger</a:t>
            </a:r>
            <a:r>
              <a:rPr lang="en-US" sz="1100" spc="5" dirty="0">
                <a:latin typeface="Arial"/>
                <a:cs typeface="Arial"/>
              </a:rPr>
              <a:t> </a:t>
            </a:r>
            <a:r>
              <a:rPr lang="en-US" sz="1100" spc="-10" dirty="0">
                <a:latin typeface="Arial"/>
                <a:cs typeface="Arial"/>
              </a:rPr>
              <a:t>Pharma</a:t>
            </a:r>
            <a:r>
              <a:rPr lang="en-US" sz="1100" spc="-5" dirty="0">
                <a:latin typeface="Arial"/>
                <a:cs typeface="Arial"/>
              </a:rPr>
              <a:t>c</a:t>
            </a:r>
            <a:r>
              <a:rPr lang="en-US" sz="1100" spc="-10" dirty="0">
                <a:latin typeface="Arial"/>
                <a:cs typeface="Arial"/>
              </a:rPr>
              <a:t>y</a:t>
            </a:r>
            <a:r>
              <a:rPr lang="en-US" sz="1100" spc="15" dirty="0">
                <a:latin typeface="Arial"/>
                <a:cs typeface="Arial"/>
              </a:rPr>
              <a:t> </a:t>
            </a:r>
            <a:r>
              <a:rPr lang="en-US" sz="1100" spc="-10" dirty="0">
                <a:latin typeface="Arial"/>
                <a:cs typeface="Arial"/>
              </a:rPr>
              <a:t>through</a:t>
            </a:r>
            <a:r>
              <a:rPr lang="en-US" sz="1100" spc="10" dirty="0">
                <a:latin typeface="Arial"/>
                <a:cs typeface="Arial"/>
              </a:rPr>
              <a:t> </a:t>
            </a:r>
            <a:r>
              <a:rPr lang="en-US" sz="1100" spc="-10" dirty="0">
                <a:latin typeface="Arial"/>
                <a:cs typeface="Arial"/>
              </a:rPr>
              <a:t>social</a:t>
            </a:r>
            <a:r>
              <a:rPr lang="en-US" sz="1100" spc="-25" dirty="0">
                <a:latin typeface="Arial"/>
                <a:cs typeface="Arial"/>
              </a:rPr>
              <a:t> </a:t>
            </a:r>
            <a:r>
              <a:rPr lang="en-US" sz="1100" spc="-10" dirty="0">
                <a:latin typeface="Arial"/>
                <a:cs typeface="Arial"/>
              </a:rPr>
              <a:t>forums</a:t>
            </a:r>
            <a:r>
              <a:rPr lang="en-US" sz="1100" spc="25" dirty="0">
                <a:latin typeface="Arial"/>
                <a:cs typeface="Arial"/>
              </a:rPr>
              <a:t> </a:t>
            </a:r>
            <a:r>
              <a:rPr lang="en-US" sz="1100" spc="-10" dirty="0">
                <a:latin typeface="Arial"/>
                <a:cs typeface="Arial"/>
              </a:rPr>
              <a:t>such as</a:t>
            </a:r>
            <a:r>
              <a:rPr lang="en-US" sz="1100" spc="-25" dirty="0">
                <a:latin typeface="Arial"/>
                <a:cs typeface="Arial"/>
              </a:rPr>
              <a:t> </a:t>
            </a:r>
            <a:r>
              <a:rPr lang="en-US" sz="1100" spc="-100" dirty="0">
                <a:latin typeface="Arial"/>
                <a:cs typeface="Arial"/>
              </a:rPr>
              <a:t>T</a:t>
            </a:r>
            <a:r>
              <a:rPr lang="en-US" sz="1100" spc="-30" dirty="0">
                <a:latin typeface="Arial"/>
                <a:cs typeface="Arial"/>
              </a:rPr>
              <a:t>w</a:t>
            </a:r>
            <a:r>
              <a:rPr lang="en-US" sz="1100" spc="-10" dirty="0">
                <a:latin typeface="Arial"/>
                <a:cs typeface="Arial"/>
              </a:rPr>
              <a:t>itte</a:t>
            </a:r>
            <a:r>
              <a:rPr lang="en-US" sz="1100" spc="-100" dirty="0">
                <a:latin typeface="Arial"/>
                <a:cs typeface="Arial"/>
              </a:rPr>
              <a:t>r</a:t>
            </a:r>
            <a:r>
              <a:rPr lang="en-US" sz="1100" spc="-5" dirty="0">
                <a:latin typeface="Arial"/>
                <a:cs typeface="Arial"/>
              </a:rPr>
              <a:t>,</a:t>
            </a:r>
            <a:r>
              <a:rPr lang="en-US" sz="1100" spc="20" dirty="0">
                <a:latin typeface="Arial"/>
                <a:cs typeface="Arial"/>
              </a:rPr>
              <a:t> </a:t>
            </a:r>
            <a:r>
              <a:rPr lang="en-US" sz="1100" spc="-10" dirty="0" err="1">
                <a:latin typeface="Arial"/>
                <a:cs typeface="Arial"/>
              </a:rPr>
              <a:t>Instagram</a:t>
            </a:r>
            <a:r>
              <a:rPr lang="en-US" sz="1100" spc="-10" dirty="0">
                <a:latin typeface="Arial"/>
                <a:cs typeface="Arial"/>
              </a:rPr>
              <a:t>,</a:t>
            </a:r>
            <a:r>
              <a:rPr lang="en-US" sz="1100" spc="35" dirty="0">
                <a:latin typeface="Arial"/>
                <a:cs typeface="Arial"/>
              </a:rPr>
              <a:t> </a:t>
            </a:r>
            <a:r>
              <a:rPr lang="en-US" sz="1100" spc="-10" dirty="0">
                <a:latin typeface="Arial"/>
                <a:cs typeface="Arial"/>
              </a:rPr>
              <a:t>Facebook,</a:t>
            </a:r>
            <a:r>
              <a:rPr lang="en-US" sz="1100" spc="-5" dirty="0">
                <a:latin typeface="Arial"/>
                <a:cs typeface="Arial"/>
              </a:rPr>
              <a:t> </a:t>
            </a:r>
            <a:r>
              <a:rPr lang="en-US" sz="1100" spc="-10" dirty="0">
                <a:latin typeface="Arial"/>
                <a:cs typeface="Arial"/>
              </a:rPr>
              <a:t>and</a:t>
            </a:r>
            <a:r>
              <a:rPr lang="en-US" sz="1100" spc="-5" dirty="0">
                <a:latin typeface="Arial"/>
                <a:cs typeface="Arial"/>
              </a:rPr>
              <a:t> </a:t>
            </a:r>
            <a:r>
              <a:rPr lang="en-US" sz="1100" spc="-10" dirty="0">
                <a:latin typeface="Arial"/>
                <a:cs typeface="Arial"/>
              </a:rPr>
              <a:t>b</a:t>
            </a:r>
            <a:r>
              <a:rPr lang="en-US" sz="1100" dirty="0">
                <a:latin typeface="Arial"/>
                <a:cs typeface="Arial"/>
              </a:rPr>
              <a:t>l</a:t>
            </a:r>
            <a:r>
              <a:rPr lang="en-US" sz="1100" spc="-10" dirty="0">
                <a:latin typeface="Arial"/>
                <a:cs typeface="Arial"/>
              </a:rPr>
              <a:t>og</a:t>
            </a:r>
            <a:r>
              <a:rPr lang="en-US" sz="1100" spc="-5" dirty="0">
                <a:latin typeface="Arial"/>
                <a:cs typeface="Arial"/>
              </a:rPr>
              <a:t> </a:t>
            </a:r>
            <a:r>
              <a:rPr lang="en-US" sz="1100" spc="-10" dirty="0">
                <a:latin typeface="Arial"/>
                <a:cs typeface="Arial"/>
              </a:rPr>
              <a:t>po</a:t>
            </a:r>
            <a:r>
              <a:rPr lang="en-US" sz="1100" spc="-5" dirty="0">
                <a:latin typeface="Arial"/>
                <a:cs typeface="Arial"/>
              </a:rPr>
              <a:t>s</a:t>
            </a:r>
            <a:r>
              <a:rPr lang="en-US" sz="1100" spc="-10" dirty="0">
                <a:latin typeface="Arial"/>
                <a:cs typeface="Arial"/>
              </a:rPr>
              <a:t>ts</a:t>
            </a:r>
            <a:r>
              <a:rPr lang="en-US" sz="1100" spc="-10" dirty="0" smtClean="0">
                <a:latin typeface="Arial"/>
                <a:cs typeface="Arial"/>
              </a:rPr>
              <a:t>.</a:t>
            </a:r>
            <a:br>
              <a:rPr lang="en-US" sz="1100" spc="-10" dirty="0" smtClean="0">
                <a:latin typeface="Arial"/>
                <a:cs typeface="Arial"/>
              </a:rPr>
            </a:br>
            <a:endParaRPr lang="en-US" sz="1100" dirty="0">
              <a:latin typeface="Arial"/>
              <a:cs typeface="Arial"/>
            </a:endParaRPr>
          </a:p>
          <a:p>
            <a:pPr marL="355600" marR="14604" indent="-342900">
              <a:lnSpc>
                <a:spcPct val="100000"/>
              </a:lnSpc>
              <a:spcBef>
                <a:spcPts val="384"/>
              </a:spcBef>
              <a:buClr>
                <a:srgbClr val="7F00A3"/>
              </a:buClr>
              <a:buFont typeface="Wingdings" charset="2"/>
              <a:buChar char="v"/>
              <a:tabLst>
                <a:tab pos="355600" algn="l"/>
              </a:tabLst>
            </a:pPr>
            <a:r>
              <a:rPr lang="en-US" sz="1100" spc="-10" dirty="0">
                <a:latin typeface="Arial"/>
                <a:cs typeface="Arial"/>
              </a:rPr>
              <a:t>Ident</a:t>
            </a:r>
            <a:r>
              <a:rPr lang="en-US" sz="1100" dirty="0">
                <a:latin typeface="Arial"/>
                <a:cs typeface="Arial"/>
              </a:rPr>
              <a:t>i</a:t>
            </a:r>
            <a:r>
              <a:rPr lang="en-US" sz="1100" spc="-10" dirty="0">
                <a:latin typeface="Arial"/>
                <a:cs typeface="Arial"/>
              </a:rPr>
              <a:t>fy</a:t>
            </a:r>
            <a:r>
              <a:rPr lang="en-US" sz="1100" spc="20" dirty="0">
                <a:latin typeface="Arial"/>
                <a:cs typeface="Arial"/>
              </a:rPr>
              <a:t> </a:t>
            </a:r>
            <a:r>
              <a:rPr lang="en-US" sz="1100" spc="-10" dirty="0">
                <a:latin typeface="Arial"/>
                <a:cs typeface="Arial"/>
              </a:rPr>
              <a:t>con</a:t>
            </a:r>
            <a:r>
              <a:rPr lang="en-US" sz="1100" spc="-5" dirty="0">
                <a:latin typeface="Arial"/>
                <a:cs typeface="Arial"/>
              </a:rPr>
              <a:t>v</a:t>
            </a:r>
            <a:r>
              <a:rPr lang="en-US" sz="1100" spc="-10" dirty="0">
                <a:latin typeface="Arial"/>
                <a:cs typeface="Arial"/>
              </a:rPr>
              <a:t>ersat</a:t>
            </a:r>
            <a:r>
              <a:rPr lang="en-US" sz="1100" dirty="0">
                <a:latin typeface="Arial"/>
                <a:cs typeface="Arial"/>
              </a:rPr>
              <a:t>i</a:t>
            </a:r>
            <a:r>
              <a:rPr lang="en-US" sz="1100" spc="-10" dirty="0">
                <a:latin typeface="Arial"/>
                <a:cs typeface="Arial"/>
              </a:rPr>
              <a:t>on</a:t>
            </a:r>
            <a:r>
              <a:rPr lang="en-US" sz="1100" spc="-15" dirty="0">
                <a:latin typeface="Arial"/>
                <a:cs typeface="Arial"/>
              </a:rPr>
              <a:t> </a:t>
            </a:r>
            <a:r>
              <a:rPr lang="en-US" sz="1100" spc="-10" dirty="0">
                <a:latin typeface="Arial"/>
                <a:cs typeface="Arial"/>
              </a:rPr>
              <a:t>dri</a:t>
            </a:r>
            <a:r>
              <a:rPr lang="en-US" sz="1100" spc="-5" dirty="0">
                <a:latin typeface="Arial"/>
                <a:cs typeface="Arial"/>
              </a:rPr>
              <a:t>v</a:t>
            </a:r>
            <a:r>
              <a:rPr lang="en-US" sz="1100" spc="-10" dirty="0">
                <a:latin typeface="Arial"/>
                <a:cs typeface="Arial"/>
              </a:rPr>
              <a:t>ers</a:t>
            </a:r>
            <a:r>
              <a:rPr lang="en-US" sz="1100" spc="10" dirty="0">
                <a:latin typeface="Arial"/>
                <a:cs typeface="Arial"/>
              </a:rPr>
              <a:t> </a:t>
            </a:r>
            <a:r>
              <a:rPr lang="en-US" sz="1100" spc="-10" dirty="0">
                <a:latin typeface="Arial"/>
                <a:cs typeface="Arial"/>
              </a:rPr>
              <a:t>and</a:t>
            </a:r>
            <a:r>
              <a:rPr lang="en-US" sz="1100" spc="-5" dirty="0">
                <a:latin typeface="Arial"/>
                <a:cs typeface="Arial"/>
              </a:rPr>
              <a:t> </a:t>
            </a:r>
            <a:r>
              <a:rPr lang="en-US" sz="1100" spc="-10" dirty="0">
                <a:latin typeface="Arial"/>
                <a:cs typeface="Arial"/>
              </a:rPr>
              <a:t>top</a:t>
            </a:r>
            <a:r>
              <a:rPr lang="en-US" sz="1100" dirty="0">
                <a:latin typeface="Arial"/>
                <a:cs typeface="Arial"/>
              </a:rPr>
              <a:t>i</a:t>
            </a:r>
            <a:r>
              <a:rPr lang="en-US" sz="1100" spc="-10" dirty="0">
                <a:latin typeface="Arial"/>
                <a:cs typeface="Arial"/>
              </a:rPr>
              <a:t>cs</a:t>
            </a:r>
            <a:r>
              <a:rPr lang="en-US" sz="1100" dirty="0">
                <a:latin typeface="Arial"/>
                <a:cs typeface="Arial"/>
              </a:rPr>
              <a:t> </a:t>
            </a:r>
            <a:r>
              <a:rPr lang="en-US" sz="1100" spc="-10" dirty="0">
                <a:latin typeface="Arial"/>
                <a:cs typeface="Arial"/>
              </a:rPr>
              <a:t>in</a:t>
            </a:r>
            <a:r>
              <a:rPr lang="en-US" sz="1100" spc="-15" dirty="0">
                <a:latin typeface="Arial"/>
                <a:cs typeface="Arial"/>
              </a:rPr>
              <a:t> </a:t>
            </a:r>
            <a:r>
              <a:rPr lang="en-US" sz="1100" spc="-10" dirty="0">
                <a:latin typeface="Arial"/>
                <a:cs typeface="Arial"/>
              </a:rPr>
              <a:t>the indu</a:t>
            </a:r>
            <a:r>
              <a:rPr lang="en-US" sz="1100" spc="-5" dirty="0">
                <a:latin typeface="Arial"/>
                <a:cs typeface="Arial"/>
              </a:rPr>
              <a:t>s</a:t>
            </a:r>
            <a:r>
              <a:rPr lang="en-US" sz="1100" spc="-10" dirty="0">
                <a:latin typeface="Arial"/>
                <a:cs typeface="Arial"/>
              </a:rPr>
              <a:t>try</a:t>
            </a:r>
            <a:r>
              <a:rPr lang="en-US" sz="1100" dirty="0">
                <a:latin typeface="Arial"/>
                <a:cs typeface="Arial"/>
              </a:rPr>
              <a:t> </a:t>
            </a:r>
            <a:r>
              <a:rPr lang="en-US" sz="1100" spc="-10" dirty="0">
                <a:latin typeface="Arial"/>
                <a:cs typeface="Arial"/>
              </a:rPr>
              <a:t>as</a:t>
            </a:r>
            <a:r>
              <a:rPr lang="en-US" sz="1100" dirty="0">
                <a:latin typeface="Arial"/>
                <a:cs typeface="Arial"/>
              </a:rPr>
              <a:t> </a:t>
            </a:r>
            <a:r>
              <a:rPr lang="en-US" sz="1100" spc="-30" dirty="0">
                <a:latin typeface="Arial"/>
                <a:cs typeface="Arial"/>
              </a:rPr>
              <a:t>w</a:t>
            </a:r>
            <a:r>
              <a:rPr lang="en-US" sz="1100" spc="-10" dirty="0">
                <a:latin typeface="Arial"/>
                <a:cs typeface="Arial"/>
              </a:rPr>
              <a:t>ell</a:t>
            </a:r>
            <a:r>
              <a:rPr lang="en-US" sz="1100" dirty="0">
                <a:latin typeface="Arial"/>
                <a:cs typeface="Arial"/>
              </a:rPr>
              <a:t> </a:t>
            </a:r>
            <a:r>
              <a:rPr lang="en-US" sz="1100" spc="-10" dirty="0">
                <a:latin typeface="Arial"/>
                <a:cs typeface="Arial"/>
              </a:rPr>
              <a:t>as</a:t>
            </a:r>
            <a:r>
              <a:rPr lang="en-US" sz="1100" dirty="0">
                <a:latin typeface="Arial"/>
                <a:cs typeface="Arial"/>
              </a:rPr>
              <a:t> </a:t>
            </a:r>
            <a:r>
              <a:rPr lang="en-US" sz="1100" spc="-10" dirty="0">
                <a:latin typeface="Arial"/>
                <a:cs typeface="Arial"/>
              </a:rPr>
              <a:t>for</a:t>
            </a:r>
            <a:r>
              <a:rPr lang="en-US" sz="1100" spc="15" dirty="0">
                <a:latin typeface="Arial"/>
                <a:cs typeface="Arial"/>
              </a:rPr>
              <a:t> </a:t>
            </a:r>
            <a:r>
              <a:rPr lang="en-US" sz="1100" spc="-10" dirty="0">
                <a:latin typeface="Arial"/>
                <a:cs typeface="Arial"/>
              </a:rPr>
              <a:t>Kroger</a:t>
            </a:r>
            <a:r>
              <a:rPr lang="en-US" sz="1100" spc="25" dirty="0">
                <a:latin typeface="Arial"/>
                <a:cs typeface="Arial"/>
              </a:rPr>
              <a:t> </a:t>
            </a:r>
            <a:r>
              <a:rPr lang="en-US" sz="1100" spc="-10" dirty="0">
                <a:latin typeface="Arial"/>
                <a:cs typeface="Arial"/>
              </a:rPr>
              <a:t>Pharma</a:t>
            </a:r>
            <a:r>
              <a:rPr lang="en-US" sz="1100" spc="-5" dirty="0">
                <a:latin typeface="Arial"/>
                <a:cs typeface="Arial"/>
              </a:rPr>
              <a:t>c</a:t>
            </a:r>
            <a:r>
              <a:rPr lang="en-US" sz="1100" spc="-150" dirty="0">
                <a:latin typeface="Arial"/>
                <a:cs typeface="Arial"/>
              </a:rPr>
              <a:t>y</a:t>
            </a:r>
            <a:r>
              <a:rPr lang="en-US" sz="1100" spc="-5" dirty="0">
                <a:latin typeface="Arial"/>
                <a:cs typeface="Arial"/>
              </a:rPr>
              <a:t>.</a:t>
            </a:r>
            <a:r>
              <a:rPr lang="en-US" sz="1100" spc="30" dirty="0">
                <a:latin typeface="Arial"/>
                <a:cs typeface="Arial"/>
              </a:rPr>
              <a:t> </a:t>
            </a:r>
            <a:r>
              <a:rPr lang="en-US" sz="1100" spc="-10" dirty="0">
                <a:latin typeface="Arial"/>
                <a:cs typeface="Arial"/>
              </a:rPr>
              <a:t>Include</a:t>
            </a:r>
            <a:r>
              <a:rPr lang="en-US" sz="1100" spc="-5" dirty="0">
                <a:latin typeface="Arial"/>
                <a:cs typeface="Arial"/>
              </a:rPr>
              <a:t> </a:t>
            </a:r>
            <a:r>
              <a:rPr lang="en-US" sz="1100" dirty="0">
                <a:latin typeface="Arial"/>
                <a:cs typeface="Arial"/>
              </a:rPr>
              <a:t>i</a:t>
            </a:r>
            <a:r>
              <a:rPr lang="en-US" sz="1100" spc="-10" dirty="0">
                <a:latin typeface="Arial"/>
                <a:cs typeface="Arial"/>
              </a:rPr>
              <a:t>n</a:t>
            </a:r>
            <a:r>
              <a:rPr lang="en-US" sz="1100" spc="-15" dirty="0">
                <a:latin typeface="Arial"/>
                <a:cs typeface="Arial"/>
              </a:rPr>
              <a:t>-</a:t>
            </a:r>
            <a:r>
              <a:rPr lang="en-US" sz="1100" spc="-10" dirty="0">
                <a:latin typeface="Arial"/>
                <a:cs typeface="Arial"/>
              </a:rPr>
              <a:t>depth</a:t>
            </a:r>
            <a:r>
              <a:rPr lang="en-US" sz="1100" spc="10" dirty="0">
                <a:latin typeface="Arial"/>
                <a:cs typeface="Arial"/>
              </a:rPr>
              <a:t> </a:t>
            </a:r>
            <a:r>
              <a:rPr lang="en-US" sz="1100" spc="-10" dirty="0">
                <a:latin typeface="Arial"/>
                <a:cs typeface="Arial"/>
              </a:rPr>
              <a:t>ana</a:t>
            </a:r>
            <a:r>
              <a:rPr lang="en-US" sz="1100" dirty="0">
                <a:latin typeface="Arial"/>
                <a:cs typeface="Arial"/>
              </a:rPr>
              <a:t>l</a:t>
            </a:r>
            <a:r>
              <a:rPr lang="en-US" sz="1100" spc="-30" dirty="0">
                <a:latin typeface="Arial"/>
                <a:cs typeface="Arial"/>
              </a:rPr>
              <a:t>y</a:t>
            </a:r>
            <a:r>
              <a:rPr lang="en-US" sz="1100" spc="-10" dirty="0">
                <a:latin typeface="Arial"/>
                <a:cs typeface="Arial"/>
              </a:rPr>
              <a:t>sis for</a:t>
            </a:r>
            <a:r>
              <a:rPr lang="en-US" sz="1100" spc="15" dirty="0">
                <a:latin typeface="Arial"/>
                <a:cs typeface="Arial"/>
              </a:rPr>
              <a:t> </a:t>
            </a:r>
            <a:r>
              <a:rPr lang="en-US" sz="1100" spc="-10" dirty="0">
                <a:latin typeface="Arial"/>
                <a:cs typeface="Arial"/>
              </a:rPr>
              <a:t>cold</a:t>
            </a:r>
            <a:r>
              <a:rPr lang="en-US" sz="1100" spc="-15" dirty="0">
                <a:latin typeface="Arial"/>
                <a:cs typeface="Arial"/>
              </a:rPr>
              <a:t> &amp;</a:t>
            </a:r>
            <a:r>
              <a:rPr lang="en-US" sz="1100" spc="10" dirty="0">
                <a:latin typeface="Arial"/>
                <a:cs typeface="Arial"/>
              </a:rPr>
              <a:t> </a:t>
            </a:r>
            <a:r>
              <a:rPr lang="en-US" sz="1100" spc="-10" dirty="0">
                <a:latin typeface="Arial"/>
                <a:cs typeface="Arial"/>
              </a:rPr>
              <a:t>cough</a:t>
            </a:r>
            <a:r>
              <a:rPr lang="en-US" sz="1100" spc="10" dirty="0">
                <a:latin typeface="Arial"/>
                <a:cs typeface="Arial"/>
              </a:rPr>
              <a:t> </a:t>
            </a:r>
            <a:r>
              <a:rPr lang="en-US" sz="1100" spc="-10" dirty="0">
                <a:latin typeface="Arial"/>
                <a:cs typeface="Arial"/>
              </a:rPr>
              <a:t>con</a:t>
            </a:r>
            <a:r>
              <a:rPr lang="en-US" sz="1100" spc="-5" dirty="0">
                <a:latin typeface="Arial"/>
                <a:cs typeface="Arial"/>
              </a:rPr>
              <a:t>v</a:t>
            </a:r>
            <a:r>
              <a:rPr lang="en-US" sz="1100" spc="-10" dirty="0">
                <a:latin typeface="Arial"/>
                <a:cs typeface="Arial"/>
              </a:rPr>
              <a:t>ersat</a:t>
            </a:r>
            <a:r>
              <a:rPr lang="en-US" sz="1100" dirty="0">
                <a:latin typeface="Arial"/>
                <a:cs typeface="Arial"/>
              </a:rPr>
              <a:t>i</a:t>
            </a:r>
            <a:r>
              <a:rPr lang="en-US" sz="1100" spc="-10" dirty="0">
                <a:latin typeface="Arial"/>
                <a:cs typeface="Arial"/>
              </a:rPr>
              <a:t>on</a:t>
            </a:r>
            <a:r>
              <a:rPr lang="en-US" sz="1100" spc="-5" dirty="0">
                <a:latin typeface="Arial"/>
                <a:cs typeface="Arial"/>
              </a:rPr>
              <a:t>s</a:t>
            </a:r>
            <a:r>
              <a:rPr lang="en-US" sz="1100" spc="-5" dirty="0" smtClean="0">
                <a:latin typeface="Arial"/>
                <a:cs typeface="Arial"/>
              </a:rPr>
              <a:t>.</a:t>
            </a:r>
            <a:br>
              <a:rPr lang="en-US" sz="1100" spc="-5" dirty="0" smtClean="0">
                <a:latin typeface="Arial"/>
                <a:cs typeface="Arial"/>
              </a:rPr>
            </a:br>
            <a:endParaRPr lang="en-US" sz="1100" dirty="0">
              <a:latin typeface="Arial"/>
              <a:cs typeface="Arial"/>
            </a:endParaRPr>
          </a:p>
          <a:p>
            <a:pPr marL="355600" indent="-342900">
              <a:lnSpc>
                <a:spcPct val="100000"/>
              </a:lnSpc>
              <a:spcBef>
                <a:spcPts val="385"/>
              </a:spcBef>
              <a:buClr>
                <a:srgbClr val="7F00A3"/>
              </a:buClr>
              <a:buFont typeface="Wingdings" charset="2"/>
              <a:buChar char="v"/>
              <a:tabLst>
                <a:tab pos="355600" algn="l"/>
              </a:tabLst>
            </a:pPr>
            <a:r>
              <a:rPr lang="en-US" sz="1100" spc="-10" dirty="0">
                <a:latin typeface="Arial"/>
                <a:cs typeface="Arial"/>
              </a:rPr>
              <a:t>Competitive</a:t>
            </a:r>
            <a:r>
              <a:rPr lang="en-US" sz="1100" spc="-5" dirty="0">
                <a:latin typeface="Arial"/>
                <a:cs typeface="Arial"/>
              </a:rPr>
              <a:t> </a:t>
            </a:r>
            <a:r>
              <a:rPr lang="en-US" sz="1100" spc="-10" dirty="0">
                <a:latin typeface="Arial"/>
                <a:cs typeface="Arial"/>
              </a:rPr>
              <a:t>in</a:t>
            </a:r>
            <a:r>
              <a:rPr lang="en-US" sz="1100" spc="-5" dirty="0">
                <a:latin typeface="Arial"/>
                <a:cs typeface="Arial"/>
              </a:rPr>
              <a:t>s</a:t>
            </a:r>
            <a:r>
              <a:rPr lang="en-US" sz="1100" spc="-10" dirty="0">
                <a:latin typeface="Arial"/>
                <a:cs typeface="Arial"/>
              </a:rPr>
              <a:t>ights</a:t>
            </a:r>
            <a:r>
              <a:rPr lang="en-US" sz="1100" spc="-25" dirty="0">
                <a:latin typeface="Arial"/>
                <a:cs typeface="Arial"/>
              </a:rPr>
              <a:t> </a:t>
            </a:r>
            <a:r>
              <a:rPr lang="en-US" sz="1100" spc="-10" dirty="0">
                <a:latin typeface="Arial"/>
                <a:cs typeface="Arial"/>
              </a:rPr>
              <a:t>anal</a:t>
            </a:r>
            <a:r>
              <a:rPr lang="en-US" sz="1100" spc="-30" dirty="0">
                <a:latin typeface="Arial"/>
                <a:cs typeface="Arial"/>
              </a:rPr>
              <a:t>y</a:t>
            </a:r>
            <a:r>
              <a:rPr lang="en-US" sz="1100" spc="-10" dirty="0">
                <a:latin typeface="Arial"/>
                <a:cs typeface="Arial"/>
              </a:rPr>
              <a:t>zing</a:t>
            </a:r>
            <a:r>
              <a:rPr lang="en-US" sz="1100" spc="-5" dirty="0">
                <a:latin typeface="Arial"/>
                <a:cs typeface="Arial"/>
              </a:rPr>
              <a:t> t</a:t>
            </a:r>
            <a:r>
              <a:rPr lang="en-US" sz="1100" spc="-35" dirty="0">
                <a:latin typeface="Arial"/>
                <a:cs typeface="Arial"/>
              </a:rPr>
              <a:t>w</a:t>
            </a:r>
            <a:r>
              <a:rPr lang="en-US" sz="1100" spc="-10" dirty="0">
                <a:latin typeface="Arial"/>
                <a:cs typeface="Arial"/>
              </a:rPr>
              <a:t>o</a:t>
            </a:r>
            <a:r>
              <a:rPr lang="en-US" sz="1100" spc="20" dirty="0">
                <a:latin typeface="Arial"/>
                <a:cs typeface="Arial"/>
              </a:rPr>
              <a:t> </a:t>
            </a:r>
            <a:r>
              <a:rPr lang="en-US" sz="1100" spc="-10" dirty="0" smtClean="0">
                <a:latin typeface="Arial"/>
                <a:cs typeface="Arial"/>
              </a:rPr>
              <a:t>top</a:t>
            </a:r>
            <a:r>
              <a:rPr lang="en-US" sz="1100" dirty="0" smtClean="0">
                <a:latin typeface="Arial"/>
                <a:cs typeface="Arial"/>
              </a:rPr>
              <a:t> </a:t>
            </a:r>
            <a:r>
              <a:rPr lang="en-US" sz="1100" spc="-10" dirty="0" smtClean="0">
                <a:latin typeface="Arial"/>
                <a:cs typeface="Arial"/>
              </a:rPr>
              <a:t>compet</a:t>
            </a:r>
            <a:r>
              <a:rPr lang="en-US" sz="1100" dirty="0" smtClean="0">
                <a:latin typeface="Arial"/>
                <a:cs typeface="Arial"/>
              </a:rPr>
              <a:t>i</a:t>
            </a:r>
            <a:r>
              <a:rPr lang="en-US" sz="1100" spc="-10" dirty="0" smtClean="0">
                <a:latin typeface="Arial"/>
                <a:cs typeface="Arial"/>
              </a:rPr>
              <a:t>tors</a:t>
            </a:r>
            <a:r>
              <a:rPr lang="en-US" sz="1100" spc="10" dirty="0" smtClean="0">
                <a:latin typeface="Arial"/>
                <a:cs typeface="Arial"/>
              </a:rPr>
              <a:t> </a:t>
            </a:r>
            <a:r>
              <a:rPr lang="en-US" sz="1100" spc="-10" dirty="0">
                <a:latin typeface="Arial"/>
                <a:cs typeface="Arial"/>
              </a:rPr>
              <a:t>nat</a:t>
            </a:r>
            <a:r>
              <a:rPr lang="en-US" sz="1100" dirty="0">
                <a:latin typeface="Arial"/>
                <a:cs typeface="Arial"/>
              </a:rPr>
              <a:t>i</a:t>
            </a:r>
            <a:r>
              <a:rPr lang="en-US" sz="1100" spc="-10" dirty="0">
                <a:latin typeface="Arial"/>
                <a:cs typeface="Arial"/>
              </a:rPr>
              <a:t>on</a:t>
            </a:r>
            <a:r>
              <a:rPr lang="en-US" sz="1100" spc="-30" dirty="0">
                <a:latin typeface="Arial"/>
                <a:cs typeface="Arial"/>
              </a:rPr>
              <a:t>w</a:t>
            </a:r>
            <a:r>
              <a:rPr lang="en-US" sz="1100" spc="-10" dirty="0">
                <a:latin typeface="Arial"/>
                <a:cs typeface="Arial"/>
              </a:rPr>
              <a:t>ide.</a:t>
            </a:r>
            <a:endParaRPr lang="en-US" sz="1100" dirty="0">
              <a:latin typeface="Arial"/>
              <a:cs typeface="Arial"/>
            </a:endParaRPr>
          </a:p>
          <a:p>
            <a:pPr marL="12700">
              <a:lnSpc>
                <a:spcPct val="100000"/>
              </a:lnSpc>
              <a:spcBef>
                <a:spcPts val="385"/>
              </a:spcBef>
              <a:tabLst>
                <a:tab pos="355600" algn="l"/>
              </a:tabLst>
            </a:pPr>
            <a:endParaRPr lang="en-US" sz="1100" dirty="0">
              <a:latin typeface="Arial"/>
              <a:cs typeface="Arial"/>
            </a:endParaRPr>
          </a:p>
        </p:txBody>
      </p:sp>
      <p:sp>
        <p:nvSpPr>
          <p:cNvPr id="2" name="TextBox 1"/>
          <p:cNvSpPr txBox="1"/>
          <p:nvPr/>
        </p:nvSpPr>
        <p:spPr>
          <a:xfrm>
            <a:off x="499466" y="3752204"/>
            <a:ext cx="4148734" cy="2496196"/>
          </a:xfrm>
          <a:prstGeom prst="rect">
            <a:avLst/>
          </a:prstGeom>
          <a:noFill/>
        </p:spPr>
        <p:txBody>
          <a:bodyPr wrap="square" rtlCol="0">
            <a:spAutoFit/>
          </a:bodyPr>
          <a:lstStyle/>
          <a:p>
            <a:r>
              <a:rPr lang="en-US" sz="1400" b="1" dirty="0">
                <a:latin typeface="Arial"/>
                <a:cs typeface="Arial"/>
              </a:rPr>
              <a:t>R</a:t>
            </a:r>
            <a:r>
              <a:rPr lang="en-US" sz="1400" b="1" spc="-10" dirty="0">
                <a:latin typeface="Arial"/>
                <a:cs typeface="Arial"/>
              </a:rPr>
              <a:t>e</a:t>
            </a:r>
            <a:r>
              <a:rPr lang="en-US" sz="1400" b="1" dirty="0">
                <a:latin typeface="Arial"/>
                <a:cs typeface="Arial"/>
              </a:rPr>
              <a:t>sults</a:t>
            </a:r>
            <a:r>
              <a:rPr lang="en-US" sz="1400" dirty="0" smtClean="0">
                <a:latin typeface="Arial"/>
                <a:cs typeface="Arial"/>
              </a:rPr>
              <a:t>:</a:t>
            </a:r>
          </a:p>
          <a:p>
            <a:pPr marL="184150" indent="-171450">
              <a:lnSpc>
                <a:spcPct val="150000"/>
              </a:lnSpc>
              <a:buClr>
                <a:srgbClr val="7F00A3"/>
              </a:buClr>
              <a:buFont typeface="Wingdings" charset="2"/>
              <a:buChar char="v"/>
              <a:tabLst>
                <a:tab pos="355600" algn="l"/>
              </a:tabLst>
            </a:pPr>
            <a:r>
              <a:rPr lang="en-US" sz="1100" spc="-10" dirty="0">
                <a:latin typeface="Arial"/>
                <a:cs typeface="Arial"/>
              </a:rPr>
              <a:t>Identified the social channel with most </a:t>
            </a:r>
            <a:r>
              <a:rPr lang="en-US" sz="1100" spc="-10" dirty="0" smtClean="0">
                <a:latin typeface="Arial"/>
                <a:cs typeface="Arial"/>
              </a:rPr>
              <a:t>organic conversations</a:t>
            </a:r>
            <a:br>
              <a:rPr lang="en-US" sz="1100" spc="-10" dirty="0" smtClean="0">
                <a:latin typeface="Arial"/>
                <a:cs typeface="Arial"/>
              </a:rPr>
            </a:br>
            <a:endParaRPr lang="en-US" sz="1100" spc="-10" dirty="0">
              <a:latin typeface="Arial"/>
              <a:cs typeface="Arial"/>
            </a:endParaRPr>
          </a:p>
          <a:p>
            <a:pPr marL="184150" indent="-171450">
              <a:buClr>
                <a:srgbClr val="7F00A3"/>
              </a:buClr>
              <a:buFont typeface="Wingdings" charset="2"/>
              <a:buChar char="v"/>
              <a:tabLst>
                <a:tab pos="355600" algn="l"/>
              </a:tabLst>
            </a:pPr>
            <a:r>
              <a:rPr lang="en-US" sz="1100" spc="-10" dirty="0">
                <a:latin typeface="Arial"/>
                <a:cs typeface="Arial"/>
              </a:rPr>
              <a:t>Male users had the highest percentage of share of voice </a:t>
            </a:r>
            <a:r>
              <a:rPr lang="en-US" sz="1100" spc="-10" dirty="0" smtClean="0">
                <a:latin typeface="Arial"/>
                <a:cs typeface="Arial"/>
              </a:rPr>
              <a:t/>
            </a:r>
            <a:br>
              <a:rPr lang="en-US" sz="1100" spc="-10" dirty="0" smtClean="0">
                <a:latin typeface="Arial"/>
                <a:cs typeface="Arial"/>
              </a:rPr>
            </a:br>
            <a:r>
              <a:rPr lang="en-US" sz="1100" spc="-10" dirty="0" smtClean="0">
                <a:latin typeface="Arial"/>
                <a:cs typeface="Arial"/>
              </a:rPr>
              <a:t>with </a:t>
            </a:r>
            <a:r>
              <a:rPr lang="en-US" sz="1100" spc="-10" dirty="0">
                <a:latin typeface="Arial"/>
                <a:cs typeface="Arial"/>
              </a:rPr>
              <a:t>60% of total conversations</a:t>
            </a:r>
            <a:r>
              <a:rPr lang="en-US" sz="1100" spc="-10" dirty="0" smtClean="0">
                <a:latin typeface="Arial"/>
                <a:cs typeface="Arial"/>
              </a:rPr>
              <a:t>.</a:t>
            </a:r>
            <a:br>
              <a:rPr lang="en-US" sz="1100" spc="-10" dirty="0" smtClean="0">
                <a:latin typeface="Arial"/>
                <a:cs typeface="Arial"/>
              </a:rPr>
            </a:br>
            <a:endParaRPr lang="en-US" sz="1100" spc="-10" dirty="0">
              <a:latin typeface="Arial"/>
              <a:cs typeface="Arial"/>
            </a:endParaRPr>
          </a:p>
          <a:p>
            <a:pPr marL="184150" indent="-171450">
              <a:buClr>
                <a:srgbClr val="7F00A3"/>
              </a:buClr>
              <a:buFont typeface="Wingdings" charset="2"/>
              <a:buChar char="v"/>
              <a:tabLst>
                <a:tab pos="355600" algn="l"/>
              </a:tabLst>
            </a:pPr>
            <a:r>
              <a:rPr lang="en-US" sz="1100" spc="-10" dirty="0">
                <a:latin typeface="Arial"/>
                <a:cs typeface="Arial"/>
              </a:rPr>
              <a:t>Corporate policies shared on social media or news outlets can generate positive response</a:t>
            </a:r>
            <a:r>
              <a:rPr lang="en-US" sz="1100" spc="-10" dirty="0" smtClean="0">
                <a:latin typeface="Arial"/>
                <a:cs typeface="Arial"/>
              </a:rPr>
              <a:t>.</a:t>
            </a:r>
            <a:br>
              <a:rPr lang="en-US" sz="1100" spc="-10" dirty="0" smtClean="0">
                <a:latin typeface="Arial"/>
                <a:cs typeface="Arial"/>
              </a:rPr>
            </a:br>
            <a:endParaRPr lang="en-US" sz="1100" spc="-10" dirty="0">
              <a:latin typeface="Arial"/>
              <a:cs typeface="Arial"/>
            </a:endParaRPr>
          </a:p>
          <a:p>
            <a:pPr marL="184150" indent="-171450">
              <a:buClr>
                <a:srgbClr val="7F00A3"/>
              </a:buClr>
              <a:buFont typeface="Wingdings" charset="2"/>
              <a:buChar char="v"/>
              <a:tabLst>
                <a:tab pos="355600" algn="l"/>
              </a:tabLst>
            </a:pPr>
            <a:r>
              <a:rPr lang="en-US" sz="1100" spc="-10" dirty="0">
                <a:latin typeface="Arial"/>
                <a:cs typeface="Arial"/>
              </a:rPr>
              <a:t>Partnership that provide additional benefits to customers increases customer satisfaction.</a:t>
            </a:r>
          </a:p>
          <a:p>
            <a:pPr marL="184150" marR="200025" indent="-171450">
              <a:lnSpc>
                <a:spcPct val="100000"/>
              </a:lnSpc>
              <a:spcBef>
                <a:spcPts val="385"/>
              </a:spcBef>
              <a:buClr>
                <a:srgbClr val="79A217"/>
              </a:buClr>
              <a:buFont typeface="Wingdings" charset="2"/>
              <a:buChar char="v"/>
              <a:tabLst>
                <a:tab pos="355600" algn="l"/>
              </a:tabLst>
            </a:pPr>
            <a:endParaRPr lang="en-US" dirty="0"/>
          </a:p>
        </p:txBody>
      </p:sp>
      <p:sp>
        <p:nvSpPr>
          <p:cNvPr id="39" name="object 2"/>
          <p:cNvSpPr/>
          <p:nvPr/>
        </p:nvSpPr>
        <p:spPr>
          <a:xfrm>
            <a:off x="5848350" y="4789549"/>
            <a:ext cx="1466850" cy="1123950"/>
          </a:xfrm>
          <a:prstGeom prst="rect">
            <a:avLst/>
          </a:prstGeom>
          <a:blipFill>
            <a:blip r:embed="rId2" cstate="print"/>
            <a:stretch>
              <a:fillRect/>
            </a:stretch>
          </a:blipFill>
        </p:spPr>
        <p:txBody>
          <a:bodyPr wrap="square" lIns="0" tIns="0" rIns="0" bIns="0" rtlCol="0"/>
          <a:lstStyle/>
          <a:p>
            <a:endParaRPr/>
          </a:p>
        </p:txBody>
      </p:sp>
      <p:sp>
        <p:nvSpPr>
          <p:cNvPr id="41" name="object 11"/>
          <p:cNvSpPr txBox="1"/>
          <p:nvPr/>
        </p:nvSpPr>
        <p:spPr>
          <a:xfrm>
            <a:off x="7315200" y="4953000"/>
            <a:ext cx="1143000" cy="846386"/>
          </a:xfrm>
          <a:prstGeom prst="rect">
            <a:avLst/>
          </a:prstGeom>
        </p:spPr>
        <p:txBody>
          <a:bodyPr vert="horz" wrap="square" lIns="0" tIns="0" rIns="0" bIns="0" rtlCol="0">
            <a:spAutoFit/>
          </a:bodyPr>
          <a:lstStyle/>
          <a:p>
            <a:pPr marL="12700" marR="5080">
              <a:lnSpc>
                <a:spcPct val="100000"/>
              </a:lnSpc>
            </a:pPr>
            <a:r>
              <a:rPr lang="en-US" sz="1100" b="1" spc="-114" dirty="0" smtClean="0">
                <a:solidFill>
                  <a:srgbClr val="7F00A3"/>
                </a:solidFill>
                <a:latin typeface="Calibri"/>
                <a:cs typeface="Calibri"/>
              </a:rPr>
              <a:t>T</a:t>
            </a:r>
            <a:r>
              <a:rPr lang="en-US" sz="1100" b="1" spc="-10" dirty="0" smtClean="0">
                <a:solidFill>
                  <a:srgbClr val="7F00A3"/>
                </a:solidFill>
                <a:latin typeface="Calibri"/>
                <a:cs typeface="Calibri"/>
              </a:rPr>
              <a:t>W</a:t>
            </a:r>
            <a:r>
              <a:rPr lang="en-US" sz="1100" b="1" dirty="0" smtClean="0">
                <a:solidFill>
                  <a:srgbClr val="7F00A3"/>
                </a:solidFill>
                <a:latin typeface="Calibri"/>
                <a:cs typeface="Calibri"/>
              </a:rPr>
              <a:t>ITTER</a:t>
            </a:r>
            <a:r>
              <a:rPr lang="en-US" sz="1100" b="1" spc="-20" dirty="0" smtClean="0">
                <a:solidFill>
                  <a:srgbClr val="7F00A3"/>
                </a:solidFill>
                <a:latin typeface="Calibri"/>
                <a:cs typeface="Calibri"/>
              </a:rPr>
              <a:t> </a:t>
            </a:r>
            <a:r>
              <a:rPr lang="en-US" sz="1100" b="1" dirty="0" smtClean="0">
                <a:solidFill>
                  <a:srgbClr val="7F00A3"/>
                </a:solidFill>
                <a:latin typeface="Calibri"/>
                <a:cs typeface="Calibri"/>
              </a:rPr>
              <a:t>IS</a:t>
            </a:r>
            <a:r>
              <a:rPr lang="en-US" sz="1100" b="1" spc="-15" dirty="0" smtClean="0">
                <a:solidFill>
                  <a:srgbClr val="7F00A3"/>
                </a:solidFill>
                <a:latin typeface="Calibri"/>
                <a:cs typeface="Calibri"/>
              </a:rPr>
              <a:t> </a:t>
            </a:r>
            <a:r>
              <a:rPr lang="en-US" sz="1100" b="1" dirty="0" smtClean="0">
                <a:solidFill>
                  <a:srgbClr val="7F00A3"/>
                </a:solidFill>
                <a:latin typeface="Calibri"/>
                <a:cs typeface="Calibri"/>
              </a:rPr>
              <a:t>THE</a:t>
            </a:r>
            <a:r>
              <a:rPr lang="en-US" sz="1100" b="1" spc="-20" dirty="0" smtClean="0">
                <a:solidFill>
                  <a:srgbClr val="7F00A3"/>
                </a:solidFill>
                <a:latin typeface="Calibri"/>
                <a:cs typeface="Calibri"/>
              </a:rPr>
              <a:t> </a:t>
            </a:r>
            <a:r>
              <a:rPr lang="en-US" sz="1100" b="1" dirty="0" smtClean="0">
                <a:solidFill>
                  <a:srgbClr val="7F00A3"/>
                </a:solidFill>
                <a:latin typeface="Calibri"/>
                <a:cs typeface="Calibri"/>
              </a:rPr>
              <a:t>SOCIAL CHANNEL</a:t>
            </a:r>
            <a:r>
              <a:rPr lang="en-US" sz="1100" b="1" spc="-35" dirty="0" smtClean="0">
                <a:solidFill>
                  <a:srgbClr val="7F00A3"/>
                </a:solidFill>
                <a:latin typeface="Calibri"/>
                <a:cs typeface="Calibri"/>
              </a:rPr>
              <a:t> </a:t>
            </a:r>
            <a:r>
              <a:rPr lang="en-US" sz="1100" b="1" spc="-10" dirty="0" smtClean="0">
                <a:solidFill>
                  <a:srgbClr val="7F00A3"/>
                </a:solidFill>
                <a:latin typeface="Calibri"/>
                <a:cs typeface="Calibri"/>
              </a:rPr>
              <a:t>W</a:t>
            </a:r>
            <a:r>
              <a:rPr lang="en-US" sz="1100" b="1" dirty="0" smtClean="0">
                <a:solidFill>
                  <a:srgbClr val="7F00A3"/>
                </a:solidFill>
                <a:latin typeface="Calibri"/>
                <a:cs typeface="Calibri"/>
              </a:rPr>
              <a:t>ITH</a:t>
            </a:r>
            <a:r>
              <a:rPr lang="en-US" sz="1100" b="1" spc="-20" dirty="0" smtClean="0">
                <a:solidFill>
                  <a:srgbClr val="7F00A3"/>
                </a:solidFill>
                <a:latin typeface="Calibri"/>
                <a:cs typeface="Calibri"/>
              </a:rPr>
              <a:t> </a:t>
            </a:r>
            <a:r>
              <a:rPr lang="en-US" sz="1100" b="1" dirty="0" smtClean="0">
                <a:solidFill>
                  <a:srgbClr val="7F00A3"/>
                </a:solidFill>
                <a:latin typeface="Calibri"/>
                <a:cs typeface="Calibri"/>
              </a:rPr>
              <a:t>THE</a:t>
            </a:r>
            <a:r>
              <a:rPr lang="en-US" sz="1100" b="1" spc="-20" dirty="0" smtClean="0">
                <a:solidFill>
                  <a:srgbClr val="7F00A3"/>
                </a:solidFill>
                <a:latin typeface="Calibri"/>
                <a:cs typeface="Calibri"/>
              </a:rPr>
              <a:t> </a:t>
            </a:r>
            <a:r>
              <a:rPr lang="en-US" sz="1100" b="1" spc="-10" dirty="0" smtClean="0">
                <a:solidFill>
                  <a:srgbClr val="7F00A3"/>
                </a:solidFill>
                <a:latin typeface="Calibri"/>
                <a:cs typeface="Calibri"/>
              </a:rPr>
              <a:t>M</a:t>
            </a:r>
            <a:r>
              <a:rPr lang="en-US" sz="1100" b="1" dirty="0" smtClean="0">
                <a:solidFill>
                  <a:srgbClr val="7F00A3"/>
                </a:solidFill>
                <a:latin typeface="Calibri"/>
                <a:cs typeface="Calibri"/>
              </a:rPr>
              <a:t>OST CONTENT</a:t>
            </a:r>
            <a:r>
              <a:rPr lang="en-US" sz="1100" b="1" spc="-40" dirty="0" smtClean="0">
                <a:solidFill>
                  <a:srgbClr val="7F00A3"/>
                </a:solidFill>
                <a:latin typeface="Calibri"/>
                <a:cs typeface="Calibri"/>
              </a:rPr>
              <a:t> </a:t>
            </a:r>
            <a:r>
              <a:rPr lang="en-US" sz="1100" b="1" dirty="0" smtClean="0">
                <a:solidFill>
                  <a:srgbClr val="7F00A3"/>
                </a:solidFill>
                <a:latin typeface="Calibri"/>
                <a:cs typeface="Calibri"/>
              </a:rPr>
              <a:t>FOR</a:t>
            </a:r>
            <a:r>
              <a:rPr lang="en-US" sz="1100" b="1" spc="-30" dirty="0" smtClean="0">
                <a:solidFill>
                  <a:srgbClr val="7F00A3"/>
                </a:solidFill>
                <a:latin typeface="Calibri"/>
                <a:cs typeface="Calibri"/>
              </a:rPr>
              <a:t> </a:t>
            </a:r>
          </a:p>
          <a:p>
            <a:pPr marL="12700" marR="5080">
              <a:lnSpc>
                <a:spcPct val="100000"/>
              </a:lnSpc>
            </a:pPr>
            <a:r>
              <a:rPr lang="en-US" sz="1100" b="1" dirty="0" smtClean="0">
                <a:solidFill>
                  <a:srgbClr val="7F00A3"/>
                </a:solidFill>
                <a:latin typeface="Calibri"/>
                <a:cs typeface="Calibri"/>
              </a:rPr>
              <a:t>ALL</a:t>
            </a:r>
            <a:r>
              <a:rPr lang="en-US" sz="1100" b="1" spc="-5" dirty="0" smtClean="0">
                <a:solidFill>
                  <a:srgbClr val="7F00A3"/>
                </a:solidFill>
                <a:latin typeface="Calibri"/>
                <a:cs typeface="Calibri"/>
              </a:rPr>
              <a:t> </a:t>
            </a:r>
            <a:r>
              <a:rPr lang="en-US" sz="1100" b="1" dirty="0" smtClean="0">
                <a:solidFill>
                  <a:srgbClr val="7F00A3"/>
                </a:solidFill>
                <a:latin typeface="Calibri"/>
                <a:cs typeface="Calibri"/>
              </a:rPr>
              <a:t>BRANDS</a:t>
            </a:r>
            <a:endParaRPr lang="en-US" sz="1100" b="1" dirty="0">
              <a:solidFill>
                <a:srgbClr val="7F00A3"/>
              </a:solidFill>
              <a:latin typeface="Calibri"/>
              <a:cs typeface="Calibri"/>
            </a:endParaRPr>
          </a:p>
        </p:txBody>
      </p:sp>
      <p:sp>
        <p:nvSpPr>
          <p:cNvPr id="45" name="object 14"/>
          <p:cNvSpPr/>
          <p:nvPr/>
        </p:nvSpPr>
        <p:spPr>
          <a:xfrm>
            <a:off x="5632993" y="2301875"/>
            <a:ext cx="2977607" cy="234632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248400" y="609600"/>
            <a:ext cx="1684401" cy="108902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37703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2000" fill="hold"/>
                                        <p:tgtEl>
                                          <p:spTgt spid="45"/>
                                        </p:tgtEl>
                                        <p:attrNameLst>
                                          <p:attrName>ppt_x</p:attrName>
                                        </p:attrNameLst>
                                      </p:cBhvr>
                                      <p:tavLst>
                                        <p:tav tm="0">
                                          <p:val>
                                            <p:strVal val="#ppt_x"/>
                                          </p:val>
                                        </p:tav>
                                        <p:tav tm="100000">
                                          <p:val>
                                            <p:strVal val="#ppt_x"/>
                                          </p:val>
                                        </p:tav>
                                      </p:tavLst>
                                    </p:anim>
                                    <p:anim calcmode="lin" valueType="num">
                                      <p:cBhvr additive="base">
                                        <p:cTn id="23" dur="2000" fill="hold"/>
                                        <p:tgtEl>
                                          <p:spTgt spid="45"/>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2"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ID="2" presetClass="entr" presetSubtype="2"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1000" fill="hold"/>
                                        <p:tgtEl>
                                          <p:spTgt spid="41"/>
                                        </p:tgtEl>
                                        <p:attrNameLst>
                                          <p:attrName>ppt_x</p:attrName>
                                        </p:attrNameLst>
                                      </p:cBhvr>
                                      <p:tavLst>
                                        <p:tav tm="0">
                                          <p:val>
                                            <p:strVal val="1+#ppt_w/2"/>
                                          </p:val>
                                        </p:tav>
                                        <p:tav tm="100000">
                                          <p:val>
                                            <p:strVal val="#ppt_x"/>
                                          </p:val>
                                        </p:tav>
                                      </p:tavLst>
                                    </p:anim>
                                    <p:anim calcmode="lin" valueType="num">
                                      <p:cBhvr additive="base">
                                        <p:cTn id="33"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p:bldP spid="39" grpId="0" animBg="1"/>
      <p:bldP spid="41" grpId="0"/>
      <p:bldP spid="45"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1524000"/>
            <a:ext cx="4419600" cy="609600"/>
            <a:chOff x="0" y="533400"/>
            <a:chExt cx="4419600" cy="609600"/>
          </a:xfrm>
        </p:grpSpPr>
        <p:sp>
          <p:nvSpPr>
            <p:cNvPr id="5" name="TextBox 4"/>
            <p:cNvSpPr txBox="1"/>
            <p:nvPr/>
          </p:nvSpPr>
          <p:spPr>
            <a:xfrm>
              <a:off x="0" y="533400"/>
              <a:ext cx="4419600" cy="461665"/>
            </a:xfrm>
            <a:prstGeom prst="rect">
              <a:avLst/>
            </a:prstGeom>
            <a:noFill/>
          </p:spPr>
          <p:txBody>
            <a:bodyPr wrap="square" rtlCol="0">
              <a:spAutoFit/>
            </a:bodyPr>
            <a:lstStyle/>
            <a:p>
              <a:pPr algn="ctr"/>
              <a:r>
                <a:rPr lang="en-US" sz="2400" b="1" dirty="0" smtClean="0">
                  <a:solidFill>
                    <a:srgbClr val="7F00A3"/>
                  </a:solidFill>
                  <a:latin typeface="Calibri"/>
                  <a:cs typeface="Calibri"/>
                </a:rPr>
                <a:t>COLUMBUS CITY SCHOOLS</a:t>
              </a:r>
              <a:endParaRPr lang="en-US" sz="2400" b="1" dirty="0">
                <a:solidFill>
                  <a:srgbClr val="7F00A3"/>
                </a:solidFill>
                <a:latin typeface="Calibri"/>
                <a:cs typeface="Calibri"/>
              </a:endParaRPr>
            </a:p>
          </p:txBody>
        </p:sp>
        <p:grpSp>
          <p:nvGrpSpPr>
            <p:cNvPr id="2" name="Group 1"/>
            <p:cNvGrpSpPr/>
            <p:nvPr/>
          </p:nvGrpSpPr>
          <p:grpSpPr>
            <a:xfrm>
              <a:off x="1371600" y="1074420"/>
              <a:ext cx="1771650" cy="68580"/>
              <a:chOff x="1628775" y="1192263"/>
              <a:chExt cx="1771650" cy="68580"/>
            </a:xfrm>
          </p:grpSpPr>
          <p:sp>
            <p:nvSpPr>
              <p:cNvPr id="7" name="Rectangle 6"/>
              <p:cNvSpPr/>
              <p:nvPr/>
            </p:nvSpPr>
            <p:spPr>
              <a:xfrm>
                <a:off x="1628775" y="1192263"/>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985963" y="1192263"/>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343150" y="1192263"/>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700338" y="1192263"/>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3057525" y="1192263"/>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2" name="Rectangle 11"/>
          <p:cNvSpPr/>
          <p:nvPr/>
        </p:nvSpPr>
        <p:spPr>
          <a:xfrm>
            <a:off x="2" y="3429000"/>
            <a:ext cx="9144000" cy="3429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0" y="3429000"/>
            <a:ext cx="9143999" cy="3422331"/>
          </a:xfrm>
          <a:prstGeom prst="rect">
            <a:avLst/>
          </a:prstGeom>
          <a:gradFill flip="none" rotWithShape="1">
            <a:gsLst>
              <a:gs pos="100000">
                <a:srgbClr val="700090">
                  <a:alpha val="65000"/>
                </a:srgbClr>
              </a:gs>
              <a:gs pos="29000">
                <a:schemeClr val="tx1">
                  <a:alpha val="6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84068"/>
            <a:ext cx="3614057" cy="3569132"/>
          </a:xfrm>
          <a:prstGeom prst="rect">
            <a:avLst/>
          </a:prstGeom>
        </p:spPr>
      </p:pic>
      <p:sp>
        <p:nvSpPr>
          <p:cNvPr id="16" name="Rectangle 15"/>
          <p:cNvSpPr/>
          <p:nvPr/>
        </p:nvSpPr>
        <p:spPr>
          <a:xfrm>
            <a:off x="4953000" y="4876800"/>
            <a:ext cx="3657600" cy="1481944"/>
          </a:xfrm>
          <a:prstGeom prst="rect">
            <a:avLst/>
          </a:prstGeom>
        </p:spPr>
        <p:txBody>
          <a:bodyPr wrap="square">
            <a:spAutoFit/>
          </a:bodyPr>
          <a:lstStyle/>
          <a:p>
            <a:pPr algn="just">
              <a:lnSpc>
                <a:spcPct val="130000"/>
              </a:lnSpc>
            </a:pPr>
            <a:r>
              <a:rPr lang="en-US" sz="1400" dirty="0">
                <a:solidFill>
                  <a:schemeClr val="bg1"/>
                </a:solidFill>
              </a:rPr>
              <a:t>This scope of work will include identifying ways </a:t>
            </a:r>
            <a:r>
              <a:rPr lang="en-US" sz="1400" dirty="0" smtClean="0">
                <a:solidFill>
                  <a:schemeClr val="bg1"/>
                </a:solidFill>
              </a:rPr>
              <a:t>to </a:t>
            </a:r>
            <a:r>
              <a:rPr lang="en-US" sz="1400" dirty="0">
                <a:solidFill>
                  <a:schemeClr val="bg1"/>
                </a:solidFill>
              </a:rPr>
              <a:t>help decrease this communication gap which </a:t>
            </a:r>
            <a:r>
              <a:rPr lang="en-US" sz="1400" dirty="0" smtClean="0">
                <a:solidFill>
                  <a:schemeClr val="bg1"/>
                </a:solidFill>
              </a:rPr>
              <a:t>will </a:t>
            </a:r>
            <a:r>
              <a:rPr lang="en-US" sz="1400" dirty="0">
                <a:solidFill>
                  <a:schemeClr val="bg1"/>
                </a:solidFill>
              </a:rPr>
              <a:t>include translation services, community organizations and resources that can provide </a:t>
            </a:r>
            <a:endParaRPr lang="en-US" sz="1400" dirty="0" smtClean="0">
              <a:solidFill>
                <a:schemeClr val="bg1"/>
              </a:solidFill>
            </a:endParaRPr>
          </a:p>
          <a:p>
            <a:pPr algn="just">
              <a:lnSpc>
                <a:spcPct val="130000"/>
              </a:lnSpc>
            </a:pPr>
            <a:r>
              <a:rPr lang="en-US" sz="1400" dirty="0" smtClean="0">
                <a:solidFill>
                  <a:schemeClr val="bg1"/>
                </a:solidFill>
              </a:rPr>
              <a:t>in</a:t>
            </a:r>
            <a:r>
              <a:rPr lang="en-US" sz="1400" dirty="0">
                <a:solidFill>
                  <a:schemeClr val="bg1"/>
                </a:solidFill>
              </a:rPr>
              <a:t>-reach to these </a:t>
            </a:r>
            <a:r>
              <a:rPr lang="en-US" sz="1400" dirty="0" smtClean="0">
                <a:solidFill>
                  <a:schemeClr val="bg1"/>
                </a:solidFill>
              </a:rPr>
              <a:t>communities.</a:t>
            </a:r>
            <a:endParaRPr lang="en-US" sz="1400" dirty="0">
              <a:solidFill>
                <a:schemeClr val="bg1"/>
              </a:solidFill>
            </a:endParaRPr>
          </a:p>
        </p:txBody>
      </p:sp>
      <p:sp>
        <p:nvSpPr>
          <p:cNvPr id="28" name="Rectangle 27"/>
          <p:cNvSpPr/>
          <p:nvPr/>
        </p:nvSpPr>
        <p:spPr>
          <a:xfrm>
            <a:off x="4648201" y="685800"/>
            <a:ext cx="4267200" cy="1747658"/>
          </a:xfrm>
          <a:prstGeom prst="rect">
            <a:avLst/>
          </a:prstGeom>
        </p:spPr>
        <p:txBody>
          <a:bodyPr wrap="square">
            <a:spAutoFit/>
          </a:bodyPr>
          <a:lstStyle/>
          <a:p>
            <a:pPr>
              <a:lnSpc>
                <a:spcPct val="110000"/>
              </a:lnSpc>
            </a:pPr>
            <a:r>
              <a:rPr lang="en-US" sz="1400" dirty="0">
                <a:solidFill>
                  <a:schemeClr val="tx2">
                    <a:lumMod val="50000"/>
                  </a:schemeClr>
                </a:solidFill>
              </a:rPr>
              <a:t>Columbus City Schools discovered there was a challenge between issues raised by students and parents that </a:t>
            </a:r>
            <a:endParaRPr lang="en-US" sz="1400" dirty="0" smtClean="0">
              <a:solidFill>
                <a:schemeClr val="tx2">
                  <a:lumMod val="50000"/>
                </a:schemeClr>
              </a:solidFill>
            </a:endParaRPr>
          </a:p>
          <a:p>
            <a:pPr>
              <a:lnSpc>
                <a:spcPct val="110000"/>
              </a:lnSpc>
            </a:pPr>
            <a:r>
              <a:rPr lang="en-US" sz="1400" dirty="0" smtClean="0">
                <a:solidFill>
                  <a:schemeClr val="tx2">
                    <a:lumMod val="50000"/>
                  </a:schemeClr>
                </a:solidFill>
              </a:rPr>
              <a:t>were </a:t>
            </a:r>
            <a:r>
              <a:rPr lang="en-US" sz="1400" dirty="0">
                <a:solidFill>
                  <a:schemeClr val="tx2">
                    <a:lumMod val="50000"/>
                  </a:schemeClr>
                </a:solidFill>
              </a:rPr>
              <a:t>not being addressed in the Hispanic, </a:t>
            </a:r>
            <a:r>
              <a:rPr lang="en-US" sz="1400" dirty="0" err="1">
                <a:solidFill>
                  <a:schemeClr val="tx2">
                    <a:lumMod val="50000"/>
                  </a:schemeClr>
                </a:solidFill>
              </a:rPr>
              <a:t>Somalian</a:t>
            </a:r>
            <a:r>
              <a:rPr lang="en-US" sz="1400" dirty="0">
                <a:solidFill>
                  <a:schemeClr val="tx2">
                    <a:lumMod val="50000"/>
                  </a:schemeClr>
                </a:solidFill>
              </a:rPr>
              <a:t>, </a:t>
            </a:r>
            <a:endParaRPr lang="en-US" sz="1400" dirty="0" smtClean="0">
              <a:solidFill>
                <a:schemeClr val="tx2">
                  <a:lumMod val="50000"/>
                </a:schemeClr>
              </a:solidFill>
            </a:endParaRPr>
          </a:p>
          <a:p>
            <a:pPr>
              <a:lnSpc>
                <a:spcPct val="110000"/>
              </a:lnSpc>
            </a:pPr>
            <a:r>
              <a:rPr lang="en-US" sz="1400" dirty="0" smtClean="0">
                <a:solidFill>
                  <a:schemeClr val="tx2">
                    <a:lumMod val="50000"/>
                  </a:schemeClr>
                </a:solidFill>
              </a:rPr>
              <a:t>Nepalese and other </a:t>
            </a:r>
            <a:r>
              <a:rPr lang="en-US" sz="1400" dirty="0">
                <a:solidFill>
                  <a:schemeClr val="tx2">
                    <a:lumMod val="50000"/>
                  </a:schemeClr>
                </a:solidFill>
              </a:rPr>
              <a:t>communities. </a:t>
            </a:r>
            <a:r>
              <a:rPr lang="en-US" sz="1400" dirty="0" smtClean="0">
                <a:solidFill>
                  <a:schemeClr val="tx2">
                    <a:lumMod val="50000"/>
                  </a:schemeClr>
                </a:solidFill>
              </a:rPr>
              <a:t>KRAM </a:t>
            </a:r>
            <a:r>
              <a:rPr lang="en-US" sz="1400" dirty="0">
                <a:solidFill>
                  <a:schemeClr val="tx2">
                    <a:lumMod val="50000"/>
                  </a:schemeClr>
                </a:solidFill>
              </a:rPr>
              <a:t>&amp; Associates and </a:t>
            </a:r>
            <a:r>
              <a:rPr lang="en-US" sz="1400" dirty="0" err="1">
                <a:solidFill>
                  <a:schemeClr val="tx2">
                    <a:lumMod val="50000"/>
                  </a:schemeClr>
                </a:solidFill>
              </a:rPr>
              <a:t>Nativa</a:t>
            </a:r>
            <a:r>
              <a:rPr lang="en-US" sz="1400" dirty="0">
                <a:solidFill>
                  <a:schemeClr val="tx2">
                    <a:lumMod val="50000"/>
                  </a:schemeClr>
                </a:solidFill>
              </a:rPr>
              <a:t> will identify the best social media platforms for use by both students and the parents </a:t>
            </a:r>
            <a:r>
              <a:rPr lang="en-US" sz="1400" dirty="0" smtClean="0">
                <a:solidFill>
                  <a:schemeClr val="tx2">
                    <a:lumMod val="50000"/>
                  </a:schemeClr>
                </a:solidFill>
              </a:rPr>
              <a:t>to </a:t>
            </a:r>
            <a:r>
              <a:rPr lang="en-US" sz="1400" dirty="0">
                <a:solidFill>
                  <a:schemeClr val="tx2">
                    <a:lumMod val="50000"/>
                  </a:schemeClr>
                </a:solidFill>
              </a:rPr>
              <a:t>encourage and strengthen engagement </a:t>
            </a:r>
            <a:r>
              <a:rPr lang="en-US" sz="1400" dirty="0" smtClean="0">
                <a:solidFill>
                  <a:schemeClr val="tx2">
                    <a:lumMod val="50000"/>
                  </a:schemeClr>
                </a:solidFill>
              </a:rPr>
              <a:t>in </a:t>
            </a:r>
            <a:r>
              <a:rPr lang="en-US" sz="1400" dirty="0">
                <a:solidFill>
                  <a:schemeClr val="tx2">
                    <a:lumMod val="50000"/>
                  </a:schemeClr>
                </a:solidFill>
              </a:rPr>
              <a:t>these cultures. </a:t>
            </a:r>
          </a:p>
        </p:txBody>
      </p:sp>
      <p:pic>
        <p:nvPicPr>
          <p:cNvPr id="3" name="Picture 2" descr="Somali Wom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99" y="2971800"/>
            <a:ext cx="2324930" cy="1447800"/>
          </a:xfrm>
          <a:prstGeom prst="rect">
            <a:avLst/>
          </a:prstGeom>
        </p:spPr>
      </p:pic>
      <p:pic>
        <p:nvPicPr>
          <p:cNvPr id="29" name="Picture 28" descr="Hispanic Family-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2971800"/>
            <a:ext cx="2214613" cy="1461029"/>
          </a:xfrm>
          <a:prstGeom prst="rect">
            <a:avLst/>
          </a:prstGeom>
        </p:spPr>
      </p:pic>
      <p:pic>
        <p:nvPicPr>
          <p:cNvPr id="30" name="Picture 29" descr="SchoolBus-CC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3123855"/>
            <a:ext cx="3352800" cy="2133600"/>
          </a:xfrm>
          <a:prstGeom prst="rect">
            <a:avLst/>
          </a:prstGeom>
        </p:spPr>
      </p:pic>
      <p:pic>
        <p:nvPicPr>
          <p:cNvPr id="31" name="Picture 30" descr="1170209_1674728879459659_1498645223_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0" y="457200"/>
            <a:ext cx="762000" cy="762000"/>
          </a:xfrm>
          <a:prstGeom prst="rect">
            <a:avLst/>
          </a:prstGeom>
        </p:spPr>
      </p:pic>
    </p:spTree>
    <p:extLst>
      <p:ext uri="{BB962C8B-B14F-4D97-AF65-F5344CB8AC3E}">
        <p14:creationId xmlns:p14="http://schemas.microsoft.com/office/powerpoint/2010/main" val="1529022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0" fill="hold"/>
                                        <p:tgtEl>
                                          <p:spTgt spid="3"/>
                                        </p:tgtEl>
                                        <p:attrNameLst>
                                          <p:attrName>ppt_x</p:attrName>
                                        </p:attrNameLst>
                                      </p:cBhvr>
                                      <p:tavLst>
                                        <p:tav tm="0">
                                          <p:val>
                                            <p:strVal val="1+#ppt_w/2"/>
                                          </p:val>
                                        </p:tav>
                                        <p:tav tm="100000">
                                          <p:val>
                                            <p:strVal val="#ppt_x"/>
                                          </p:val>
                                        </p:tav>
                                      </p:tavLst>
                                    </p:anim>
                                    <p:anim calcmode="lin" valueType="num">
                                      <p:cBhvr additive="base">
                                        <p:cTn id="17" dur="20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2000" fill="hold"/>
                                        <p:tgtEl>
                                          <p:spTgt spid="29"/>
                                        </p:tgtEl>
                                        <p:attrNameLst>
                                          <p:attrName>ppt_x</p:attrName>
                                        </p:attrNameLst>
                                      </p:cBhvr>
                                      <p:tavLst>
                                        <p:tav tm="0">
                                          <p:val>
                                            <p:strVal val="1+#ppt_w/2"/>
                                          </p:val>
                                        </p:tav>
                                        <p:tav tm="100000">
                                          <p:val>
                                            <p:strVal val="#ppt_x"/>
                                          </p:val>
                                        </p:tav>
                                      </p:tavLst>
                                    </p:anim>
                                    <p:anim calcmode="lin" valueType="num">
                                      <p:cBhvr additive="base">
                                        <p:cTn id="22" dur="2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5600" y="147935"/>
            <a:ext cx="3581400" cy="530245"/>
            <a:chOff x="2895600" y="147935"/>
            <a:chExt cx="3581400" cy="530245"/>
          </a:xfrm>
        </p:grpSpPr>
        <p:sp>
          <p:nvSpPr>
            <p:cNvPr id="5" name="TextBox 4"/>
            <p:cNvSpPr txBox="1"/>
            <p:nvPr/>
          </p:nvSpPr>
          <p:spPr>
            <a:xfrm>
              <a:off x="2895600" y="147935"/>
              <a:ext cx="3581400" cy="461665"/>
            </a:xfrm>
            <a:prstGeom prst="rect">
              <a:avLst/>
            </a:prstGeom>
            <a:noFill/>
          </p:spPr>
          <p:txBody>
            <a:bodyPr wrap="square" rtlCol="0">
              <a:spAutoFit/>
            </a:bodyPr>
            <a:lstStyle/>
            <a:p>
              <a:pPr algn="ctr"/>
              <a:r>
                <a:rPr lang="en-US" sz="2400" b="1" dirty="0" smtClean="0">
                  <a:solidFill>
                    <a:schemeClr val="tx2">
                      <a:lumMod val="50000"/>
                    </a:schemeClr>
                  </a:solidFill>
                  <a:latin typeface="Calibri"/>
                  <a:cs typeface="Calibri"/>
                </a:rPr>
                <a:t>COMMUNITY</a:t>
              </a:r>
              <a:r>
                <a:rPr lang="en-US" sz="2400" dirty="0" smtClean="0">
                  <a:solidFill>
                    <a:schemeClr val="tx2">
                      <a:lumMod val="50000"/>
                    </a:schemeClr>
                  </a:solidFill>
                  <a:latin typeface="Bebas Neue" panose="020B0606020202050201" pitchFamily="34" charset="0"/>
                </a:rPr>
                <a:t> </a:t>
              </a:r>
              <a:r>
                <a:rPr lang="en-US" sz="2400" b="1" dirty="0" smtClean="0">
                  <a:solidFill>
                    <a:schemeClr val="tx2">
                      <a:lumMod val="50000"/>
                    </a:schemeClr>
                  </a:solidFill>
                  <a:latin typeface="Calibri"/>
                  <a:cs typeface="Calibri"/>
                </a:rPr>
                <a:t>LEADERSHIP</a:t>
              </a:r>
              <a:endParaRPr lang="en-US" sz="2400" b="1" dirty="0">
                <a:solidFill>
                  <a:schemeClr val="tx2">
                    <a:lumMod val="50000"/>
                  </a:schemeClr>
                </a:solidFill>
                <a:latin typeface="Calibri"/>
                <a:cs typeface="Calibri"/>
              </a:endParaRPr>
            </a:p>
          </p:txBody>
        </p:sp>
        <p:grpSp>
          <p:nvGrpSpPr>
            <p:cNvPr id="2" name="Group 1"/>
            <p:cNvGrpSpPr/>
            <p:nvPr/>
          </p:nvGrpSpPr>
          <p:grpSpPr>
            <a:xfrm>
              <a:off x="3810000" y="609600"/>
              <a:ext cx="1771650" cy="68580"/>
              <a:chOff x="3686175" y="1848031"/>
              <a:chExt cx="1771650" cy="68580"/>
            </a:xfrm>
          </p:grpSpPr>
          <p:sp>
            <p:nvSpPr>
              <p:cNvPr id="7" name="Rectangle 6"/>
              <p:cNvSpPr/>
              <p:nvPr/>
            </p:nvSpPr>
            <p:spPr>
              <a:xfrm>
                <a:off x="3686175" y="1848031"/>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043363" y="1848031"/>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400550" y="1848031"/>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757738" y="1848031"/>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114925" y="1848031"/>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7" name="TextBox 16"/>
          <p:cNvSpPr txBox="1"/>
          <p:nvPr/>
        </p:nvSpPr>
        <p:spPr>
          <a:xfrm>
            <a:off x="1866900" y="838200"/>
            <a:ext cx="5486400" cy="369332"/>
          </a:xfrm>
          <a:prstGeom prst="rect">
            <a:avLst/>
          </a:prstGeom>
          <a:noFill/>
        </p:spPr>
        <p:txBody>
          <a:bodyPr wrap="square" rtlCol="0">
            <a:spAutoFit/>
          </a:bodyPr>
          <a:lstStyle/>
          <a:p>
            <a:r>
              <a:rPr lang="en-US" b="1" dirty="0">
                <a:cs typeface="Calibri"/>
              </a:rPr>
              <a:t>N</a:t>
            </a:r>
            <a:r>
              <a:rPr lang="en-US" b="1" spc="-15" dirty="0">
                <a:cs typeface="Calibri"/>
              </a:rPr>
              <a:t>a</a:t>
            </a:r>
            <a:r>
              <a:rPr lang="en-US" b="1" dirty="0">
                <a:cs typeface="Calibri"/>
              </a:rPr>
              <a:t>tas</a:t>
            </a:r>
            <a:r>
              <a:rPr lang="en-US" b="1" spc="-15" dirty="0">
                <a:cs typeface="Calibri"/>
              </a:rPr>
              <a:t>h</a:t>
            </a:r>
            <a:r>
              <a:rPr lang="en-US" b="1" dirty="0">
                <a:cs typeface="Calibri"/>
              </a:rPr>
              <a:t>a</a:t>
            </a:r>
            <a:r>
              <a:rPr lang="en-US" b="1" spc="10" dirty="0">
                <a:cs typeface="Calibri"/>
              </a:rPr>
              <a:t> </a:t>
            </a:r>
            <a:r>
              <a:rPr lang="en-US" b="1" dirty="0" err="1">
                <a:cs typeface="Calibri"/>
              </a:rPr>
              <a:t>P</a:t>
            </a:r>
            <a:r>
              <a:rPr lang="en-US" b="1" spc="-10" dirty="0" err="1">
                <a:cs typeface="Calibri"/>
              </a:rPr>
              <a:t>ongon</a:t>
            </a:r>
            <a:r>
              <a:rPr lang="en-US" b="1" dirty="0" err="1">
                <a:cs typeface="Calibri"/>
              </a:rPr>
              <a:t>i</a:t>
            </a:r>
            <a:r>
              <a:rPr lang="en-US" b="1" spc="-10" dirty="0" err="1">
                <a:cs typeface="Calibri"/>
              </a:rPr>
              <a:t>s</a:t>
            </a:r>
            <a:r>
              <a:rPr lang="en-US" b="1" dirty="0">
                <a:cs typeface="Calibri"/>
              </a:rPr>
              <a:t>,</a:t>
            </a:r>
            <a:r>
              <a:rPr lang="en-US" b="1" spc="15" dirty="0">
                <a:cs typeface="Calibri"/>
              </a:rPr>
              <a:t> </a:t>
            </a:r>
            <a:r>
              <a:rPr lang="en-US" b="1" spc="-10" dirty="0">
                <a:cs typeface="Calibri"/>
              </a:rPr>
              <a:t>201</a:t>
            </a:r>
            <a:r>
              <a:rPr lang="en-US" b="1" dirty="0">
                <a:cs typeface="Calibri"/>
              </a:rPr>
              <a:t>4</a:t>
            </a:r>
            <a:r>
              <a:rPr lang="en-US" b="1" spc="5" dirty="0">
                <a:cs typeface="Calibri"/>
              </a:rPr>
              <a:t> </a:t>
            </a:r>
            <a:r>
              <a:rPr lang="en-US" b="1" spc="-10" dirty="0">
                <a:cs typeface="Calibri"/>
              </a:rPr>
              <a:t>La</a:t>
            </a:r>
            <a:r>
              <a:rPr lang="en-US" b="1" dirty="0">
                <a:cs typeface="Calibri"/>
              </a:rPr>
              <a:t>ti</a:t>
            </a:r>
            <a:r>
              <a:rPr lang="en-US" b="1" spc="-10" dirty="0">
                <a:cs typeface="Calibri"/>
              </a:rPr>
              <a:t>n</a:t>
            </a:r>
            <a:r>
              <a:rPr lang="en-US" b="1" dirty="0">
                <a:cs typeface="Calibri"/>
              </a:rPr>
              <a:t>a</a:t>
            </a:r>
            <a:r>
              <a:rPr lang="en-US" b="1" spc="5" dirty="0">
                <a:cs typeface="Calibri"/>
              </a:rPr>
              <a:t> </a:t>
            </a:r>
            <a:r>
              <a:rPr lang="en-US" b="1" dirty="0">
                <a:cs typeface="Calibri"/>
              </a:rPr>
              <a:t>E</a:t>
            </a:r>
            <a:r>
              <a:rPr lang="en-US" b="1" spc="-10" dirty="0">
                <a:cs typeface="Calibri"/>
              </a:rPr>
              <a:t>n</a:t>
            </a:r>
            <a:r>
              <a:rPr lang="en-US" b="1" dirty="0">
                <a:cs typeface="Calibri"/>
              </a:rPr>
              <a:t>tre</a:t>
            </a:r>
            <a:r>
              <a:rPr lang="en-US" b="1" spc="-10" dirty="0">
                <a:cs typeface="Calibri"/>
              </a:rPr>
              <a:t>p</a:t>
            </a:r>
            <a:r>
              <a:rPr lang="en-US" b="1" dirty="0">
                <a:cs typeface="Calibri"/>
              </a:rPr>
              <a:t>r</a:t>
            </a:r>
            <a:r>
              <a:rPr lang="en-US" b="1" spc="-10" dirty="0">
                <a:cs typeface="Calibri"/>
              </a:rPr>
              <a:t>eneu</a:t>
            </a:r>
            <a:r>
              <a:rPr lang="en-US" b="1" dirty="0">
                <a:cs typeface="Calibri"/>
              </a:rPr>
              <a:t>r</a:t>
            </a:r>
            <a:r>
              <a:rPr lang="en-US" b="1" spc="25" dirty="0">
                <a:cs typeface="Calibri"/>
              </a:rPr>
              <a:t> </a:t>
            </a:r>
            <a:r>
              <a:rPr lang="en-US" b="1" spc="-10" dirty="0">
                <a:cs typeface="Calibri"/>
              </a:rPr>
              <a:t>o</a:t>
            </a:r>
            <a:r>
              <a:rPr lang="en-US" b="1" dirty="0">
                <a:cs typeface="Calibri"/>
              </a:rPr>
              <a:t>f the</a:t>
            </a:r>
            <a:r>
              <a:rPr lang="en-US" b="1" spc="-45" dirty="0">
                <a:cs typeface="Calibri"/>
              </a:rPr>
              <a:t> </a:t>
            </a:r>
            <a:r>
              <a:rPr lang="en-US" b="1" spc="-170" dirty="0">
                <a:cs typeface="Calibri"/>
              </a:rPr>
              <a:t>Y</a:t>
            </a:r>
            <a:r>
              <a:rPr lang="en-US" b="1" spc="-10" dirty="0">
                <a:cs typeface="Calibri"/>
              </a:rPr>
              <a:t>ea</a:t>
            </a:r>
            <a:r>
              <a:rPr lang="en-US" b="1" spc="-100" dirty="0">
                <a:cs typeface="Calibri"/>
              </a:rPr>
              <a:t>r</a:t>
            </a:r>
            <a:endParaRPr lang="en-US" b="1" dirty="0">
              <a:solidFill>
                <a:srgbClr val="7F00A3"/>
              </a:solidFill>
              <a:cs typeface="Calibri"/>
            </a:endParaRPr>
          </a:p>
        </p:txBody>
      </p:sp>
      <p:pic>
        <p:nvPicPr>
          <p:cNvPr id="3" name="Picture 2" descr="Natasha Pongoni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9265"/>
            <a:ext cx="9220200" cy="5237736"/>
          </a:xfrm>
          <a:prstGeom prst="rect">
            <a:avLst/>
          </a:prstGeom>
        </p:spPr>
      </p:pic>
    </p:spTree>
    <p:extLst>
      <p:ext uri="{BB962C8B-B14F-4D97-AF65-F5344CB8AC3E}">
        <p14:creationId xmlns:p14="http://schemas.microsoft.com/office/powerpoint/2010/main" val="1806137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66900" y="838200"/>
            <a:ext cx="5486400" cy="369332"/>
          </a:xfrm>
          <a:prstGeom prst="rect">
            <a:avLst/>
          </a:prstGeom>
          <a:noFill/>
        </p:spPr>
        <p:txBody>
          <a:bodyPr wrap="square" rtlCol="0">
            <a:spAutoFit/>
          </a:bodyPr>
          <a:lstStyle/>
          <a:p>
            <a:pPr algn="ctr"/>
            <a:r>
              <a:rPr lang="en-US" b="1" dirty="0" smtClean="0">
                <a:cs typeface="Calibri"/>
              </a:rPr>
              <a:t>NATIVA: A Minority and </a:t>
            </a:r>
            <a:r>
              <a:rPr lang="en-US" b="1" dirty="0">
                <a:cs typeface="Calibri"/>
              </a:rPr>
              <a:t>Woman Led Company</a:t>
            </a:r>
          </a:p>
        </p:txBody>
      </p:sp>
      <p:pic>
        <p:nvPicPr>
          <p:cNvPr id="6" name="Picture 5" descr="Natasha Pongoni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8956"/>
            <a:ext cx="4872000" cy="5334000"/>
          </a:xfrm>
          <a:prstGeom prst="rect">
            <a:avLst/>
          </a:prstGeom>
        </p:spPr>
      </p:pic>
      <p:pic>
        <p:nvPicPr>
          <p:cNvPr id="12" name="Picture 11" descr="Natasha Pongoni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00"/>
            <a:ext cx="2853419" cy="5562600"/>
          </a:xfrm>
          <a:prstGeom prst="rect">
            <a:avLst/>
          </a:prstGeom>
        </p:spPr>
      </p:pic>
      <p:pic>
        <p:nvPicPr>
          <p:cNvPr id="13" name="Picture 12" descr="Natasha Pongonis-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905000"/>
            <a:ext cx="2003669" cy="2044700"/>
          </a:xfrm>
          <a:prstGeom prst="rect">
            <a:avLst/>
          </a:prstGeom>
        </p:spPr>
      </p:pic>
      <p:grpSp>
        <p:nvGrpSpPr>
          <p:cNvPr id="14" name="Group 13"/>
          <p:cNvGrpSpPr/>
          <p:nvPr/>
        </p:nvGrpSpPr>
        <p:grpSpPr>
          <a:xfrm>
            <a:off x="2895600" y="147935"/>
            <a:ext cx="3581400" cy="530245"/>
            <a:chOff x="2895600" y="147935"/>
            <a:chExt cx="3581400" cy="530245"/>
          </a:xfrm>
        </p:grpSpPr>
        <p:sp>
          <p:nvSpPr>
            <p:cNvPr id="15" name="TextBox 14"/>
            <p:cNvSpPr txBox="1"/>
            <p:nvPr/>
          </p:nvSpPr>
          <p:spPr>
            <a:xfrm>
              <a:off x="2895600" y="147935"/>
              <a:ext cx="3581400" cy="461665"/>
            </a:xfrm>
            <a:prstGeom prst="rect">
              <a:avLst/>
            </a:prstGeom>
            <a:noFill/>
          </p:spPr>
          <p:txBody>
            <a:bodyPr wrap="square" rtlCol="0">
              <a:spAutoFit/>
            </a:bodyPr>
            <a:lstStyle/>
            <a:p>
              <a:pPr algn="ctr"/>
              <a:r>
                <a:rPr lang="en-US" sz="2400" b="1" dirty="0" smtClean="0">
                  <a:solidFill>
                    <a:schemeClr val="tx2">
                      <a:lumMod val="50000"/>
                    </a:schemeClr>
                  </a:solidFill>
                  <a:latin typeface="Calibri"/>
                  <a:cs typeface="Calibri"/>
                </a:rPr>
                <a:t>COMMUNITY</a:t>
              </a:r>
              <a:r>
                <a:rPr lang="en-US" sz="2400" dirty="0" smtClean="0">
                  <a:solidFill>
                    <a:schemeClr val="tx2">
                      <a:lumMod val="50000"/>
                    </a:schemeClr>
                  </a:solidFill>
                  <a:latin typeface="Bebas Neue" panose="020B0606020202050201" pitchFamily="34" charset="0"/>
                </a:rPr>
                <a:t> </a:t>
              </a:r>
              <a:r>
                <a:rPr lang="en-US" sz="2400" b="1" dirty="0" smtClean="0">
                  <a:solidFill>
                    <a:schemeClr val="tx2">
                      <a:lumMod val="50000"/>
                    </a:schemeClr>
                  </a:solidFill>
                  <a:latin typeface="Calibri"/>
                  <a:cs typeface="Calibri"/>
                </a:rPr>
                <a:t>LEADERSHIP</a:t>
              </a:r>
              <a:endParaRPr lang="en-US" sz="2400" b="1" dirty="0">
                <a:solidFill>
                  <a:schemeClr val="tx2">
                    <a:lumMod val="50000"/>
                  </a:schemeClr>
                </a:solidFill>
                <a:latin typeface="Calibri"/>
                <a:cs typeface="Calibri"/>
              </a:endParaRPr>
            </a:p>
          </p:txBody>
        </p:sp>
        <p:grpSp>
          <p:nvGrpSpPr>
            <p:cNvPr id="16" name="Group 15"/>
            <p:cNvGrpSpPr/>
            <p:nvPr/>
          </p:nvGrpSpPr>
          <p:grpSpPr>
            <a:xfrm>
              <a:off x="3810000" y="609600"/>
              <a:ext cx="1771650" cy="68580"/>
              <a:chOff x="3686175" y="1848031"/>
              <a:chExt cx="1771650" cy="68580"/>
            </a:xfrm>
          </p:grpSpPr>
          <p:sp>
            <p:nvSpPr>
              <p:cNvPr id="18" name="Rectangle 17"/>
              <p:cNvSpPr/>
              <p:nvPr/>
            </p:nvSpPr>
            <p:spPr>
              <a:xfrm>
                <a:off x="3686175" y="1848031"/>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4043363" y="1848031"/>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4400550" y="1848031"/>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4757738" y="1848031"/>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5114925" y="1848031"/>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3596779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strVal val="#ppt_w*0.70"/>
                                          </p:val>
                                        </p:tav>
                                        <p:tav tm="100000">
                                          <p:val>
                                            <p:strVal val="#ppt_w"/>
                                          </p:val>
                                        </p:tav>
                                      </p:tavLst>
                                    </p:anim>
                                    <p:anim calcmode="lin" valueType="num">
                                      <p:cBhvr>
                                        <p:cTn id="8" dur="2000" fill="hold"/>
                                        <p:tgtEl>
                                          <p:spTgt spid="17"/>
                                        </p:tgtEl>
                                        <p:attrNameLst>
                                          <p:attrName>ppt_h</p:attrName>
                                        </p:attrNameLst>
                                      </p:cBhvr>
                                      <p:tavLst>
                                        <p:tav tm="0">
                                          <p:val>
                                            <p:strVal val="#ppt_h"/>
                                          </p:val>
                                        </p:tav>
                                        <p:tav tm="100000">
                                          <p:val>
                                            <p:strVal val="#ppt_h"/>
                                          </p:val>
                                        </p:tav>
                                      </p:tavLst>
                                    </p:anim>
                                    <p:animEffect transition="in" filter="fade">
                                      <p:cBhvr>
                                        <p:cTn id="9" dur="2000"/>
                                        <p:tgtEl>
                                          <p:spTgt spid="17"/>
                                        </p:tgtEl>
                                      </p:cBhvr>
                                    </p:animEffect>
                                  </p:childTnLst>
                                </p:cTn>
                              </p:par>
                            </p:childTnLst>
                          </p:cTn>
                        </p:par>
                        <p:par>
                          <p:cTn id="10" fill="hold">
                            <p:stCondLst>
                              <p:cond delay="2000"/>
                            </p:stCondLst>
                            <p:childTnLst>
                              <p:par>
                                <p:cTn id="11" presetID="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4000"/>
                            </p:stCondLst>
                            <p:childTnLst>
                              <p:par>
                                <p:cTn id="16" presetID="2" presetClass="entr" presetSubtype="2"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2000" fill="hold"/>
                                        <p:tgtEl>
                                          <p:spTgt spid="12"/>
                                        </p:tgtEl>
                                        <p:attrNameLst>
                                          <p:attrName>ppt_x</p:attrName>
                                        </p:attrNameLst>
                                      </p:cBhvr>
                                      <p:tavLst>
                                        <p:tav tm="0">
                                          <p:val>
                                            <p:strVal val="1+#ppt_w/2"/>
                                          </p:val>
                                        </p:tav>
                                        <p:tav tm="100000">
                                          <p:val>
                                            <p:strVal val="#ppt_x"/>
                                          </p:val>
                                        </p:tav>
                                      </p:tavLst>
                                    </p:anim>
                                    <p:anim calcmode="lin" valueType="num">
                                      <p:cBhvr additive="base">
                                        <p:cTn id="19" dur="20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6000"/>
                            </p:stCondLst>
                            <p:childTnLst>
                              <p:par>
                                <p:cTn id="21" presetID="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ppt_x"/>
                                          </p:val>
                                        </p:tav>
                                        <p:tav tm="100000">
                                          <p:val>
                                            <p:strVal val="#ppt_x"/>
                                          </p:val>
                                        </p:tav>
                                      </p:tavLst>
                                    </p:anim>
                                    <p:anim calcmode="lin" valueType="num">
                                      <p:cBhvr additive="base">
                                        <p:cTn id="24"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800" y="2368927"/>
            <a:ext cx="5334000" cy="4031873"/>
          </a:xfrm>
          <a:prstGeom prst="rect">
            <a:avLst/>
          </a:prstGeom>
        </p:spPr>
        <p:txBody>
          <a:bodyPr wrap="square" lIns="91440">
            <a:spAutoFit/>
          </a:bodyPr>
          <a:lstStyle/>
          <a:p>
            <a:pPr marL="285750" indent="-285750">
              <a:buClr>
                <a:srgbClr val="7F00A3"/>
              </a:buClr>
              <a:buFont typeface="Wingdings" charset="2"/>
              <a:buChar char="v"/>
            </a:pPr>
            <a:r>
              <a:rPr lang="en-US" sz="1600" dirty="0">
                <a:solidFill>
                  <a:schemeClr val="tx2">
                    <a:lumMod val="50000"/>
                  </a:schemeClr>
                </a:solidFill>
              </a:rPr>
              <a:t> </a:t>
            </a:r>
            <a:r>
              <a:rPr lang="en-US" sz="1600" dirty="0" smtClean="0">
                <a:solidFill>
                  <a:schemeClr val="tx2">
                    <a:lumMod val="50000"/>
                  </a:schemeClr>
                </a:solidFill>
              </a:rPr>
              <a:t>   </a:t>
            </a:r>
            <a:r>
              <a:rPr lang="en-US" sz="1500" dirty="0" smtClean="0">
                <a:solidFill>
                  <a:schemeClr val="tx2">
                    <a:lumMod val="50000"/>
                  </a:schemeClr>
                </a:solidFill>
              </a:rPr>
              <a:t>High </a:t>
            </a:r>
            <a:r>
              <a:rPr lang="en-US" sz="1500" dirty="0">
                <a:solidFill>
                  <a:schemeClr val="tx2">
                    <a:lumMod val="50000"/>
                  </a:schemeClr>
                </a:solidFill>
              </a:rPr>
              <a:t>school Girls’ </a:t>
            </a:r>
            <a:r>
              <a:rPr lang="en-US" sz="1500" dirty="0" smtClean="0">
                <a:solidFill>
                  <a:schemeClr val="tx2">
                    <a:lumMod val="50000"/>
                  </a:schemeClr>
                </a:solidFill>
              </a:rPr>
              <a:t>Assistant Basketball </a:t>
            </a:r>
            <a:r>
              <a:rPr lang="en-US" sz="1500" dirty="0">
                <a:solidFill>
                  <a:schemeClr val="tx2">
                    <a:lumMod val="50000"/>
                  </a:schemeClr>
                </a:solidFill>
              </a:rPr>
              <a:t>Coach for 15 </a:t>
            </a:r>
            <a:r>
              <a:rPr lang="en-US" sz="1500" dirty="0" smtClean="0">
                <a:solidFill>
                  <a:schemeClr val="tx2">
                    <a:lumMod val="50000"/>
                  </a:schemeClr>
                </a:solidFill>
              </a:rPr>
              <a:t>years</a:t>
            </a:r>
          </a:p>
          <a:p>
            <a:pPr marL="285750" indent="-285750">
              <a:buClr>
                <a:srgbClr val="7F00A3"/>
              </a:buClr>
              <a:buFont typeface="Wingdings" charset="2"/>
              <a:buChar char="v"/>
            </a:pPr>
            <a:endParaRPr lang="en-US" sz="1500" dirty="0">
              <a:solidFill>
                <a:schemeClr val="tx2">
                  <a:lumMod val="50000"/>
                </a:schemeClr>
              </a:solidFill>
            </a:endParaRPr>
          </a:p>
          <a:p>
            <a:pPr marL="285750" indent="-285750">
              <a:buClr>
                <a:srgbClr val="7F00A3"/>
              </a:buClr>
              <a:buFont typeface="Wingdings" charset="2"/>
              <a:buChar char="v"/>
            </a:pPr>
            <a:r>
              <a:rPr lang="en-US" sz="1500" dirty="0">
                <a:solidFill>
                  <a:schemeClr val="tx2">
                    <a:lumMod val="50000"/>
                  </a:schemeClr>
                </a:solidFill>
              </a:rPr>
              <a:t> </a:t>
            </a:r>
            <a:r>
              <a:rPr lang="en-US" sz="1500" dirty="0" smtClean="0">
                <a:solidFill>
                  <a:schemeClr val="tx2">
                    <a:lumMod val="50000"/>
                  </a:schemeClr>
                </a:solidFill>
              </a:rPr>
              <a:t>   </a:t>
            </a:r>
            <a:r>
              <a:rPr lang="en-US" sz="1500" dirty="0" err="1" smtClean="0">
                <a:solidFill>
                  <a:schemeClr val="tx2">
                    <a:lumMod val="50000"/>
                  </a:schemeClr>
                </a:solidFill>
              </a:rPr>
              <a:t>Simba</a:t>
            </a:r>
            <a:r>
              <a:rPr lang="en-US" sz="1500" dirty="0" smtClean="0">
                <a:solidFill>
                  <a:schemeClr val="tx2">
                    <a:lumMod val="50000"/>
                  </a:schemeClr>
                </a:solidFill>
              </a:rPr>
              <a:t> </a:t>
            </a:r>
            <a:r>
              <a:rPr lang="en-US" sz="1500" dirty="0">
                <a:solidFill>
                  <a:schemeClr val="tx2">
                    <a:lumMod val="50000"/>
                  </a:schemeClr>
                </a:solidFill>
              </a:rPr>
              <a:t>Mentor Volunteer for African-American youth </a:t>
            </a:r>
            <a:r>
              <a:rPr lang="en-US" sz="1500" dirty="0" smtClean="0">
                <a:solidFill>
                  <a:schemeClr val="tx2">
                    <a:lumMod val="50000"/>
                  </a:schemeClr>
                </a:solidFill>
              </a:rPr>
              <a:t/>
            </a:r>
            <a:br>
              <a:rPr lang="en-US" sz="1500" dirty="0" smtClean="0">
                <a:solidFill>
                  <a:schemeClr val="tx2">
                    <a:lumMod val="50000"/>
                  </a:schemeClr>
                </a:solidFill>
              </a:rPr>
            </a:br>
            <a:r>
              <a:rPr lang="en-US" sz="1500" dirty="0" smtClean="0">
                <a:solidFill>
                  <a:schemeClr val="tx2">
                    <a:lumMod val="50000"/>
                  </a:schemeClr>
                </a:solidFill>
              </a:rPr>
              <a:t>    between the ages </a:t>
            </a:r>
            <a:r>
              <a:rPr lang="en-US" sz="1500" dirty="0">
                <a:solidFill>
                  <a:schemeClr val="tx2">
                    <a:lumMod val="50000"/>
                  </a:schemeClr>
                </a:solidFill>
              </a:rPr>
              <a:t>of 5-</a:t>
            </a:r>
            <a:r>
              <a:rPr lang="en-US" sz="1500" dirty="0" smtClean="0">
                <a:solidFill>
                  <a:schemeClr val="tx2">
                    <a:lumMod val="50000"/>
                  </a:schemeClr>
                </a:solidFill>
              </a:rPr>
              <a:t>18</a:t>
            </a:r>
          </a:p>
          <a:p>
            <a:pPr marL="285750" indent="-285750">
              <a:buClr>
                <a:srgbClr val="7F00A3"/>
              </a:buClr>
              <a:buFont typeface="Wingdings" charset="2"/>
              <a:buChar char="v"/>
            </a:pPr>
            <a:endParaRPr lang="en-US" sz="1500" dirty="0">
              <a:solidFill>
                <a:schemeClr val="tx2">
                  <a:lumMod val="50000"/>
                </a:schemeClr>
              </a:solidFill>
            </a:endParaRPr>
          </a:p>
          <a:p>
            <a:pPr marL="285750" indent="-285750">
              <a:buClr>
                <a:srgbClr val="7F00A3"/>
              </a:buClr>
              <a:buFont typeface="Wingdings" charset="2"/>
              <a:buChar char="v"/>
            </a:pPr>
            <a:r>
              <a:rPr lang="en-US" sz="1500" dirty="0">
                <a:solidFill>
                  <a:schemeClr val="tx2">
                    <a:lumMod val="50000"/>
                  </a:schemeClr>
                </a:solidFill>
              </a:rPr>
              <a:t> </a:t>
            </a:r>
            <a:r>
              <a:rPr lang="en-US" sz="1500" dirty="0" smtClean="0">
                <a:solidFill>
                  <a:schemeClr val="tx2">
                    <a:lumMod val="50000"/>
                  </a:schemeClr>
                </a:solidFill>
              </a:rPr>
              <a:t>   Served </a:t>
            </a:r>
            <a:r>
              <a:rPr lang="en-US" sz="1500" dirty="0">
                <a:solidFill>
                  <a:schemeClr val="tx2">
                    <a:lumMod val="50000"/>
                  </a:schemeClr>
                </a:solidFill>
              </a:rPr>
              <a:t>on the Columbus Chamber’s Small Business Council </a:t>
            </a:r>
            <a:r>
              <a:rPr lang="en-US" sz="1500" dirty="0" smtClean="0">
                <a:solidFill>
                  <a:schemeClr val="tx2">
                    <a:lumMod val="50000"/>
                  </a:schemeClr>
                </a:solidFill>
              </a:rPr>
              <a:t/>
            </a:r>
            <a:br>
              <a:rPr lang="en-US" sz="1500" dirty="0" smtClean="0">
                <a:solidFill>
                  <a:schemeClr val="tx2">
                    <a:lumMod val="50000"/>
                  </a:schemeClr>
                </a:solidFill>
              </a:rPr>
            </a:br>
            <a:r>
              <a:rPr lang="en-US" sz="1500" dirty="0" smtClean="0">
                <a:solidFill>
                  <a:schemeClr val="tx2">
                    <a:lumMod val="50000"/>
                  </a:schemeClr>
                </a:solidFill>
              </a:rPr>
              <a:t>    for </a:t>
            </a:r>
            <a:r>
              <a:rPr lang="en-US" sz="1500" dirty="0">
                <a:solidFill>
                  <a:schemeClr val="tx2">
                    <a:lumMod val="50000"/>
                  </a:schemeClr>
                </a:solidFill>
              </a:rPr>
              <a:t>6 </a:t>
            </a:r>
            <a:r>
              <a:rPr lang="en-US" sz="1500" dirty="0" smtClean="0">
                <a:solidFill>
                  <a:schemeClr val="tx2">
                    <a:lumMod val="50000"/>
                  </a:schemeClr>
                </a:solidFill>
              </a:rPr>
              <a:t>years</a:t>
            </a:r>
          </a:p>
          <a:p>
            <a:pPr>
              <a:buClr>
                <a:srgbClr val="7F00A3"/>
              </a:buClr>
            </a:pPr>
            <a:endParaRPr lang="en-US" sz="1500" dirty="0">
              <a:solidFill>
                <a:schemeClr val="tx2">
                  <a:lumMod val="50000"/>
                </a:schemeClr>
              </a:solidFill>
            </a:endParaRPr>
          </a:p>
          <a:p>
            <a:pPr marL="285750" indent="-285750">
              <a:buClr>
                <a:srgbClr val="7F00A3"/>
              </a:buClr>
              <a:buFont typeface="Wingdings" charset="2"/>
              <a:buChar char="v"/>
            </a:pPr>
            <a:r>
              <a:rPr lang="en-US" sz="1500" dirty="0">
                <a:solidFill>
                  <a:schemeClr val="tx2">
                    <a:lumMod val="50000"/>
                  </a:schemeClr>
                </a:solidFill>
              </a:rPr>
              <a:t> </a:t>
            </a:r>
            <a:r>
              <a:rPr lang="en-US" sz="1500" dirty="0" smtClean="0">
                <a:solidFill>
                  <a:schemeClr val="tx2">
                    <a:lumMod val="50000"/>
                  </a:schemeClr>
                </a:solidFill>
              </a:rPr>
              <a:t>   Recipient </a:t>
            </a:r>
            <a:r>
              <a:rPr lang="en-US" sz="1500" dirty="0">
                <a:solidFill>
                  <a:schemeClr val="tx2">
                    <a:lumMod val="50000"/>
                  </a:schemeClr>
                </a:solidFill>
              </a:rPr>
              <a:t>in the Over $1 Million category for the </a:t>
            </a:r>
            <a:r>
              <a:rPr lang="en-US" sz="1500" dirty="0" smtClean="0">
                <a:solidFill>
                  <a:schemeClr val="tx2">
                    <a:lumMod val="50000"/>
                  </a:schemeClr>
                </a:solidFill>
              </a:rPr>
              <a:t/>
            </a:r>
            <a:br>
              <a:rPr lang="en-US" sz="1500" dirty="0" smtClean="0">
                <a:solidFill>
                  <a:schemeClr val="tx2">
                    <a:lumMod val="50000"/>
                  </a:schemeClr>
                </a:solidFill>
              </a:rPr>
            </a:br>
            <a:r>
              <a:rPr lang="en-US" sz="1500" dirty="0" smtClean="0">
                <a:solidFill>
                  <a:schemeClr val="tx2">
                    <a:lumMod val="50000"/>
                  </a:schemeClr>
                </a:solidFill>
              </a:rPr>
              <a:t>    Columbus Chamber’s </a:t>
            </a:r>
            <a:r>
              <a:rPr lang="en-US" sz="1500" dirty="0">
                <a:solidFill>
                  <a:schemeClr val="tx2">
                    <a:lumMod val="50000"/>
                  </a:schemeClr>
                </a:solidFill>
              </a:rPr>
              <a:t>Small Business Leader Award</a:t>
            </a:r>
          </a:p>
          <a:p>
            <a:pPr marL="285750" indent="-285750">
              <a:buClr>
                <a:srgbClr val="7F00A3"/>
              </a:buClr>
              <a:buFont typeface="Wingdings" charset="2"/>
              <a:buChar char="v"/>
            </a:pPr>
            <a:endParaRPr lang="en-US" sz="1500" dirty="0">
              <a:solidFill>
                <a:schemeClr val="tx2">
                  <a:lumMod val="50000"/>
                </a:schemeClr>
              </a:solidFill>
            </a:endParaRPr>
          </a:p>
          <a:p>
            <a:pPr marL="285750" indent="-285750">
              <a:buClr>
                <a:srgbClr val="7F00A3"/>
              </a:buClr>
              <a:buFont typeface="Wingdings" charset="2"/>
              <a:buChar char="v"/>
            </a:pPr>
            <a:r>
              <a:rPr lang="en-US" sz="1500" dirty="0">
                <a:solidFill>
                  <a:schemeClr val="tx2">
                    <a:lumMod val="50000"/>
                  </a:schemeClr>
                </a:solidFill>
              </a:rPr>
              <a:t> </a:t>
            </a:r>
            <a:r>
              <a:rPr lang="en-US" sz="1500" dirty="0" smtClean="0">
                <a:solidFill>
                  <a:schemeClr val="tx2">
                    <a:lumMod val="50000"/>
                  </a:schemeClr>
                </a:solidFill>
              </a:rPr>
              <a:t>   Fast </a:t>
            </a:r>
            <a:r>
              <a:rPr lang="en-US" sz="1500" dirty="0">
                <a:solidFill>
                  <a:schemeClr val="tx2">
                    <a:lumMod val="50000"/>
                  </a:schemeClr>
                </a:solidFill>
              </a:rPr>
              <a:t>50 for Business First – top 25 companies </a:t>
            </a:r>
            <a:r>
              <a:rPr lang="en-US" sz="1500" dirty="0" smtClean="0">
                <a:solidFill>
                  <a:schemeClr val="tx2">
                    <a:lumMod val="50000"/>
                  </a:schemeClr>
                </a:solidFill>
              </a:rPr>
              <a:t/>
            </a:r>
            <a:br>
              <a:rPr lang="en-US" sz="1500" dirty="0" smtClean="0">
                <a:solidFill>
                  <a:schemeClr val="tx2">
                    <a:lumMod val="50000"/>
                  </a:schemeClr>
                </a:solidFill>
              </a:rPr>
            </a:br>
            <a:r>
              <a:rPr lang="en-US" sz="1500" dirty="0" smtClean="0">
                <a:solidFill>
                  <a:schemeClr val="tx2">
                    <a:lumMod val="50000"/>
                  </a:schemeClr>
                </a:solidFill>
              </a:rPr>
              <a:t>    for </a:t>
            </a:r>
            <a:r>
              <a:rPr lang="en-US" sz="1500" dirty="0">
                <a:solidFill>
                  <a:schemeClr val="tx2">
                    <a:lumMod val="50000"/>
                  </a:schemeClr>
                </a:solidFill>
              </a:rPr>
              <a:t>over 5 </a:t>
            </a:r>
            <a:r>
              <a:rPr lang="en-US" sz="1500" dirty="0" smtClean="0">
                <a:solidFill>
                  <a:schemeClr val="tx2">
                    <a:lumMod val="50000"/>
                  </a:schemeClr>
                </a:solidFill>
              </a:rPr>
              <a:t>years</a:t>
            </a:r>
            <a:endParaRPr lang="en-US" sz="1500" dirty="0">
              <a:solidFill>
                <a:schemeClr val="tx2">
                  <a:lumMod val="50000"/>
                </a:schemeClr>
              </a:solidFill>
            </a:endParaRPr>
          </a:p>
          <a:p>
            <a:pPr marL="285750" indent="-285750">
              <a:buClr>
                <a:srgbClr val="7F00A3"/>
              </a:buClr>
              <a:buFont typeface="Wingdings" charset="2"/>
              <a:buChar char="v"/>
            </a:pPr>
            <a:endParaRPr lang="en-US" sz="1500" dirty="0">
              <a:solidFill>
                <a:schemeClr val="tx2">
                  <a:lumMod val="50000"/>
                </a:schemeClr>
              </a:solidFill>
            </a:endParaRPr>
          </a:p>
          <a:p>
            <a:pPr marL="285750" indent="-285750">
              <a:buClr>
                <a:srgbClr val="7F00A3"/>
              </a:buClr>
              <a:buFont typeface="Wingdings" charset="2"/>
              <a:buChar char="v"/>
            </a:pPr>
            <a:r>
              <a:rPr lang="en-US" sz="1500" dirty="0" smtClean="0">
                <a:solidFill>
                  <a:schemeClr val="tx2">
                    <a:lumMod val="50000"/>
                  </a:schemeClr>
                </a:solidFill>
              </a:rPr>
              <a:t>    Corinthian </a:t>
            </a:r>
            <a:r>
              <a:rPr lang="en-US" sz="1500" dirty="0">
                <a:solidFill>
                  <a:schemeClr val="tx2">
                    <a:lumMod val="50000"/>
                  </a:schemeClr>
                </a:solidFill>
              </a:rPr>
              <a:t>Baptist Church, Committee for </a:t>
            </a:r>
            <a:r>
              <a:rPr lang="en-US" sz="1500" dirty="0" smtClean="0">
                <a:solidFill>
                  <a:schemeClr val="tx2">
                    <a:lumMod val="50000"/>
                  </a:schemeClr>
                </a:solidFill>
              </a:rPr>
              <a:t/>
            </a:r>
            <a:br>
              <a:rPr lang="en-US" sz="1500" dirty="0" smtClean="0">
                <a:solidFill>
                  <a:schemeClr val="tx2">
                    <a:lumMod val="50000"/>
                  </a:schemeClr>
                </a:solidFill>
              </a:rPr>
            </a:br>
            <a:r>
              <a:rPr lang="en-US" sz="1500" dirty="0" smtClean="0">
                <a:solidFill>
                  <a:schemeClr val="tx2">
                    <a:lumMod val="50000"/>
                  </a:schemeClr>
                </a:solidFill>
              </a:rPr>
              <a:t>    Church </a:t>
            </a:r>
            <a:r>
              <a:rPr lang="en-US" sz="1500" dirty="0" smtClean="0">
                <a:solidFill>
                  <a:schemeClr val="tx2">
                    <a:lumMod val="50000"/>
                  </a:schemeClr>
                </a:solidFill>
              </a:rPr>
              <a:t>Improvements</a:t>
            </a:r>
            <a:br>
              <a:rPr lang="en-US" sz="1500" dirty="0" smtClean="0">
                <a:solidFill>
                  <a:schemeClr val="tx2">
                    <a:lumMod val="50000"/>
                  </a:schemeClr>
                </a:solidFill>
              </a:rPr>
            </a:br>
            <a:endParaRPr lang="en-US" sz="1500" dirty="0">
              <a:solidFill>
                <a:schemeClr val="tx2">
                  <a:lumMod val="50000"/>
                </a:schemeClr>
              </a:solidFill>
            </a:endParaRPr>
          </a:p>
        </p:txBody>
      </p:sp>
      <p:sp>
        <p:nvSpPr>
          <p:cNvPr id="17" name="TextBox 16"/>
          <p:cNvSpPr txBox="1"/>
          <p:nvPr/>
        </p:nvSpPr>
        <p:spPr>
          <a:xfrm>
            <a:off x="304800" y="1840468"/>
            <a:ext cx="4876800" cy="369332"/>
          </a:xfrm>
          <a:prstGeom prst="rect">
            <a:avLst/>
          </a:prstGeom>
          <a:noFill/>
        </p:spPr>
        <p:txBody>
          <a:bodyPr wrap="square" rtlCol="0">
            <a:spAutoFit/>
          </a:bodyPr>
          <a:lstStyle/>
          <a:p>
            <a:r>
              <a:rPr lang="en-US" b="1" dirty="0" smtClean="0">
                <a:solidFill>
                  <a:srgbClr val="7F00A3"/>
                </a:solidFill>
                <a:latin typeface="Arial"/>
                <a:cs typeface="Arial"/>
              </a:rPr>
              <a:t>C</a:t>
            </a:r>
            <a:r>
              <a:rPr lang="en-US" b="1" spc="-15" dirty="0" smtClean="0">
                <a:solidFill>
                  <a:srgbClr val="7F00A3"/>
                </a:solidFill>
                <a:latin typeface="Arial"/>
                <a:cs typeface="Arial"/>
              </a:rPr>
              <a:t>o</a:t>
            </a:r>
            <a:r>
              <a:rPr lang="en-US" b="1" dirty="0" smtClean="0">
                <a:solidFill>
                  <a:srgbClr val="7F00A3"/>
                </a:solidFill>
                <a:latin typeface="Arial"/>
                <a:cs typeface="Arial"/>
              </a:rPr>
              <a:t>mm</a:t>
            </a:r>
            <a:r>
              <a:rPr lang="en-US" b="1" spc="-10" dirty="0" smtClean="0">
                <a:solidFill>
                  <a:srgbClr val="7F00A3"/>
                </a:solidFill>
                <a:latin typeface="Arial"/>
                <a:cs typeface="Arial"/>
              </a:rPr>
              <a:t>i</a:t>
            </a:r>
            <a:r>
              <a:rPr lang="en-US" b="1" dirty="0" smtClean="0">
                <a:solidFill>
                  <a:srgbClr val="7F00A3"/>
                </a:solidFill>
                <a:latin typeface="Arial"/>
                <a:cs typeface="Arial"/>
              </a:rPr>
              <a:t>tme</a:t>
            </a:r>
            <a:r>
              <a:rPr lang="en-US" b="1" spc="-15" dirty="0" smtClean="0">
                <a:solidFill>
                  <a:srgbClr val="7F00A3"/>
                </a:solidFill>
                <a:latin typeface="Arial"/>
                <a:cs typeface="Arial"/>
              </a:rPr>
              <a:t>n</a:t>
            </a:r>
            <a:r>
              <a:rPr lang="en-US" b="1" dirty="0" smtClean="0">
                <a:solidFill>
                  <a:srgbClr val="7F00A3"/>
                </a:solidFill>
                <a:latin typeface="Arial"/>
                <a:cs typeface="Arial"/>
              </a:rPr>
              <a:t>t</a:t>
            </a:r>
            <a:r>
              <a:rPr lang="en-US" b="1" spc="15" dirty="0" smtClean="0">
                <a:solidFill>
                  <a:srgbClr val="7F00A3"/>
                </a:solidFill>
                <a:latin typeface="Arial"/>
                <a:cs typeface="Arial"/>
              </a:rPr>
              <a:t> </a:t>
            </a:r>
            <a:r>
              <a:rPr lang="en-US" b="1" dirty="0" smtClean="0">
                <a:solidFill>
                  <a:srgbClr val="7F00A3"/>
                </a:solidFill>
                <a:latin typeface="Arial"/>
                <a:cs typeface="Arial"/>
              </a:rPr>
              <a:t>to</a:t>
            </a:r>
            <a:r>
              <a:rPr lang="en-US" b="1" spc="-15" dirty="0" smtClean="0">
                <a:solidFill>
                  <a:srgbClr val="7F00A3"/>
                </a:solidFill>
                <a:latin typeface="Arial"/>
                <a:cs typeface="Arial"/>
              </a:rPr>
              <a:t> </a:t>
            </a:r>
            <a:r>
              <a:rPr lang="en-US" b="1" dirty="0" smtClean="0">
                <a:solidFill>
                  <a:srgbClr val="7F00A3"/>
                </a:solidFill>
                <a:latin typeface="Arial"/>
                <a:cs typeface="Arial"/>
              </a:rPr>
              <a:t>Cl</a:t>
            </a:r>
            <a:r>
              <a:rPr lang="en-US" b="1" spc="-10" dirty="0" smtClean="0">
                <a:solidFill>
                  <a:srgbClr val="7F00A3"/>
                </a:solidFill>
                <a:latin typeface="Arial"/>
                <a:cs typeface="Arial"/>
              </a:rPr>
              <a:t>ien</a:t>
            </a:r>
            <a:r>
              <a:rPr lang="en-US" b="1" dirty="0" smtClean="0">
                <a:solidFill>
                  <a:srgbClr val="7F00A3"/>
                </a:solidFill>
                <a:latin typeface="Arial"/>
                <a:cs typeface="Arial"/>
              </a:rPr>
              <a:t>ts</a:t>
            </a:r>
            <a:r>
              <a:rPr lang="en-US" b="1" spc="15" dirty="0" smtClean="0">
                <a:solidFill>
                  <a:srgbClr val="7F00A3"/>
                </a:solidFill>
                <a:latin typeface="Arial"/>
                <a:cs typeface="Arial"/>
              </a:rPr>
              <a:t> </a:t>
            </a:r>
            <a:r>
              <a:rPr lang="en-US" b="1" spc="-10" dirty="0" smtClean="0">
                <a:solidFill>
                  <a:srgbClr val="7F00A3"/>
                </a:solidFill>
                <a:latin typeface="Arial"/>
                <a:cs typeface="Arial"/>
              </a:rPr>
              <a:t>an</a:t>
            </a:r>
            <a:r>
              <a:rPr lang="en-US" b="1" dirty="0" smtClean="0">
                <a:solidFill>
                  <a:srgbClr val="7F00A3"/>
                </a:solidFill>
                <a:latin typeface="Arial"/>
                <a:cs typeface="Arial"/>
              </a:rPr>
              <a:t>d</a:t>
            </a:r>
            <a:r>
              <a:rPr lang="en-US" b="1" spc="5" dirty="0" smtClean="0">
                <a:solidFill>
                  <a:srgbClr val="7F00A3"/>
                </a:solidFill>
                <a:latin typeface="Arial"/>
                <a:cs typeface="Arial"/>
              </a:rPr>
              <a:t> </a:t>
            </a:r>
            <a:r>
              <a:rPr lang="en-US" b="1" dirty="0" smtClean="0">
                <a:solidFill>
                  <a:srgbClr val="7F00A3"/>
                </a:solidFill>
                <a:latin typeface="Arial"/>
                <a:cs typeface="Arial"/>
              </a:rPr>
              <a:t>the</a:t>
            </a:r>
            <a:r>
              <a:rPr lang="en-US" b="1" spc="-10" dirty="0" smtClean="0">
                <a:solidFill>
                  <a:srgbClr val="7F00A3"/>
                </a:solidFill>
                <a:latin typeface="Arial"/>
                <a:cs typeface="Arial"/>
              </a:rPr>
              <a:t> </a:t>
            </a:r>
            <a:r>
              <a:rPr lang="en-US" b="1" dirty="0" smtClean="0">
                <a:solidFill>
                  <a:srgbClr val="7F00A3"/>
                </a:solidFill>
                <a:latin typeface="Arial"/>
                <a:cs typeface="Arial"/>
              </a:rPr>
              <a:t>Co</a:t>
            </a:r>
            <a:r>
              <a:rPr lang="en-US" b="1" spc="-10" dirty="0" smtClean="0">
                <a:solidFill>
                  <a:srgbClr val="7F00A3"/>
                </a:solidFill>
                <a:latin typeface="Arial"/>
                <a:cs typeface="Arial"/>
              </a:rPr>
              <a:t>m</a:t>
            </a:r>
            <a:r>
              <a:rPr lang="en-US" b="1" dirty="0" smtClean="0">
                <a:solidFill>
                  <a:srgbClr val="7F00A3"/>
                </a:solidFill>
                <a:latin typeface="Arial"/>
                <a:cs typeface="Arial"/>
              </a:rPr>
              <a:t>munity</a:t>
            </a:r>
            <a:endParaRPr lang="en-US" b="1" dirty="0">
              <a:solidFill>
                <a:srgbClr val="7F00A3"/>
              </a:solidFill>
              <a:latin typeface="Bebas Neue" panose="020B0606020202050201" pitchFamily="34" charset="0"/>
            </a:endParaRPr>
          </a:p>
        </p:txBody>
      </p:sp>
      <p:pic>
        <p:nvPicPr>
          <p:cNvPr id="28" name="Picture 27" descr="10442330-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788050"/>
            <a:ext cx="3200400" cy="2577164"/>
          </a:xfrm>
          <a:prstGeom prst="rect">
            <a:avLst/>
          </a:prstGeom>
        </p:spPr>
      </p:pic>
      <p:pic>
        <p:nvPicPr>
          <p:cNvPr id="30" name="Picture 29" descr="12989-30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28600"/>
            <a:ext cx="1371600" cy="1371600"/>
          </a:xfrm>
          <a:prstGeom prst="rect">
            <a:avLst/>
          </a:prstGeom>
        </p:spPr>
      </p:pic>
      <p:pic>
        <p:nvPicPr>
          <p:cNvPr id="4" name="Picture 3" descr="MARK-BASKETB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690878"/>
            <a:ext cx="3200400" cy="2042922"/>
          </a:xfrm>
          <a:prstGeom prst="rect">
            <a:avLst/>
          </a:prstGeom>
        </p:spPr>
      </p:pic>
      <p:grpSp>
        <p:nvGrpSpPr>
          <p:cNvPr id="15" name="Group 14"/>
          <p:cNvGrpSpPr/>
          <p:nvPr/>
        </p:nvGrpSpPr>
        <p:grpSpPr>
          <a:xfrm>
            <a:off x="990600" y="609600"/>
            <a:ext cx="3581400" cy="530245"/>
            <a:chOff x="2895600" y="147935"/>
            <a:chExt cx="3581400" cy="530245"/>
          </a:xfrm>
        </p:grpSpPr>
        <p:sp>
          <p:nvSpPr>
            <p:cNvPr id="18" name="TextBox 17"/>
            <p:cNvSpPr txBox="1"/>
            <p:nvPr/>
          </p:nvSpPr>
          <p:spPr>
            <a:xfrm>
              <a:off x="2895600" y="147935"/>
              <a:ext cx="3581400" cy="461665"/>
            </a:xfrm>
            <a:prstGeom prst="rect">
              <a:avLst/>
            </a:prstGeom>
            <a:noFill/>
          </p:spPr>
          <p:txBody>
            <a:bodyPr wrap="square" rtlCol="0">
              <a:spAutoFit/>
            </a:bodyPr>
            <a:lstStyle/>
            <a:p>
              <a:pPr algn="ctr"/>
              <a:r>
                <a:rPr lang="en-US" sz="2400" b="1" dirty="0" smtClean="0">
                  <a:solidFill>
                    <a:schemeClr val="tx2">
                      <a:lumMod val="50000"/>
                    </a:schemeClr>
                  </a:solidFill>
                  <a:latin typeface="Calibri"/>
                  <a:cs typeface="Calibri"/>
                </a:rPr>
                <a:t>COMMUNITY</a:t>
              </a:r>
              <a:r>
                <a:rPr lang="en-US" sz="2400" dirty="0" smtClean="0">
                  <a:solidFill>
                    <a:schemeClr val="tx2">
                      <a:lumMod val="50000"/>
                    </a:schemeClr>
                  </a:solidFill>
                  <a:latin typeface="Bebas Neue" panose="020B0606020202050201" pitchFamily="34" charset="0"/>
                </a:rPr>
                <a:t> </a:t>
              </a:r>
              <a:r>
                <a:rPr lang="en-US" sz="2400" b="1" dirty="0" smtClean="0">
                  <a:solidFill>
                    <a:schemeClr val="tx2">
                      <a:lumMod val="50000"/>
                    </a:schemeClr>
                  </a:solidFill>
                  <a:latin typeface="Calibri"/>
                  <a:cs typeface="Calibri"/>
                </a:rPr>
                <a:t>LEADERSHIP</a:t>
              </a:r>
              <a:endParaRPr lang="en-US" sz="2400" b="1" dirty="0">
                <a:solidFill>
                  <a:schemeClr val="tx2">
                    <a:lumMod val="50000"/>
                  </a:schemeClr>
                </a:solidFill>
                <a:latin typeface="Calibri"/>
                <a:cs typeface="Calibri"/>
              </a:endParaRPr>
            </a:p>
          </p:txBody>
        </p:sp>
        <p:grpSp>
          <p:nvGrpSpPr>
            <p:cNvPr id="19" name="Group 18"/>
            <p:cNvGrpSpPr/>
            <p:nvPr/>
          </p:nvGrpSpPr>
          <p:grpSpPr>
            <a:xfrm>
              <a:off x="3810000" y="609600"/>
              <a:ext cx="1771650" cy="68580"/>
              <a:chOff x="3686175" y="1848031"/>
              <a:chExt cx="1771650" cy="68580"/>
            </a:xfrm>
          </p:grpSpPr>
          <p:sp>
            <p:nvSpPr>
              <p:cNvPr id="20" name="Rectangle 19"/>
              <p:cNvSpPr/>
              <p:nvPr/>
            </p:nvSpPr>
            <p:spPr>
              <a:xfrm>
                <a:off x="3686175" y="1848031"/>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4043363" y="1848031"/>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400550" y="1848031"/>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757738" y="1848031"/>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5114925" y="1848031"/>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1054709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0-#ppt_w/2"/>
                                          </p:val>
                                        </p:tav>
                                        <p:tav tm="100000">
                                          <p:val>
                                            <p:strVal val="#ppt_x"/>
                                          </p:val>
                                        </p:tav>
                                      </p:tavLst>
                                    </p:anim>
                                    <p:anim calcmode="lin" valueType="num">
                                      <p:cBhvr additive="base">
                                        <p:cTn id="13" dur="10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000"/>
                                        <p:tgtEl>
                                          <p:spTgt spid="30"/>
                                        </p:tgtEl>
                                      </p:cBhvr>
                                    </p:animEffect>
                                    <p:anim calcmode="lin" valueType="num">
                                      <p:cBhvr>
                                        <p:cTn id="18" dur="2000" fill="hold"/>
                                        <p:tgtEl>
                                          <p:spTgt spid="30"/>
                                        </p:tgtEl>
                                        <p:attrNameLst>
                                          <p:attrName>ppt_x</p:attrName>
                                        </p:attrNameLst>
                                      </p:cBhvr>
                                      <p:tavLst>
                                        <p:tav tm="0">
                                          <p:val>
                                            <p:strVal val="#ppt_x"/>
                                          </p:val>
                                        </p:tav>
                                        <p:tav tm="100000">
                                          <p:val>
                                            <p:strVal val="#ppt_x"/>
                                          </p:val>
                                        </p:tav>
                                      </p:tavLst>
                                    </p:anim>
                                    <p:anim calcmode="lin" valueType="num">
                                      <p:cBhvr>
                                        <p:cTn id="19" dur="20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ppt_x</p:attrName>
                                        </p:attrNameLst>
                                      </p:cBhvr>
                                      <p:tavLst>
                                        <p:tav tm="0">
                                          <p:val>
                                            <p:strVal val="#ppt_x"/>
                                          </p:val>
                                        </p:tav>
                                        <p:tav tm="100000">
                                          <p:val>
                                            <p:strVal val="#ppt_x"/>
                                          </p:val>
                                        </p:tav>
                                      </p:tavLst>
                                    </p:anim>
                                    <p:anim calcmode="lin" valueType="num">
                                      <p:cBhvr>
                                        <p:cTn id="25" dur="2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anim calcmode="lin" valueType="num">
                                      <p:cBhvr>
                                        <p:cTn id="30" dur="2000" fill="hold"/>
                                        <p:tgtEl>
                                          <p:spTgt spid="4"/>
                                        </p:tgtEl>
                                        <p:attrNameLst>
                                          <p:attrName>ppt_x</p:attrName>
                                        </p:attrNameLst>
                                      </p:cBhvr>
                                      <p:tavLst>
                                        <p:tav tm="0">
                                          <p:val>
                                            <p:strVal val="#ppt_x"/>
                                          </p:val>
                                        </p:tav>
                                        <p:tav tm="100000">
                                          <p:val>
                                            <p:strVal val="#ppt_x"/>
                                          </p:val>
                                        </p:tav>
                                      </p:tavLst>
                                    </p:anim>
                                    <p:anim calcmode="lin" valueType="num">
                                      <p:cBhvr>
                                        <p:cTn id="31"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RAM-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
            <a:ext cx="2973859" cy="1623056"/>
          </a:xfrm>
          <a:prstGeom prst="rect">
            <a:avLst/>
          </a:prstGeom>
        </p:spPr>
      </p:pic>
      <p:sp>
        <p:nvSpPr>
          <p:cNvPr id="5" name="TextBox 4"/>
          <p:cNvSpPr txBox="1"/>
          <p:nvPr/>
        </p:nvSpPr>
        <p:spPr>
          <a:xfrm>
            <a:off x="5715000" y="533400"/>
            <a:ext cx="2743200" cy="461665"/>
          </a:xfrm>
          <a:prstGeom prst="rect">
            <a:avLst/>
          </a:prstGeom>
          <a:noFill/>
        </p:spPr>
        <p:txBody>
          <a:bodyPr wrap="square" rtlCol="0">
            <a:spAutoFit/>
          </a:bodyPr>
          <a:lstStyle/>
          <a:p>
            <a:r>
              <a:rPr lang="en-US" sz="2400" b="1" dirty="0" smtClean="0">
                <a:solidFill>
                  <a:srgbClr val="7F00A3"/>
                </a:solidFill>
                <a:latin typeface="Calibri"/>
                <a:cs typeface="Calibri"/>
              </a:rPr>
              <a:t>MOTION GRAPHICS</a:t>
            </a:r>
            <a:endParaRPr lang="en-US" sz="2400" b="1" dirty="0">
              <a:solidFill>
                <a:srgbClr val="7F00A3"/>
              </a:solidFill>
              <a:latin typeface="Calibri"/>
              <a:cs typeface="Calibri"/>
            </a:endParaRPr>
          </a:p>
        </p:txBody>
      </p:sp>
      <p:sp>
        <p:nvSpPr>
          <p:cNvPr id="6" name="Rectangle 5"/>
          <p:cNvSpPr/>
          <p:nvPr/>
        </p:nvSpPr>
        <p:spPr>
          <a:xfrm>
            <a:off x="287454" y="1600200"/>
            <a:ext cx="8551746" cy="1523494"/>
          </a:xfrm>
          <a:prstGeom prst="rect">
            <a:avLst/>
          </a:prstGeom>
        </p:spPr>
        <p:txBody>
          <a:bodyPr wrap="square">
            <a:spAutoFit/>
          </a:bodyPr>
          <a:lstStyle/>
          <a:p>
            <a:pPr algn="ctr"/>
            <a:r>
              <a:rPr lang="en-US" sz="1600" b="1" dirty="0" smtClean="0"/>
              <a:t>KRAM &amp; Associates offers state-of-the-art motion graphics services. These run the gamut from simple digital media: web banner ads, slideshows, e-cards, web intros and splash pages, to the more complex  feature-length films, short films, television productions and commercials. </a:t>
            </a:r>
            <a:r>
              <a:rPr lang="en-US" sz="1500" b="1" dirty="0" smtClean="0"/>
              <a:t> </a:t>
            </a:r>
          </a:p>
          <a:p>
            <a:pPr algn="ctr"/>
            <a:r>
              <a:rPr lang="en-US" sz="1500" b="1" dirty="0" smtClean="0"/>
              <a:t>Partnered </a:t>
            </a:r>
            <a:r>
              <a:rPr lang="en-US" sz="1500" b="1" dirty="0" smtClean="0"/>
              <a:t>with Webphotographix and </a:t>
            </a:r>
            <a:r>
              <a:rPr lang="en-US" sz="1500" b="1" dirty="0" smtClean="0"/>
              <a:t>Rich </a:t>
            </a:r>
            <a:r>
              <a:rPr lang="en-US" sz="1500" b="1" dirty="0" err="1" smtClean="0"/>
              <a:t>Marchewka</a:t>
            </a:r>
            <a:r>
              <a:rPr lang="en-US" sz="1500" b="1" dirty="0" smtClean="0"/>
              <a:t>, </a:t>
            </a:r>
            <a:endParaRPr lang="en-US" sz="1500" b="1" dirty="0" smtClean="0"/>
          </a:p>
          <a:p>
            <a:pPr algn="ctr"/>
            <a:r>
              <a:rPr lang="en-US" sz="1500" b="1" dirty="0" smtClean="0"/>
              <a:t>we </a:t>
            </a:r>
            <a:r>
              <a:rPr lang="en-US" sz="1500" b="1" dirty="0"/>
              <a:t>can deliver </a:t>
            </a:r>
            <a:r>
              <a:rPr lang="en-US" sz="1500" b="1" dirty="0" smtClean="0"/>
              <a:t>small, media </a:t>
            </a:r>
            <a:r>
              <a:rPr lang="en-US" sz="1500" b="1" dirty="0"/>
              <a:t>files </a:t>
            </a:r>
            <a:r>
              <a:rPr lang="en-US" sz="1500" b="1" dirty="0" smtClean="0"/>
              <a:t>for the web or large, ultra</a:t>
            </a:r>
            <a:r>
              <a:rPr lang="en-US" sz="1500" b="1" dirty="0"/>
              <a:t>-</a:t>
            </a:r>
            <a:r>
              <a:rPr lang="en-US" sz="1500" b="1" dirty="0" smtClean="0"/>
              <a:t>high definition files </a:t>
            </a:r>
            <a:r>
              <a:rPr lang="en-US" sz="1500" b="1" dirty="0" smtClean="0"/>
              <a:t>with </a:t>
            </a:r>
          </a:p>
          <a:p>
            <a:pPr algn="ctr"/>
            <a:r>
              <a:rPr lang="en-US" sz="1500" b="1" dirty="0" smtClean="0"/>
              <a:t>increased </a:t>
            </a:r>
            <a:r>
              <a:rPr lang="en-US" sz="1500" b="1" dirty="0"/>
              <a:t>bandwidth </a:t>
            </a:r>
            <a:r>
              <a:rPr lang="en-US" sz="1500" b="1" dirty="0" smtClean="0"/>
              <a:t>connections to locations all over the world. </a:t>
            </a:r>
            <a:r>
              <a:rPr lang="en-US" sz="1500" b="1" dirty="0" smtClean="0"/>
              <a:t>KRAM </a:t>
            </a:r>
            <a:r>
              <a:rPr lang="en-US" sz="1500" b="1" dirty="0" smtClean="0"/>
              <a:t>has 4K capability and beyond. </a:t>
            </a:r>
            <a:endParaRPr lang="en-US" sz="1500" b="1" dirty="0">
              <a:solidFill>
                <a:schemeClr val="tx2">
                  <a:lumMod val="50000"/>
                </a:schemeClr>
              </a:solidFill>
            </a:endParaRPr>
          </a:p>
        </p:txBody>
      </p:sp>
      <p:grpSp>
        <p:nvGrpSpPr>
          <p:cNvPr id="50" name="Group 49"/>
          <p:cNvGrpSpPr/>
          <p:nvPr/>
        </p:nvGrpSpPr>
        <p:grpSpPr>
          <a:xfrm>
            <a:off x="6248400" y="1143000"/>
            <a:ext cx="1752600" cy="68580"/>
            <a:chOff x="3705225" y="909935"/>
            <a:chExt cx="1752600" cy="68580"/>
          </a:xfrm>
        </p:grpSpPr>
        <p:sp>
          <p:nvSpPr>
            <p:cNvPr id="7" name="Rectangle 6"/>
            <p:cNvSpPr/>
            <p:nvPr/>
          </p:nvSpPr>
          <p:spPr>
            <a:xfrm>
              <a:off x="3705225" y="909935"/>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062413" y="909935"/>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419600" y="909935"/>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757738" y="909935"/>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114925" y="909935"/>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TextBox 46"/>
          <p:cNvSpPr txBox="1"/>
          <p:nvPr/>
        </p:nvSpPr>
        <p:spPr>
          <a:xfrm>
            <a:off x="533400" y="4160348"/>
            <a:ext cx="3657600" cy="369332"/>
          </a:xfrm>
          <a:prstGeom prst="rect">
            <a:avLst/>
          </a:prstGeom>
          <a:noFill/>
        </p:spPr>
        <p:txBody>
          <a:bodyPr wrap="square" rtlCol="0">
            <a:spAutoFit/>
          </a:bodyPr>
          <a:lstStyle/>
          <a:p>
            <a:r>
              <a:rPr lang="en-US" b="1" dirty="0" smtClean="0">
                <a:solidFill>
                  <a:schemeClr val="tx2">
                    <a:lumMod val="50000"/>
                  </a:schemeClr>
                </a:solidFill>
                <a:latin typeface="Calibri"/>
                <a:cs typeface="Calibri"/>
                <a:hlinkClick r:id="rId3"/>
              </a:rPr>
              <a:t>WEB BANNER ADS &amp; SLIDESHOWS</a:t>
            </a:r>
            <a:endParaRPr lang="en-US" b="1" dirty="0">
              <a:solidFill>
                <a:schemeClr val="tx2">
                  <a:lumMod val="50000"/>
                </a:schemeClr>
              </a:solidFill>
              <a:latin typeface="Calibri"/>
              <a:cs typeface="Calibri"/>
            </a:endParaRPr>
          </a:p>
        </p:txBody>
      </p:sp>
      <p:sp>
        <p:nvSpPr>
          <p:cNvPr id="48" name="Oval 47"/>
          <p:cNvSpPr/>
          <p:nvPr/>
        </p:nvSpPr>
        <p:spPr>
          <a:xfrm>
            <a:off x="533400" y="3398348"/>
            <a:ext cx="548640" cy="548640"/>
          </a:xfrm>
          <a:prstGeom prst="ellipse">
            <a:avLst/>
          </a:prstGeom>
          <a:solidFill>
            <a:srgbClr val="E9A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p:cNvSpPr txBox="1"/>
          <p:nvPr/>
        </p:nvSpPr>
        <p:spPr>
          <a:xfrm>
            <a:off x="533400" y="5074748"/>
            <a:ext cx="2171255" cy="369332"/>
          </a:xfrm>
          <a:prstGeom prst="rect">
            <a:avLst/>
          </a:prstGeom>
          <a:noFill/>
        </p:spPr>
        <p:txBody>
          <a:bodyPr wrap="square" rtlCol="0">
            <a:spAutoFit/>
          </a:bodyPr>
          <a:lstStyle/>
          <a:p>
            <a:r>
              <a:rPr lang="en-US" b="1" dirty="0" smtClean="0">
                <a:solidFill>
                  <a:schemeClr val="tx2">
                    <a:lumMod val="50000"/>
                  </a:schemeClr>
                </a:solidFill>
                <a:latin typeface="Calibri"/>
                <a:cs typeface="Calibri"/>
                <a:hlinkClick r:id="rId4"/>
              </a:rPr>
              <a:t>E-CARD</a:t>
            </a:r>
            <a:endParaRPr lang="en-US" b="1" dirty="0">
              <a:solidFill>
                <a:schemeClr val="tx2">
                  <a:lumMod val="50000"/>
                </a:schemeClr>
              </a:solidFill>
              <a:latin typeface="Calibri"/>
              <a:cs typeface="Calibri"/>
            </a:endParaRPr>
          </a:p>
        </p:txBody>
      </p:sp>
      <p:sp>
        <p:nvSpPr>
          <p:cNvPr id="56" name="TextBox 55"/>
          <p:cNvSpPr txBox="1"/>
          <p:nvPr/>
        </p:nvSpPr>
        <p:spPr>
          <a:xfrm>
            <a:off x="533400" y="5912948"/>
            <a:ext cx="2895600" cy="377153"/>
          </a:xfrm>
          <a:prstGeom prst="rect">
            <a:avLst/>
          </a:prstGeom>
          <a:noFill/>
        </p:spPr>
        <p:txBody>
          <a:bodyPr wrap="square" rtlCol="0">
            <a:spAutoFit/>
          </a:bodyPr>
          <a:lstStyle/>
          <a:p>
            <a:r>
              <a:rPr lang="en-US" b="1" dirty="0" smtClean="0">
                <a:solidFill>
                  <a:schemeClr val="tx2">
                    <a:lumMod val="50000"/>
                  </a:schemeClr>
                </a:solidFill>
                <a:latin typeface="Calibri"/>
                <a:cs typeface="Calibri"/>
                <a:hlinkClick r:id="rId5"/>
              </a:rPr>
              <a:t>WEB INTRO/SPLASH PAGES</a:t>
            </a:r>
            <a:endParaRPr lang="en-US" b="1" dirty="0">
              <a:solidFill>
                <a:schemeClr val="tx2">
                  <a:lumMod val="50000"/>
                </a:schemeClr>
              </a:solidFill>
              <a:latin typeface="Calibri"/>
              <a:cs typeface="Calibri"/>
            </a:endParaRPr>
          </a:p>
        </p:txBody>
      </p:sp>
      <p:sp>
        <p:nvSpPr>
          <p:cNvPr id="61" name="Rectangle 60"/>
          <p:cNvSpPr/>
          <p:nvPr/>
        </p:nvSpPr>
        <p:spPr>
          <a:xfrm>
            <a:off x="5029201" y="4388948"/>
            <a:ext cx="3344605" cy="253916"/>
          </a:xfrm>
          <a:prstGeom prst="rect">
            <a:avLst/>
          </a:prstGeom>
        </p:spPr>
        <p:txBody>
          <a:bodyPr wrap="square">
            <a:spAutoFit/>
          </a:bodyPr>
          <a:lstStyle/>
          <a:p>
            <a:r>
              <a:rPr lang="en-US" sz="1050" dirty="0">
                <a:solidFill>
                  <a:schemeClr val="tx2">
                    <a:lumMod val="50000"/>
                  </a:schemeClr>
                </a:solidFill>
              </a:rPr>
              <a:t>Television Ad: 1.30 </a:t>
            </a:r>
            <a:r>
              <a:rPr lang="en-US" sz="1050" dirty="0" smtClean="0">
                <a:solidFill>
                  <a:schemeClr val="tx2">
                    <a:lumMod val="50000"/>
                  </a:schemeClr>
                </a:solidFill>
              </a:rPr>
              <a:t>min. </a:t>
            </a:r>
            <a:endParaRPr lang="en-US" sz="1050" dirty="0">
              <a:solidFill>
                <a:schemeClr val="tx2">
                  <a:lumMod val="50000"/>
                </a:schemeClr>
              </a:solidFill>
            </a:endParaRPr>
          </a:p>
        </p:txBody>
      </p:sp>
      <p:sp>
        <p:nvSpPr>
          <p:cNvPr id="62" name="TextBox 61"/>
          <p:cNvSpPr txBox="1"/>
          <p:nvPr/>
        </p:nvSpPr>
        <p:spPr>
          <a:xfrm>
            <a:off x="5029200" y="4084149"/>
            <a:ext cx="3954206" cy="369332"/>
          </a:xfrm>
          <a:prstGeom prst="rect">
            <a:avLst/>
          </a:prstGeom>
          <a:noFill/>
        </p:spPr>
        <p:txBody>
          <a:bodyPr wrap="square" rtlCol="0">
            <a:spAutoFit/>
          </a:bodyPr>
          <a:lstStyle/>
          <a:p>
            <a:r>
              <a:rPr lang="en-US" b="1" dirty="0" smtClean="0">
                <a:solidFill>
                  <a:schemeClr val="tx2">
                    <a:lumMod val="50000"/>
                  </a:schemeClr>
                </a:solidFill>
                <a:latin typeface="Calibri"/>
                <a:cs typeface="Calibri"/>
                <a:hlinkClick r:id="rId6"/>
              </a:rPr>
              <a:t>SAFE UTIMATE CAR SECURITY SYSTEM</a:t>
            </a:r>
            <a:endParaRPr lang="en-US" b="1" dirty="0">
              <a:solidFill>
                <a:schemeClr val="tx2">
                  <a:lumMod val="50000"/>
                </a:schemeClr>
              </a:solidFill>
              <a:latin typeface="Calibri"/>
              <a:cs typeface="Calibri"/>
            </a:endParaRPr>
          </a:p>
        </p:txBody>
      </p:sp>
      <p:sp>
        <p:nvSpPr>
          <p:cNvPr id="63" name="Oval 62"/>
          <p:cNvSpPr/>
          <p:nvPr/>
        </p:nvSpPr>
        <p:spPr>
          <a:xfrm>
            <a:off x="5029200" y="333734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ectangle 63"/>
          <p:cNvSpPr/>
          <p:nvPr/>
        </p:nvSpPr>
        <p:spPr>
          <a:xfrm>
            <a:off x="5029202" y="5315016"/>
            <a:ext cx="3649404" cy="415498"/>
          </a:xfrm>
          <a:prstGeom prst="rect">
            <a:avLst/>
          </a:prstGeom>
        </p:spPr>
        <p:txBody>
          <a:bodyPr wrap="square">
            <a:spAutoFit/>
          </a:bodyPr>
          <a:lstStyle/>
          <a:p>
            <a:r>
              <a:rPr lang="en-US" sz="1050" dirty="0" smtClean="0">
                <a:solidFill>
                  <a:schemeClr val="tx2">
                    <a:lumMod val="50000"/>
                  </a:schemeClr>
                </a:solidFill>
              </a:rPr>
              <a:t>Interview style Television Ads for Direct TV and Whittier Trust: 1.30 min. each.</a:t>
            </a:r>
            <a:endParaRPr lang="en-US" sz="1050" dirty="0">
              <a:solidFill>
                <a:schemeClr val="tx2">
                  <a:lumMod val="50000"/>
                </a:schemeClr>
              </a:solidFill>
            </a:endParaRPr>
          </a:p>
        </p:txBody>
      </p:sp>
      <p:sp>
        <p:nvSpPr>
          <p:cNvPr id="65" name="TextBox 64"/>
          <p:cNvSpPr txBox="1"/>
          <p:nvPr/>
        </p:nvSpPr>
        <p:spPr>
          <a:xfrm>
            <a:off x="5029201" y="4846149"/>
            <a:ext cx="2354005" cy="544765"/>
          </a:xfrm>
          <a:prstGeom prst="rect">
            <a:avLst/>
          </a:prstGeom>
          <a:noFill/>
        </p:spPr>
        <p:txBody>
          <a:bodyPr wrap="square" rtlCol="0">
            <a:spAutoFit/>
          </a:bodyPr>
          <a:lstStyle/>
          <a:p>
            <a:pPr>
              <a:lnSpc>
                <a:spcPct val="80000"/>
              </a:lnSpc>
            </a:pPr>
            <a:r>
              <a:rPr lang="en-US" b="1" dirty="0" smtClean="0">
                <a:solidFill>
                  <a:schemeClr val="tx2">
                    <a:lumMod val="50000"/>
                  </a:schemeClr>
                </a:solidFill>
                <a:latin typeface="Calibri"/>
                <a:cs typeface="Calibri"/>
                <a:hlinkClick r:id="rId7"/>
              </a:rPr>
              <a:t>DIRECT TV BUNDLES &amp; WHITTIER TRUST</a:t>
            </a:r>
            <a:endParaRPr lang="en-US" b="1" dirty="0">
              <a:solidFill>
                <a:schemeClr val="tx2">
                  <a:lumMod val="50000"/>
                </a:schemeClr>
              </a:solidFill>
              <a:latin typeface="Calibri"/>
              <a:cs typeface="Calibri"/>
            </a:endParaRPr>
          </a:p>
        </p:txBody>
      </p:sp>
      <p:sp>
        <p:nvSpPr>
          <p:cNvPr id="67" name="Rectangle 66"/>
          <p:cNvSpPr/>
          <p:nvPr/>
        </p:nvSpPr>
        <p:spPr>
          <a:xfrm>
            <a:off x="5029202" y="6215516"/>
            <a:ext cx="3281230" cy="253916"/>
          </a:xfrm>
          <a:prstGeom prst="rect">
            <a:avLst/>
          </a:prstGeom>
        </p:spPr>
        <p:txBody>
          <a:bodyPr wrap="square">
            <a:spAutoFit/>
          </a:bodyPr>
          <a:lstStyle/>
          <a:p>
            <a:r>
              <a:rPr lang="en-US" sz="1050" dirty="0" smtClean="0">
                <a:solidFill>
                  <a:schemeClr val="tx2">
                    <a:lumMod val="50000"/>
                  </a:schemeClr>
                </a:solidFill>
              </a:rPr>
              <a:t>4K AT&amp;T Devices Television </a:t>
            </a:r>
            <a:r>
              <a:rPr lang="en-US" sz="1050" dirty="0">
                <a:solidFill>
                  <a:schemeClr val="tx2">
                    <a:lumMod val="50000"/>
                  </a:schemeClr>
                </a:solidFill>
              </a:rPr>
              <a:t>Ad: 1.30 </a:t>
            </a:r>
            <a:r>
              <a:rPr lang="en-US" sz="1050" dirty="0" smtClean="0">
                <a:solidFill>
                  <a:schemeClr val="tx2">
                    <a:lumMod val="50000"/>
                  </a:schemeClr>
                </a:solidFill>
              </a:rPr>
              <a:t>min. </a:t>
            </a:r>
            <a:endParaRPr lang="en-US" sz="1050" dirty="0">
              <a:solidFill>
                <a:schemeClr val="tx2">
                  <a:lumMod val="50000"/>
                </a:schemeClr>
              </a:solidFill>
            </a:endParaRPr>
          </a:p>
        </p:txBody>
      </p:sp>
      <p:sp>
        <p:nvSpPr>
          <p:cNvPr id="68" name="TextBox 67"/>
          <p:cNvSpPr txBox="1"/>
          <p:nvPr/>
        </p:nvSpPr>
        <p:spPr>
          <a:xfrm>
            <a:off x="5029201" y="5925285"/>
            <a:ext cx="2171255" cy="369332"/>
          </a:xfrm>
          <a:prstGeom prst="rect">
            <a:avLst/>
          </a:prstGeom>
          <a:noFill/>
        </p:spPr>
        <p:txBody>
          <a:bodyPr wrap="square" rtlCol="0">
            <a:spAutoFit/>
          </a:bodyPr>
          <a:lstStyle/>
          <a:p>
            <a:r>
              <a:rPr lang="en-US" b="1" dirty="0" smtClean="0">
                <a:solidFill>
                  <a:schemeClr val="tx2">
                    <a:lumMod val="50000"/>
                  </a:schemeClr>
                </a:solidFill>
                <a:latin typeface="Calibri"/>
                <a:cs typeface="Calibri"/>
                <a:hlinkClick r:id="rId8"/>
              </a:rPr>
              <a:t>YOUR AT&amp;T DEVICES</a:t>
            </a:r>
            <a:endParaRPr lang="en-US" b="1" dirty="0">
              <a:solidFill>
                <a:schemeClr val="tx2">
                  <a:lumMod val="50000"/>
                </a:schemeClr>
              </a:solidFill>
              <a:latin typeface="Calibri"/>
              <a:cs typeface="Calibri"/>
            </a:endParaRPr>
          </a:p>
        </p:txBody>
      </p:sp>
      <p:pic>
        <p:nvPicPr>
          <p:cNvPr id="72" name="Picture 7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995" y="3580962"/>
            <a:ext cx="228600" cy="228600"/>
          </a:xfrm>
          <a:prstGeom prst="rect">
            <a:avLst/>
          </a:prstGeom>
        </p:spPr>
      </p:pic>
      <p:sp>
        <p:nvSpPr>
          <p:cNvPr id="4" name="TextBox 3"/>
          <p:cNvSpPr txBox="1"/>
          <p:nvPr/>
        </p:nvSpPr>
        <p:spPr>
          <a:xfrm>
            <a:off x="1143000" y="3474548"/>
            <a:ext cx="1676400" cy="380999"/>
          </a:xfrm>
          <a:prstGeom prst="rect">
            <a:avLst/>
          </a:prstGeom>
          <a:noFill/>
        </p:spPr>
        <p:txBody>
          <a:bodyPr wrap="square" rtlCol="0">
            <a:spAutoFit/>
          </a:bodyPr>
          <a:lstStyle/>
          <a:p>
            <a:r>
              <a:rPr lang="en-US" b="1" dirty="0" smtClean="0">
                <a:solidFill>
                  <a:srgbClr val="E9A310"/>
                </a:solidFill>
                <a:latin typeface="Calibri"/>
                <a:cs typeface="Calibri"/>
              </a:rPr>
              <a:t>WEB GRAPHICS</a:t>
            </a:r>
            <a:endParaRPr lang="en-US" b="1" dirty="0">
              <a:solidFill>
                <a:srgbClr val="E9A310"/>
              </a:solidFill>
              <a:latin typeface="Calibri"/>
              <a:cs typeface="Calibri"/>
            </a:endParaRPr>
          </a:p>
        </p:txBody>
      </p:sp>
      <p:sp>
        <p:nvSpPr>
          <p:cNvPr id="73" name="TextBox 72"/>
          <p:cNvSpPr txBox="1"/>
          <p:nvPr/>
        </p:nvSpPr>
        <p:spPr>
          <a:xfrm>
            <a:off x="5646995" y="3474549"/>
            <a:ext cx="2057400" cy="369332"/>
          </a:xfrm>
          <a:prstGeom prst="rect">
            <a:avLst/>
          </a:prstGeom>
          <a:noFill/>
        </p:spPr>
        <p:txBody>
          <a:bodyPr wrap="square" rtlCol="0">
            <a:spAutoFit/>
          </a:bodyPr>
          <a:lstStyle/>
          <a:p>
            <a:r>
              <a:rPr lang="en-US" b="1" dirty="0" smtClean="0">
                <a:solidFill>
                  <a:srgbClr val="7F00A3"/>
                </a:solidFill>
                <a:latin typeface="Calibri"/>
                <a:cs typeface="Calibri"/>
              </a:rPr>
              <a:t>TELEVISION ADS</a:t>
            </a:r>
            <a:endParaRPr lang="en-US" b="1" dirty="0">
              <a:latin typeface="Calibri"/>
              <a:cs typeface="Calibri"/>
            </a:endParaRPr>
          </a:p>
        </p:txBody>
      </p:sp>
      <p:sp>
        <p:nvSpPr>
          <p:cNvPr id="76" name="Rectangle 75"/>
          <p:cNvSpPr/>
          <p:nvPr/>
        </p:nvSpPr>
        <p:spPr>
          <a:xfrm>
            <a:off x="533400" y="6213902"/>
            <a:ext cx="3962400" cy="415498"/>
          </a:xfrm>
          <a:prstGeom prst="rect">
            <a:avLst/>
          </a:prstGeom>
        </p:spPr>
        <p:txBody>
          <a:bodyPr wrap="square">
            <a:spAutoFit/>
          </a:bodyPr>
          <a:lstStyle/>
          <a:p>
            <a:r>
              <a:rPr lang="en-US" sz="1050" dirty="0" smtClean="0">
                <a:solidFill>
                  <a:schemeClr val="tx2">
                    <a:lumMod val="50000"/>
                  </a:schemeClr>
                </a:solidFill>
              </a:rPr>
              <a:t>3 Web Intros / Splash pages produced for the Digital Media Department at Columbus State Community College</a:t>
            </a:r>
            <a:endParaRPr lang="en-US" sz="1050" dirty="0">
              <a:solidFill>
                <a:schemeClr val="tx2">
                  <a:lumMod val="50000"/>
                </a:schemeClr>
              </a:solidFill>
            </a:endParaRPr>
          </a:p>
        </p:txBody>
      </p:sp>
      <p:sp>
        <p:nvSpPr>
          <p:cNvPr id="77" name="Rectangle 76"/>
          <p:cNvSpPr/>
          <p:nvPr/>
        </p:nvSpPr>
        <p:spPr>
          <a:xfrm>
            <a:off x="533400" y="5379548"/>
            <a:ext cx="3962400" cy="253916"/>
          </a:xfrm>
          <a:prstGeom prst="rect">
            <a:avLst/>
          </a:prstGeom>
        </p:spPr>
        <p:txBody>
          <a:bodyPr wrap="square">
            <a:spAutoFit/>
          </a:bodyPr>
          <a:lstStyle/>
          <a:p>
            <a:r>
              <a:rPr lang="en-US" sz="1050" dirty="0" smtClean="0">
                <a:solidFill>
                  <a:schemeClr val="tx2">
                    <a:lumMod val="50000"/>
                  </a:schemeClr>
                </a:solidFill>
              </a:rPr>
              <a:t>Christmas E-Card created for Columbus State Community College</a:t>
            </a:r>
            <a:endParaRPr lang="en-US" sz="1050" dirty="0">
              <a:solidFill>
                <a:schemeClr val="tx2">
                  <a:lumMod val="50000"/>
                </a:schemeClr>
              </a:solidFill>
            </a:endParaRPr>
          </a:p>
        </p:txBody>
      </p:sp>
      <p:sp>
        <p:nvSpPr>
          <p:cNvPr id="78" name="Rectangle 77"/>
          <p:cNvSpPr/>
          <p:nvPr/>
        </p:nvSpPr>
        <p:spPr>
          <a:xfrm>
            <a:off x="533400" y="4465148"/>
            <a:ext cx="3962400" cy="415498"/>
          </a:xfrm>
          <a:prstGeom prst="rect">
            <a:avLst/>
          </a:prstGeom>
        </p:spPr>
        <p:txBody>
          <a:bodyPr wrap="square">
            <a:spAutoFit/>
          </a:bodyPr>
          <a:lstStyle/>
          <a:p>
            <a:r>
              <a:rPr lang="en-US" sz="1050" dirty="0" smtClean="0">
                <a:solidFill>
                  <a:schemeClr val="tx2">
                    <a:lumMod val="50000"/>
                  </a:schemeClr>
                </a:solidFill>
              </a:rPr>
              <a:t>Various Web Banner Ads and Slideshow developed for Columbus State Community College</a:t>
            </a:r>
            <a:endParaRPr lang="en-US" sz="1050" dirty="0">
              <a:solidFill>
                <a:schemeClr val="tx2">
                  <a:lumMod val="50000"/>
                </a:schemeClr>
              </a:solidFill>
            </a:endParaRPr>
          </a:p>
        </p:txBody>
      </p:sp>
      <p:pic>
        <p:nvPicPr>
          <p:cNvPr id="79" name="Picture 7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9795" y="3474548"/>
            <a:ext cx="265515" cy="265515"/>
          </a:xfrm>
          <a:prstGeom prst="rect">
            <a:avLst/>
          </a:prstGeom>
        </p:spPr>
      </p:pic>
    </p:spTree>
    <p:extLst>
      <p:ext uri="{BB962C8B-B14F-4D97-AF65-F5344CB8AC3E}">
        <p14:creationId xmlns:p14="http://schemas.microsoft.com/office/powerpoint/2010/main" val="135951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1000" fill="hold"/>
                                        <p:tgtEl>
                                          <p:spTgt spid="50"/>
                                        </p:tgtEl>
                                        <p:attrNameLst>
                                          <p:attrName>ppt_x</p:attrName>
                                        </p:attrNameLst>
                                      </p:cBhvr>
                                      <p:tavLst>
                                        <p:tav tm="0">
                                          <p:val>
                                            <p:strVal val="#ppt_x"/>
                                          </p:val>
                                        </p:tav>
                                        <p:tav tm="100000">
                                          <p:val>
                                            <p:strVal val="#ppt_x"/>
                                          </p:val>
                                        </p:tav>
                                      </p:tavLst>
                                    </p:anim>
                                    <p:anim calcmode="lin" valueType="num">
                                      <p:cBhvr additive="base">
                                        <p:cTn id="18"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1000" fill="hold"/>
                                        <p:tgtEl>
                                          <p:spTgt spid="73"/>
                                        </p:tgtEl>
                                        <p:attrNameLst>
                                          <p:attrName>ppt_x</p:attrName>
                                        </p:attrNameLst>
                                      </p:cBhvr>
                                      <p:tavLst>
                                        <p:tav tm="0">
                                          <p:val>
                                            <p:strVal val="0-#ppt_w/2"/>
                                          </p:val>
                                        </p:tav>
                                        <p:tav tm="100000">
                                          <p:val>
                                            <p:strVal val="#ppt_x"/>
                                          </p:val>
                                        </p:tav>
                                      </p:tavLst>
                                    </p:anim>
                                    <p:anim calcmode="lin" valueType="num">
                                      <p:cBhvr additive="base">
                                        <p:cTn id="30" dur="1000" fill="hold"/>
                                        <p:tgtEl>
                                          <p:spTgt spid="73"/>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ppt_x"/>
                                          </p:val>
                                        </p:tav>
                                        <p:tav tm="100000">
                                          <p:val>
                                            <p:strVal val="#ppt_x"/>
                                          </p:val>
                                        </p:tav>
                                      </p:tavLst>
                                    </p:anim>
                                    <p:anim calcmode="lin" valueType="num">
                                      <p:cBhvr additive="base">
                                        <p:cTn id="35" dur="500" fill="hold"/>
                                        <p:tgtEl>
                                          <p:spTgt spid="48"/>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ppt_x"/>
                                          </p:val>
                                        </p:tav>
                                        <p:tav tm="100000">
                                          <p:val>
                                            <p:strVal val="#ppt_x"/>
                                          </p:val>
                                        </p:tav>
                                      </p:tavLst>
                                    </p:anim>
                                    <p:anim calcmode="lin" valueType="num">
                                      <p:cBhvr additive="base">
                                        <p:cTn id="40" dur="500" fill="hold"/>
                                        <p:tgtEl>
                                          <p:spTgt spid="72"/>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63" grpId="0" animBg="1"/>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LKCOM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96919" cy="3422822"/>
          </a:xfrm>
          <a:prstGeom prst="rect">
            <a:avLst/>
          </a:prstGeom>
        </p:spPr>
      </p:pic>
      <p:sp>
        <p:nvSpPr>
          <p:cNvPr id="5" name="Oval 4"/>
          <p:cNvSpPr/>
          <p:nvPr/>
        </p:nvSpPr>
        <p:spPr>
          <a:xfrm>
            <a:off x="3303270" y="2160271"/>
            <a:ext cx="2537460" cy="2537460"/>
          </a:xfrm>
          <a:prstGeom prst="ellipse">
            <a:avLst/>
          </a:prstGeom>
          <a:solidFill>
            <a:schemeClr val="bg1"/>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737107" y="2837638"/>
            <a:ext cx="2457986" cy="461665"/>
          </a:xfrm>
          <a:prstGeom prst="rect">
            <a:avLst/>
          </a:prstGeom>
          <a:noFill/>
        </p:spPr>
        <p:txBody>
          <a:bodyPr wrap="square" rtlCol="0">
            <a:spAutoFit/>
          </a:bodyPr>
          <a:lstStyle/>
          <a:p>
            <a:pPr algn="ctr"/>
            <a:r>
              <a:rPr lang="en-US" sz="2400" b="1" dirty="0" smtClean="0">
                <a:solidFill>
                  <a:schemeClr val="bg1"/>
                </a:solidFill>
                <a:latin typeface="Calibri"/>
                <a:cs typeface="Calibri"/>
              </a:rPr>
              <a:t>WELCOME</a:t>
            </a:r>
            <a:endParaRPr lang="en-US" sz="2400" b="1" dirty="0">
              <a:solidFill>
                <a:schemeClr val="bg1"/>
              </a:solidFill>
              <a:latin typeface="Calibri"/>
              <a:cs typeface="Calibri"/>
            </a:endParaRPr>
          </a:p>
        </p:txBody>
      </p:sp>
      <p:sp>
        <p:nvSpPr>
          <p:cNvPr id="8" name="TextBox 7"/>
          <p:cNvSpPr txBox="1"/>
          <p:nvPr/>
        </p:nvSpPr>
        <p:spPr>
          <a:xfrm>
            <a:off x="1164102" y="4750486"/>
            <a:ext cx="3331698" cy="369332"/>
          </a:xfrm>
          <a:prstGeom prst="rect">
            <a:avLst/>
          </a:prstGeom>
          <a:noFill/>
        </p:spPr>
        <p:txBody>
          <a:bodyPr wrap="square" rtlCol="0">
            <a:spAutoFit/>
          </a:bodyPr>
          <a:lstStyle/>
          <a:p>
            <a:pPr algn="ctr"/>
            <a:r>
              <a:rPr lang="en-US" dirty="0" smtClean="0">
                <a:solidFill>
                  <a:schemeClr val="bg1"/>
                </a:solidFill>
                <a:latin typeface="Bebas Neue" panose="020B0606020202050201" pitchFamily="34" charset="0"/>
              </a:rPr>
              <a:t>KRAM &amp; Associates Marketing Solutions</a:t>
            </a:r>
            <a:endParaRPr lang="en-US" dirty="0">
              <a:solidFill>
                <a:schemeClr val="bg1"/>
              </a:solidFill>
              <a:latin typeface="Bebas Neue" panose="020B0606020202050201" pitchFamily="34" charset="0"/>
            </a:endParaRPr>
          </a:p>
        </p:txBody>
      </p:sp>
      <p:pic>
        <p:nvPicPr>
          <p:cNvPr id="3" name="Picture 2" descr="KRAM-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584037"/>
            <a:ext cx="3223608" cy="1759363"/>
          </a:xfrm>
          <a:prstGeom prst="rect">
            <a:avLst/>
          </a:prstGeom>
        </p:spPr>
      </p:pic>
      <p:sp>
        <p:nvSpPr>
          <p:cNvPr id="4" name="TextBox 3"/>
          <p:cNvSpPr txBox="1"/>
          <p:nvPr/>
        </p:nvSpPr>
        <p:spPr>
          <a:xfrm>
            <a:off x="228600" y="3900986"/>
            <a:ext cx="8763000" cy="2804614"/>
          </a:xfrm>
          <a:prstGeom prst="rect">
            <a:avLst/>
          </a:prstGeom>
          <a:noFill/>
        </p:spPr>
        <p:txBody>
          <a:bodyPr wrap="square" rtlCol="0">
            <a:spAutoFit/>
          </a:bodyPr>
          <a:lstStyle/>
          <a:p>
            <a:r>
              <a:rPr lang="en-US" sz="2000" b="1" dirty="0" smtClean="0">
                <a:latin typeface="Calibri"/>
                <a:cs typeface="Calibri"/>
              </a:rPr>
              <a:t>OUR NAME</a:t>
            </a:r>
          </a:p>
          <a:p>
            <a:pPr>
              <a:lnSpc>
                <a:spcPct val="50000"/>
              </a:lnSpc>
            </a:pPr>
            <a:endParaRPr lang="en-US" sz="2000" b="1" dirty="0">
              <a:latin typeface="Calibri"/>
              <a:cs typeface="Calibri"/>
            </a:endParaRPr>
          </a:p>
          <a:p>
            <a:r>
              <a:rPr lang="en-US" sz="1100" b="1" dirty="0" smtClean="0">
                <a:solidFill>
                  <a:schemeClr val="accent1"/>
                </a:solidFill>
                <a:latin typeface="Arial"/>
                <a:cs typeface="Arial"/>
              </a:rPr>
              <a:t>DID </a:t>
            </a:r>
            <a:r>
              <a:rPr lang="en-US" sz="1100" b="1" dirty="0">
                <a:solidFill>
                  <a:schemeClr val="accent1"/>
                </a:solidFill>
                <a:latin typeface="Arial"/>
                <a:cs typeface="Arial"/>
              </a:rPr>
              <a:t>YOU KNOW</a:t>
            </a:r>
            <a:r>
              <a:rPr lang="en-US" sz="1100" dirty="0">
                <a:solidFill>
                  <a:schemeClr val="accent1"/>
                </a:solidFill>
                <a:latin typeface="Arial"/>
                <a:cs typeface="Arial"/>
              </a:rPr>
              <a:t> </a:t>
            </a:r>
            <a:r>
              <a:rPr lang="en-US" sz="1100" dirty="0">
                <a:latin typeface="Arial"/>
                <a:cs typeface="Arial"/>
              </a:rPr>
              <a:t>the word </a:t>
            </a:r>
            <a:r>
              <a:rPr lang="en-US" sz="1100" b="1" dirty="0">
                <a:solidFill>
                  <a:srgbClr val="7F00A3"/>
                </a:solidFill>
                <a:latin typeface="Arial"/>
                <a:cs typeface="Arial"/>
              </a:rPr>
              <a:t>KRAM</a:t>
            </a:r>
            <a:r>
              <a:rPr lang="en-US" sz="1100" dirty="0">
                <a:latin typeface="Arial"/>
                <a:cs typeface="Arial"/>
              </a:rPr>
              <a:t> in Sweden means "</a:t>
            </a:r>
            <a:r>
              <a:rPr lang="en-US" sz="1100" b="1" dirty="0">
                <a:solidFill>
                  <a:srgbClr val="7F00A3"/>
                </a:solidFill>
                <a:latin typeface="Arial"/>
                <a:cs typeface="Arial"/>
              </a:rPr>
              <a:t>HUG</a:t>
            </a:r>
            <a:r>
              <a:rPr lang="en-US" sz="1100" dirty="0">
                <a:latin typeface="Arial"/>
                <a:cs typeface="Arial"/>
              </a:rPr>
              <a:t>" ?</a:t>
            </a:r>
          </a:p>
          <a:p>
            <a:r>
              <a:rPr lang="en-US" sz="1000" dirty="0" smtClean="0">
                <a:latin typeface="Arial"/>
                <a:cs typeface="Arial"/>
              </a:rPr>
              <a:t>Hugs </a:t>
            </a:r>
            <a:r>
              <a:rPr lang="en-US" sz="1000" dirty="0">
                <a:latin typeface="Arial"/>
                <a:cs typeface="Arial"/>
              </a:rPr>
              <a:t>are a great way to express affection. Hugging shows that you care about a person and that you support </a:t>
            </a:r>
            <a:r>
              <a:rPr lang="en-US" sz="1000" dirty="0" smtClean="0">
                <a:latin typeface="Arial"/>
                <a:cs typeface="Arial"/>
              </a:rPr>
              <a:t>him/her.</a:t>
            </a:r>
            <a:endParaRPr lang="en-US" sz="1000" dirty="0">
              <a:latin typeface="Arial"/>
              <a:cs typeface="Arial"/>
            </a:endParaRPr>
          </a:p>
          <a:p>
            <a:pPr>
              <a:lnSpc>
                <a:spcPct val="50000"/>
              </a:lnSpc>
            </a:pPr>
            <a:endParaRPr lang="en-US" sz="1000" dirty="0">
              <a:latin typeface="Arial"/>
              <a:cs typeface="Arial"/>
            </a:endParaRPr>
          </a:p>
          <a:p>
            <a:pPr marL="228600" indent="-228600">
              <a:buClr>
                <a:schemeClr val="accent1"/>
              </a:buClr>
              <a:buFont typeface="+mj-lt"/>
              <a:buAutoNum type="arabicPeriod"/>
            </a:pPr>
            <a:r>
              <a:rPr lang="en-US" sz="1000" dirty="0" smtClean="0">
                <a:latin typeface="Arial"/>
                <a:cs typeface="Arial"/>
              </a:rPr>
              <a:t>Hug </a:t>
            </a:r>
            <a:r>
              <a:rPr lang="en-US" sz="1000" dirty="0">
                <a:latin typeface="Arial"/>
                <a:cs typeface="Arial"/>
              </a:rPr>
              <a:t>to embrace…</a:t>
            </a:r>
          </a:p>
          <a:p>
            <a:pPr marL="228600" indent="-228600">
              <a:buClr>
                <a:schemeClr val="accent1"/>
              </a:buClr>
              <a:buFont typeface="+mj-lt"/>
              <a:buAutoNum type="arabicPeriod"/>
            </a:pPr>
            <a:r>
              <a:rPr lang="en-US" sz="1000" dirty="0" smtClean="0">
                <a:latin typeface="Arial"/>
                <a:cs typeface="Arial"/>
              </a:rPr>
              <a:t>To </a:t>
            </a:r>
            <a:r>
              <a:rPr lang="en-US" sz="1000" dirty="0">
                <a:latin typeface="Arial"/>
                <a:cs typeface="Arial"/>
              </a:rPr>
              <a:t>accept (an opportunity, challenge, etc.) willingly or eagerly</a:t>
            </a:r>
          </a:p>
          <a:p>
            <a:pPr marL="228600" indent="-228600">
              <a:buClr>
                <a:schemeClr val="accent1"/>
              </a:buClr>
              <a:buFont typeface="+mj-lt"/>
              <a:buAutoNum type="arabicPeriod"/>
            </a:pPr>
            <a:r>
              <a:rPr lang="en-US" sz="1000" dirty="0">
                <a:latin typeface="Arial"/>
                <a:cs typeface="Arial"/>
              </a:rPr>
              <a:t>To </a:t>
            </a:r>
            <a:r>
              <a:rPr lang="en-US" sz="1000" dirty="0" smtClean="0">
                <a:latin typeface="Arial"/>
                <a:cs typeface="Arial"/>
              </a:rPr>
              <a:t>take </a:t>
            </a:r>
            <a:r>
              <a:rPr lang="en-US" sz="1000" dirty="0">
                <a:latin typeface="Arial"/>
                <a:cs typeface="Arial"/>
              </a:rPr>
              <a:t>up (a new idea)</a:t>
            </a:r>
          </a:p>
          <a:p>
            <a:pPr marL="228600" indent="-228600">
              <a:buClr>
                <a:schemeClr val="accent1"/>
              </a:buClr>
              <a:buFont typeface="+mj-lt"/>
              <a:buAutoNum type="arabicPeriod"/>
            </a:pPr>
            <a:r>
              <a:rPr lang="en-US" sz="1000" dirty="0">
                <a:latin typeface="Arial"/>
                <a:cs typeface="Arial"/>
              </a:rPr>
              <a:t>To </a:t>
            </a:r>
            <a:r>
              <a:rPr lang="en-US" sz="1000" dirty="0" smtClean="0">
                <a:latin typeface="Arial"/>
                <a:cs typeface="Arial"/>
              </a:rPr>
              <a:t>comprise </a:t>
            </a:r>
            <a:r>
              <a:rPr lang="en-US" sz="1000" dirty="0">
                <a:latin typeface="Arial"/>
                <a:cs typeface="Arial"/>
              </a:rPr>
              <a:t>or include as an integral part</a:t>
            </a:r>
          </a:p>
          <a:p>
            <a:pPr marL="228600" indent="-228600">
              <a:buClr>
                <a:schemeClr val="accent1"/>
              </a:buClr>
              <a:buFont typeface="+mj-lt"/>
              <a:buAutoNum type="arabicPeriod"/>
            </a:pPr>
            <a:r>
              <a:rPr lang="en-US" sz="1000" dirty="0">
                <a:latin typeface="Arial"/>
                <a:cs typeface="Arial"/>
              </a:rPr>
              <a:t>To </a:t>
            </a:r>
            <a:r>
              <a:rPr lang="en-US" sz="1000" dirty="0" smtClean="0">
                <a:latin typeface="Arial"/>
                <a:cs typeface="Arial"/>
              </a:rPr>
              <a:t>encircle </a:t>
            </a:r>
            <a:r>
              <a:rPr lang="en-US" sz="1000" dirty="0">
                <a:latin typeface="Arial"/>
                <a:cs typeface="Arial"/>
              </a:rPr>
              <a:t>or </a:t>
            </a:r>
            <a:r>
              <a:rPr lang="en-US" sz="1000" dirty="0" smtClean="0">
                <a:latin typeface="Arial"/>
                <a:cs typeface="Arial"/>
              </a:rPr>
              <a:t>enclose</a:t>
            </a:r>
          </a:p>
          <a:p>
            <a:pPr marL="228600" indent="-228600">
              <a:lnSpc>
                <a:spcPct val="50000"/>
              </a:lnSpc>
              <a:buClr>
                <a:schemeClr val="accent1"/>
              </a:buClr>
              <a:buFont typeface="+mj-lt"/>
              <a:buAutoNum type="arabicPeriod"/>
            </a:pPr>
            <a:endParaRPr lang="en-US" sz="1050" dirty="0"/>
          </a:p>
          <a:p>
            <a:pPr algn="just"/>
            <a:r>
              <a:rPr lang="en-US" sz="1000" dirty="0" smtClean="0">
                <a:latin typeface="Arial"/>
                <a:cs typeface="Arial"/>
              </a:rPr>
              <a:t>In </a:t>
            </a:r>
            <a:r>
              <a:rPr lang="en-US" sz="1000" dirty="0">
                <a:latin typeface="Arial"/>
                <a:cs typeface="Arial"/>
              </a:rPr>
              <a:t>essence, while we at Kram and Associates Marketing Solutions, don't spend all day '</a:t>
            </a:r>
            <a:r>
              <a:rPr lang="en-US" sz="1000" b="1" dirty="0" err="1">
                <a:latin typeface="Arial"/>
                <a:cs typeface="Arial"/>
              </a:rPr>
              <a:t>kramming</a:t>
            </a:r>
            <a:r>
              <a:rPr lang="en-US" sz="1000" dirty="0">
                <a:latin typeface="Arial"/>
                <a:cs typeface="Arial"/>
              </a:rPr>
              <a:t>,' or '</a:t>
            </a:r>
            <a:r>
              <a:rPr lang="en-US" sz="1000" b="1" dirty="0">
                <a:latin typeface="Arial"/>
                <a:cs typeface="Arial"/>
              </a:rPr>
              <a:t>hugging</a:t>
            </a:r>
            <a:r>
              <a:rPr lang="en-US" sz="1000" dirty="0">
                <a:latin typeface="Arial"/>
                <a:cs typeface="Arial"/>
              </a:rPr>
              <a:t>' each other (well... unless someone needs that), we do </a:t>
            </a:r>
            <a:r>
              <a:rPr lang="en-US" sz="1000" b="1" dirty="0">
                <a:latin typeface="Arial"/>
                <a:cs typeface="Arial"/>
              </a:rPr>
              <a:t>embrace diversity, readily accept each other's differences, willingly share our strengths, take up and formulate new ideas, and challenge ourselves</a:t>
            </a:r>
            <a:r>
              <a:rPr lang="en-US" sz="1000" dirty="0">
                <a:latin typeface="Arial"/>
                <a:cs typeface="Arial"/>
              </a:rPr>
              <a:t> to produce high-quality work that will bring us referrals and repeat business!</a:t>
            </a:r>
          </a:p>
          <a:p>
            <a:pPr algn="just">
              <a:lnSpc>
                <a:spcPct val="50000"/>
              </a:lnSpc>
            </a:pPr>
            <a:endParaRPr lang="en-US" sz="1000" dirty="0" smtClean="0">
              <a:latin typeface="Arial"/>
              <a:cs typeface="Arial"/>
            </a:endParaRPr>
          </a:p>
          <a:p>
            <a:pPr algn="just"/>
            <a:r>
              <a:rPr lang="en-US" sz="1000" dirty="0" smtClean="0">
                <a:latin typeface="Arial"/>
                <a:cs typeface="Arial"/>
              </a:rPr>
              <a:t>At </a:t>
            </a:r>
            <a:r>
              <a:rPr lang="en-US" sz="1000" dirty="0">
                <a:latin typeface="Arial"/>
                <a:cs typeface="Arial"/>
              </a:rPr>
              <a:t>Kram and Associates Marketing Solutions, </a:t>
            </a:r>
            <a:r>
              <a:rPr lang="en-US" sz="1000" b="1" dirty="0">
                <a:latin typeface="Arial"/>
                <a:cs typeface="Arial"/>
              </a:rPr>
              <a:t>we actively listen to our clients, and include their ideas, philosophy, brand and corporate message as an integral part of the work we produce for them. We embrace the opportunity to work with a variety of </a:t>
            </a:r>
            <a:r>
              <a:rPr lang="en-US" sz="1000" b="1" dirty="0" smtClean="0">
                <a:latin typeface="Arial"/>
                <a:cs typeface="Arial"/>
              </a:rPr>
              <a:t>businesses, and we </a:t>
            </a:r>
            <a:r>
              <a:rPr lang="en-US" sz="1000" b="1" dirty="0">
                <a:latin typeface="Arial"/>
                <a:cs typeface="Arial"/>
              </a:rPr>
              <a:t>challenge ourselves to meet and exceed client expectations, </a:t>
            </a:r>
            <a:r>
              <a:rPr lang="en-US" sz="1000" b="1" dirty="0" smtClean="0">
                <a:latin typeface="Arial"/>
                <a:cs typeface="Arial"/>
              </a:rPr>
              <a:t>every time</a:t>
            </a:r>
            <a:r>
              <a:rPr lang="en-US" sz="1000" b="1" dirty="0">
                <a:latin typeface="Arial"/>
                <a:cs typeface="Arial"/>
              </a:rPr>
              <a:t>!</a:t>
            </a:r>
            <a:endParaRPr lang="en-US" sz="1000" dirty="0">
              <a:solidFill>
                <a:srgbClr val="FFFFFF"/>
              </a:solidFill>
              <a:latin typeface="Arial"/>
              <a:cs typeface="Arial"/>
            </a:endParaRPr>
          </a:p>
        </p:txBody>
      </p:sp>
    </p:spTree>
    <p:extLst>
      <p:ext uri="{BB962C8B-B14F-4D97-AF65-F5344CB8AC3E}">
        <p14:creationId xmlns:p14="http://schemas.microsoft.com/office/powerpoint/2010/main" val="3526394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000" fill="hold"/>
                                        <p:tgtEl>
                                          <p:spTgt spid="4"/>
                                        </p:tgtEl>
                                        <p:attrNameLst>
                                          <p:attrName>ppt_x</p:attrName>
                                        </p:attrNameLst>
                                      </p:cBhvr>
                                      <p:tavLst>
                                        <p:tav tm="0">
                                          <p:val>
                                            <p:strVal val="#ppt_x"/>
                                          </p:val>
                                        </p:tav>
                                        <p:tav tm="100000">
                                          <p:val>
                                            <p:strVal val="#ppt_x"/>
                                          </p:val>
                                        </p:tav>
                                      </p:tavLst>
                                    </p:anim>
                                    <p:anim calcmode="lin" valueType="num">
                                      <p:cBhvr additive="base">
                                        <p:cTn id="2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8400"/>
            <a:ext cx="9144000" cy="276999"/>
          </a:xfrm>
          <a:prstGeom prst="rect">
            <a:avLst/>
          </a:prstGeom>
        </p:spPr>
        <p:txBody>
          <a:bodyPr wrap="square">
            <a:spAutoFit/>
          </a:bodyPr>
          <a:lstStyle/>
          <a:p>
            <a:pPr marL="12700" algn="ctr">
              <a:lnSpc>
                <a:spcPct val="100000"/>
              </a:lnSpc>
              <a:spcBef>
                <a:spcPts val="35"/>
              </a:spcBef>
            </a:pPr>
            <a:r>
              <a:rPr lang="en-US" sz="1200" b="1" i="1" dirty="0">
                <a:latin typeface="Calibri"/>
                <a:cs typeface="Calibri"/>
              </a:rPr>
              <a:t>A diverse and multicultural team that </a:t>
            </a:r>
            <a:r>
              <a:rPr lang="en-US" sz="1200" b="1" i="1" spc="-10" dirty="0" smtClean="0">
                <a:latin typeface="Calibri"/>
                <a:cs typeface="Calibri"/>
              </a:rPr>
              <a:t>u</a:t>
            </a:r>
            <a:r>
              <a:rPr lang="en-US" sz="1200" b="1" i="1" dirty="0" smtClean="0">
                <a:latin typeface="Calibri"/>
                <a:cs typeface="Calibri"/>
              </a:rPr>
              <a:t>n</a:t>
            </a:r>
            <a:r>
              <a:rPr lang="en-US" sz="1200" b="1" i="1" spc="-10" dirty="0" smtClean="0">
                <a:latin typeface="Calibri"/>
                <a:cs typeface="Calibri"/>
              </a:rPr>
              <a:t>d</a:t>
            </a:r>
            <a:r>
              <a:rPr lang="en-US" sz="1200" b="1" i="1" dirty="0" smtClean="0">
                <a:latin typeface="Calibri"/>
                <a:cs typeface="Calibri"/>
              </a:rPr>
              <a:t>erst</a:t>
            </a:r>
            <a:r>
              <a:rPr lang="en-US" sz="1200" b="1" i="1" spc="-10" dirty="0" smtClean="0">
                <a:latin typeface="Calibri"/>
                <a:cs typeface="Calibri"/>
              </a:rPr>
              <a:t>a</a:t>
            </a:r>
            <a:r>
              <a:rPr lang="en-US" sz="1200" b="1" i="1" dirty="0">
                <a:latin typeface="Calibri"/>
                <a:cs typeface="Calibri"/>
              </a:rPr>
              <a:t>nds and </a:t>
            </a:r>
            <a:r>
              <a:rPr lang="en-US" sz="1200" b="1" i="1" dirty="0" smtClean="0">
                <a:latin typeface="Calibri"/>
                <a:cs typeface="Calibri"/>
              </a:rPr>
              <a:t>repr</a:t>
            </a:r>
            <a:r>
              <a:rPr lang="en-US" sz="1200" b="1" i="1" spc="-10" dirty="0" smtClean="0">
                <a:latin typeface="Calibri"/>
                <a:cs typeface="Calibri"/>
              </a:rPr>
              <a:t>e</a:t>
            </a:r>
            <a:r>
              <a:rPr lang="en-US" sz="1200" b="1" i="1" dirty="0" smtClean="0">
                <a:latin typeface="Calibri"/>
                <a:cs typeface="Calibri"/>
              </a:rPr>
              <a:t>se</a:t>
            </a:r>
            <a:r>
              <a:rPr lang="en-US" sz="1200" b="1" i="1" spc="-10" dirty="0" smtClean="0">
                <a:latin typeface="Calibri"/>
                <a:cs typeface="Calibri"/>
              </a:rPr>
              <a:t>n</a:t>
            </a:r>
            <a:r>
              <a:rPr lang="en-US" sz="1200" b="1" i="1" dirty="0" smtClean="0">
                <a:latin typeface="Calibri"/>
                <a:cs typeface="Calibri"/>
              </a:rPr>
              <a:t>ts</a:t>
            </a:r>
            <a:r>
              <a:rPr lang="en-US" sz="1200" b="1" i="1" spc="15" dirty="0" smtClean="0">
                <a:latin typeface="Calibri"/>
                <a:cs typeface="Calibri"/>
              </a:rPr>
              <a:t> </a:t>
            </a:r>
            <a:r>
              <a:rPr lang="en-US" sz="1200" b="1" i="1" spc="5" dirty="0">
                <a:latin typeface="Calibri"/>
                <a:cs typeface="Calibri"/>
              </a:rPr>
              <a:t>t</a:t>
            </a:r>
            <a:r>
              <a:rPr lang="en-US" sz="1200" b="1" i="1" dirty="0">
                <a:latin typeface="Calibri"/>
                <a:cs typeface="Calibri"/>
              </a:rPr>
              <a:t>he</a:t>
            </a:r>
            <a:r>
              <a:rPr lang="en-US" sz="1200" b="1" i="1" spc="-10" dirty="0">
                <a:latin typeface="Calibri"/>
                <a:cs typeface="Calibri"/>
              </a:rPr>
              <a:t> </a:t>
            </a:r>
            <a:r>
              <a:rPr lang="en-US" sz="1200" b="1" i="1" dirty="0">
                <a:latin typeface="Calibri"/>
                <a:cs typeface="Calibri"/>
              </a:rPr>
              <a:t>global marketplace.</a:t>
            </a:r>
          </a:p>
        </p:txBody>
      </p:sp>
      <p:grpSp>
        <p:nvGrpSpPr>
          <p:cNvPr id="15" name="Group 14"/>
          <p:cNvGrpSpPr/>
          <p:nvPr/>
        </p:nvGrpSpPr>
        <p:grpSpPr>
          <a:xfrm>
            <a:off x="0" y="381000"/>
            <a:ext cx="9144000" cy="630315"/>
            <a:chOff x="0" y="589602"/>
            <a:chExt cx="9144000" cy="630315"/>
          </a:xfrm>
        </p:grpSpPr>
        <p:sp>
          <p:nvSpPr>
            <p:cNvPr id="5" name="TextBox 4"/>
            <p:cNvSpPr txBox="1"/>
            <p:nvPr/>
          </p:nvSpPr>
          <p:spPr>
            <a:xfrm>
              <a:off x="0" y="589602"/>
              <a:ext cx="9144000" cy="461665"/>
            </a:xfrm>
            <a:prstGeom prst="rect">
              <a:avLst/>
            </a:prstGeom>
            <a:noFill/>
          </p:spPr>
          <p:txBody>
            <a:bodyPr wrap="square" rtlCol="0">
              <a:spAutoFit/>
            </a:bodyPr>
            <a:lstStyle/>
            <a:p>
              <a:pPr algn="ctr"/>
              <a:r>
                <a:rPr lang="en-US" sz="2400" b="1" dirty="0" smtClean="0">
                  <a:solidFill>
                    <a:schemeClr val="tx2">
                      <a:lumMod val="50000"/>
                    </a:schemeClr>
                  </a:solidFill>
                  <a:latin typeface="Calibri"/>
                  <a:cs typeface="Calibri"/>
                </a:rPr>
                <a:t>CONTACT US</a:t>
              </a:r>
              <a:endParaRPr lang="en-US" sz="2400" b="1" dirty="0">
                <a:solidFill>
                  <a:schemeClr val="tx2">
                    <a:lumMod val="50000"/>
                  </a:schemeClr>
                </a:solidFill>
                <a:latin typeface="Calibri"/>
                <a:cs typeface="Calibri"/>
              </a:endParaRPr>
            </a:p>
          </p:txBody>
        </p:sp>
        <p:grpSp>
          <p:nvGrpSpPr>
            <p:cNvPr id="14" name="Group 13"/>
            <p:cNvGrpSpPr/>
            <p:nvPr/>
          </p:nvGrpSpPr>
          <p:grpSpPr>
            <a:xfrm>
              <a:off x="3686175" y="1151337"/>
              <a:ext cx="1771650" cy="68580"/>
              <a:chOff x="3686175" y="1151337"/>
              <a:chExt cx="1771650" cy="68580"/>
            </a:xfrm>
          </p:grpSpPr>
          <p:sp>
            <p:nvSpPr>
              <p:cNvPr id="7" name="Rectangle 6"/>
              <p:cNvSpPr/>
              <p:nvPr/>
            </p:nvSpPr>
            <p:spPr>
              <a:xfrm>
                <a:off x="3686175" y="1151337"/>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043363" y="1151337"/>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400550" y="1151337"/>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757738" y="1151337"/>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114925" y="1151337"/>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7" name="TextBox 16"/>
          <p:cNvSpPr txBox="1"/>
          <p:nvPr/>
        </p:nvSpPr>
        <p:spPr>
          <a:xfrm>
            <a:off x="0" y="1295400"/>
            <a:ext cx="9144000" cy="461665"/>
          </a:xfrm>
          <a:prstGeom prst="rect">
            <a:avLst/>
          </a:prstGeom>
          <a:noFill/>
        </p:spPr>
        <p:txBody>
          <a:bodyPr wrap="square" rtlCol="0">
            <a:spAutoFit/>
          </a:bodyPr>
          <a:lstStyle/>
          <a:p>
            <a:pPr algn="ctr"/>
            <a:r>
              <a:rPr lang="en-US" sz="2400" b="1" dirty="0" smtClean="0">
                <a:solidFill>
                  <a:srgbClr val="7F00A3"/>
                </a:solidFill>
                <a:latin typeface="Calibri"/>
                <a:cs typeface="Calibri"/>
              </a:rPr>
              <a:t>KRAM &amp; Associates </a:t>
            </a:r>
            <a:r>
              <a:rPr lang="en-US" dirty="0" smtClean="0">
                <a:solidFill>
                  <a:srgbClr val="7F00A3"/>
                </a:solidFill>
                <a:latin typeface="Arial Narrow"/>
                <a:cs typeface="Arial Narrow"/>
              </a:rPr>
              <a:t>Marketing Solutions    </a:t>
            </a:r>
            <a:r>
              <a:rPr lang="en-US" dirty="0" smtClean="0">
                <a:solidFill>
                  <a:srgbClr val="000000"/>
                </a:solidFill>
                <a:latin typeface="Calibri"/>
                <a:cs typeface="Calibri"/>
              </a:rPr>
              <a:t>+</a:t>
            </a:r>
            <a:r>
              <a:rPr lang="en-US" dirty="0" smtClean="0">
                <a:solidFill>
                  <a:srgbClr val="000000"/>
                </a:solidFill>
                <a:latin typeface="Bebas Neue" panose="020B0606020202050201" pitchFamily="34" charset="0"/>
              </a:rPr>
              <a:t>    </a:t>
            </a:r>
            <a:r>
              <a:rPr lang="en-US" sz="2400" b="1" dirty="0" err="1" smtClean="0">
                <a:solidFill>
                  <a:srgbClr val="79A217"/>
                </a:solidFill>
                <a:latin typeface="Calibri"/>
                <a:cs typeface="Calibri"/>
              </a:rPr>
              <a:t>Nativa</a:t>
            </a:r>
            <a:r>
              <a:rPr lang="en-US" sz="2400" b="1" dirty="0" smtClean="0">
                <a:solidFill>
                  <a:srgbClr val="79A217"/>
                </a:solidFill>
                <a:latin typeface="Calibri"/>
                <a:cs typeface="Calibri"/>
              </a:rPr>
              <a:t> </a:t>
            </a:r>
            <a:r>
              <a:rPr lang="en-US" dirty="0" smtClean="0">
                <a:solidFill>
                  <a:srgbClr val="79A217"/>
                </a:solidFill>
                <a:latin typeface="Arial Narrow"/>
                <a:cs typeface="Arial Narrow"/>
              </a:rPr>
              <a:t>Multicultural Communications Agency </a:t>
            </a:r>
            <a:endParaRPr lang="en-US" b="1" dirty="0">
              <a:solidFill>
                <a:srgbClr val="79A217"/>
              </a:solidFill>
              <a:latin typeface="Arial Narrow"/>
              <a:cs typeface="Arial Narrow"/>
            </a:endParaRPr>
          </a:p>
        </p:txBody>
      </p:sp>
      <p:grpSp>
        <p:nvGrpSpPr>
          <p:cNvPr id="13" name="Group 12"/>
          <p:cNvGrpSpPr/>
          <p:nvPr/>
        </p:nvGrpSpPr>
        <p:grpSpPr>
          <a:xfrm>
            <a:off x="1143000" y="2209800"/>
            <a:ext cx="2819400" cy="1657528"/>
            <a:chOff x="3124200" y="2209800"/>
            <a:chExt cx="2819400" cy="1657528"/>
          </a:xfrm>
        </p:grpSpPr>
        <p:sp>
          <p:nvSpPr>
            <p:cNvPr id="43" name="Rectangle 42"/>
            <p:cNvSpPr/>
            <p:nvPr/>
          </p:nvSpPr>
          <p:spPr>
            <a:xfrm>
              <a:off x="3276600" y="220980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3733800" y="2231023"/>
              <a:ext cx="1600200" cy="338554"/>
            </a:xfrm>
            <a:prstGeom prst="rect">
              <a:avLst/>
            </a:prstGeom>
            <a:noFill/>
          </p:spPr>
          <p:txBody>
            <a:bodyPr wrap="square" rtlCol="0">
              <a:spAutoFit/>
            </a:bodyPr>
            <a:lstStyle/>
            <a:p>
              <a:pPr algn="ctr"/>
              <a:r>
                <a:rPr lang="en-US" sz="1600" b="1" dirty="0" smtClean="0">
                  <a:solidFill>
                    <a:schemeClr val="bg1"/>
                  </a:solidFill>
                </a:rPr>
                <a:t>COLUMBUS</a:t>
              </a:r>
              <a:endParaRPr lang="en-US" sz="1600" b="1" dirty="0">
                <a:solidFill>
                  <a:schemeClr val="bg1"/>
                </a:solidFill>
              </a:endParaRPr>
            </a:p>
          </p:txBody>
        </p:sp>
        <p:sp>
          <p:nvSpPr>
            <p:cNvPr id="51" name="TextBox 50"/>
            <p:cNvSpPr txBox="1"/>
            <p:nvPr/>
          </p:nvSpPr>
          <p:spPr>
            <a:xfrm>
              <a:off x="3124200" y="2667000"/>
              <a:ext cx="2819400" cy="1200328"/>
            </a:xfrm>
            <a:prstGeom prst="rect">
              <a:avLst/>
            </a:prstGeom>
            <a:noFill/>
          </p:spPr>
          <p:txBody>
            <a:bodyPr wrap="square" rtlCol="0">
              <a:spAutoFit/>
            </a:bodyPr>
            <a:lstStyle/>
            <a:p>
              <a:pPr algn="ctr"/>
              <a:r>
                <a:rPr lang="en-US" sz="1600" b="1" dirty="0"/>
                <a:t>(614) 402-</a:t>
              </a:r>
              <a:r>
                <a:rPr lang="en-US" sz="1600" b="1" dirty="0" smtClean="0"/>
                <a:t>5672</a:t>
              </a:r>
            </a:p>
            <a:p>
              <a:pPr algn="ctr"/>
              <a:r>
                <a:rPr lang="en-US" sz="1400" dirty="0" smtClean="0">
                  <a:hlinkClick r:id="rId2"/>
                </a:rPr>
                <a:t>krammkt@msn.com</a:t>
              </a:r>
              <a:r>
                <a:rPr lang="en-US" sz="1400" dirty="0" smtClean="0"/>
                <a:t> </a:t>
              </a:r>
              <a:br>
                <a:rPr lang="en-US" sz="1400" dirty="0" smtClean="0"/>
              </a:br>
              <a:r>
                <a:rPr lang="en-US" sz="1400" dirty="0" smtClean="0"/>
                <a:t>175 </a:t>
              </a:r>
              <a:r>
                <a:rPr lang="en-US" sz="1400" dirty="0"/>
                <a:t>S. Third St., Ste. 200</a:t>
              </a:r>
            </a:p>
            <a:p>
              <a:pPr algn="ctr"/>
              <a:r>
                <a:rPr lang="en-US" sz="1400" dirty="0"/>
                <a:t>Columbus, OH </a:t>
              </a:r>
              <a:r>
                <a:rPr lang="en-US" sz="1400" dirty="0" smtClean="0"/>
                <a:t>43215 </a:t>
              </a:r>
              <a:br>
                <a:rPr lang="en-US" sz="1400" dirty="0" smtClean="0"/>
              </a:br>
              <a:r>
                <a:rPr lang="en-US" sz="1400" dirty="0" smtClean="0">
                  <a:hlinkClick r:id="rId3"/>
                </a:rPr>
                <a:t>www.krammarketingsolutions.com</a:t>
              </a:r>
              <a:endParaRPr lang="en-US" sz="1400" dirty="0" smtClean="0"/>
            </a:p>
          </p:txBody>
        </p:sp>
      </p:grpSp>
      <p:grpSp>
        <p:nvGrpSpPr>
          <p:cNvPr id="4" name="Group 3"/>
          <p:cNvGrpSpPr/>
          <p:nvPr/>
        </p:nvGrpSpPr>
        <p:grpSpPr>
          <a:xfrm>
            <a:off x="4876800" y="2209800"/>
            <a:ext cx="3124200" cy="1736560"/>
            <a:chOff x="335279" y="3886200"/>
            <a:chExt cx="3124200" cy="1736560"/>
          </a:xfrm>
        </p:grpSpPr>
        <p:sp>
          <p:nvSpPr>
            <p:cNvPr id="46" name="Rectangle 45"/>
            <p:cNvSpPr/>
            <p:nvPr/>
          </p:nvSpPr>
          <p:spPr>
            <a:xfrm>
              <a:off x="411479" y="3886200"/>
              <a:ext cx="2971800" cy="401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p:cNvSpPr txBox="1"/>
            <p:nvPr/>
          </p:nvSpPr>
          <p:spPr>
            <a:xfrm>
              <a:off x="1097279" y="3917709"/>
              <a:ext cx="1600200" cy="338554"/>
            </a:xfrm>
            <a:prstGeom prst="rect">
              <a:avLst/>
            </a:prstGeom>
            <a:noFill/>
          </p:spPr>
          <p:txBody>
            <a:bodyPr wrap="square" rtlCol="0">
              <a:spAutoFit/>
            </a:bodyPr>
            <a:lstStyle/>
            <a:p>
              <a:pPr algn="ctr"/>
              <a:r>
                <a:rPr lang="en-US" sz="1600" b="1" dirty="0" smtClean="0">
                  <a:solidFill>
                    <a:schemeClr val="bg1"/>
                  </a:solidFill>
                </a:rPr>
                <a:t>COLUMBUS</a:t>
              </a:r>
              <a:endParaRPr lang="en-US" sz="1600" b="1" dirty="0">
                <a:solidFill>
                  <a:schemeClr val="bg1"/>
                </a:solidFill>
              </a:endParaRPr>
            </a:p>
          </p:txBody>
        </p:sp>
        <p:sp>
          <p:nvSpPr>
            <p:cNvPr id="53" name="TextBox 52"/>
            <p:cNvSpPr txBox="1"/>
            <p:nvPr/>
          </p:nvSpPr>
          <p:spPr>
            <a:xfrm>
              <a:off x="335279" y="4422432"/>
              <a:ext cx="3124200" cy="1200328"/>
            </a:xfrm>
            <a:prstGeom prst="rect">
              <a:avLst/>
            </a:prstGeom>
            <a:noFill/>
          </p:spPr>
          <p:txBody>
            <a:bodyPr wrap="square" rtlCol="0">
              <a:spAutoFit/>
            </a:bodyPr>
            <a:lstStyle/>
            <a:p>
              <a:pPr algn="ctr"/>
              <a:r>
                <a:rPr lang="en-US" sz="1600" b="1" dirty="0"/>
                <a:t>(614) 719-9245</a:t>
              </a:r>
            </a:p>
            <a:p>
              <a:pPr algn="ctr"/>
              <a:r>
                <a:rPr lang="en-US" sz="1400" dirty="0">
                  <a:hlinkClick r:id="rId4"/>
                </a:rPr>
                <a:t>natasha@</a:t>
              </a:r>
              <a:r>
                <a:rPr lang="en-US" sz="1400" dirty="0" smtClean="0">
                  <a:hlinkClick r:id="rId4"/>
                </a:rPr>
                <a:t>krammarketingsolutions.com</a:t>
              </a:r>
              <a:r>
                <a:rPr lang="en-US" sz="1400" dirty="0" smtClean="0"/>
                <a:t> </a:t>
              </a:r>
              <a:endParaRPr lang="en-US" sz="1400" dirty="0"/>
            </a:p>
            <a:p>
              <a:pPr algn="ctr"/>
              <a:r>
                <a:rPr lang="en-US" sz="1200" dirty="0" smtClean="0"/>
                <a:t> </a:t>
              </a:r>
              <a:r>
                <a:rPr lang="en-US" sz="1400" dirty="0" smtClean="0"/>
                <a:t>1275 </a:t>
              </a:r>
              <a:r>
                <a:rPr lang="en-US" sz="1400" dirty="0"/>
                <a:t>Kinnear </a:t>
              </a:r>
              <a:r>
                <a:rPr lang="en-US" sz="1400" dirty="0" smtClean="0"/>
                <a:t>Road</a:t>
              </a:r>
              <a:endParaRPr lang="en-US" sz="1400" dirty="0"/>
            </a:p>
            <a:p>
              <a:pPr algn="ctr"/>
              <a:r>
                <a:rPr lang="en-US" sz="1400" dirty="0"/>
                <a:t>Columbus, OH 43212 </a:t>
              </a:r>
              <a:r>
                <a:rPr lang="en-US" sz="1200" dirty="0" smtClean="0"/>
                <a:t> </a:t>
              </a:r>
              <a:r>
                <a:rPr lang="en-US" sz="1200" dirty="0"/>
                <a:t/>
              </a:r>
              <a:br>
                <a:rPr lang="en-US" sz="1200" dirty="0"/>
              </a:br>
              <a:r>
                <a:rPr lang="en-US" sz="1400" dirty="0" smtClean="0">
                  <a:hlinkClick r:id="rId5"/>
                </a:rPr>
                <a:t>www.thenativa.com</a:t>
              </a:r>
              <a:r>
                <a:rPr lang="en-US" sz="1400" dirty="0" smtClean="0"/>
                <a:t> </a:t>
              </a:r>
              <a:endParaRPr lang="en-US" sz="1400" dirty="0"/>
            </a:p>
          </p:txBody>
        </p:sp>
      </p:grpSp>
      <p:grpSp>
        <p:nvGrpSpPr>
          <p:cNvPr id="12" name="Group 11"/>
          <p:cNvGrpSpPr/>
          <p:nvPr/>
        </p:nvGrpSpPr>
        <p:grpSpPr>
          <a:xfrm>
            <a:off x="5029200" y="4362272"/>
            <a:ext cx="2971800" cy="1733728"/>
            <a:chOff x="4419600" y="3886200"/>
            <a:chExt cx="2971800" cy="1733728"/>
          </a:xfrm>
        </p:grpSpPr>
        <p:sp>
          <p:nvSpPr>
            <p:cNvPr id="54" name="Rectangle 53"/>
            <p:cNvSpPr/>
            <p:nvPr/>
          </p:nvSpPr>
          <p:spPr>
            <a:xfrm>
              <a:off x="4419600" y="3886200"/>
              <a:ext cx="2971800" cy="401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TextBox 54"/>
            <p:cNvSpPr txBox="1"/>
            <p:nvPr/>
          </p:nvSpPr>
          <p:spPr>
            <a:xfrm>
              <a:off x="5105400" y="3917709"/>
              <a:ext cx="1600200" cy="338554"/>
            </a:xfrm>
            <a:prstGeom prst="rect">
              <a:avLst/>
            </a:prstGeom>
            <a:noFill/>
          </p:spPr>
          <p:txBody>
            <a:bodyPr wrap="square" rtlCol="0">
              <a:spAutoFit/>
            </a:bodyPr>
            <a:lstStyle/>
            <a:p>
              <a:pPr algn="ctr"/>
              <a:r>
                <a:rPr lang="en-US" sz="1600" b="1" dirty="0" smtClean="0">
                  <a:solidFill>
                    <a:schemeClr val="bg1"/>
                  </a:solidFill>
                </a:rPr>
                <a:t>PHOENIX</a:t>
              </a:r>
              <a:endParaRPr lang="en-US" sz="1600" b="1" dirty="0">
                <a:solidFill>
                  <a:schemeClr val="bg1"/>
                </a:solidFill>
              </a:endParaRPr>
            </a:p>
          </p:txBody>
        </p:sp>
        <p:sp>
          <p:nvSpPr>
            <p:cNvPr id="56" name="TextBox 55"/>
            <p:cNvSpPr txBox="1"/>
            <p:nvPr/>
          </p:nvSpPr>
          <p:spPr>
            <a:xfrm>
              <a:off x="4419600" y="4419600"/>
              <a:ext cx="2971800" cy="1200328"/>
            </a:xfrm>
            <a:prstGeom prst="rect">
              <a:avLst/>
            </a:prstGeom>
            <a:noFill/>
          </p:spPr>
          <p:txBody>
            <a:bodyPr wrap="square" rtlCol="0">
              <a:spAutoFit/>
            </a:bodyPr>
            <a:lstStyle/>
            <a:p>
              <a:pPr algn="ctr"/>
              <a:r>
                <a:rPr lang="en-US" sz="1600" b="1" dirty="0"/>
                <a:t>(602) 277-0224</a:t>
              </a:r>
            </a:p>
            <a:p>
              <a:pPr algn="ctr"/>
              <a:r>
                <a:rPr lang="en-US" sz="1400" dirty="0">
                  <a:hlinkClick r:id="rId6"/>
                </a:rPr>
                <a:t>eric</a:t>
              </a:r>
              <a:r>
                <a:rPr lang="en-US" sz="1400" dirty="0" smtClean="0">
                  <a:hlinkClick r:id="rId6"/>
                </a:rPr>
                <a:t>@</a:t>
              </a:r>
              <a:r>
                <a:rPr lang="en-US" sz="1400" dirty="0">
                  <a:hlinkClick r:id="rId6"/>
                </a:rPr>
                <a:t>krammarketingsolutions.com</a:t>
              </a:r>
              <a:r>
                <a:rPr lang="en-US" sz="1400" dirty="0"/>
                <a:t> </a:t>
              </a:r>
              <a:r>
                <a:rPr lang="en-US" sz="1200" dirty="0" smtClean="0"/>
                <a:t> </a:t>
              </a:r>
              <a:r>
                <a:rPr lang="en-US" sz="1200" dirty="0" smtClean="0"/>
                <a:t/>
              </a:r>
              <a:br>
                <a:rPr lang="en-US" sz="1200" dirty="0" smtClean="0"/>
              </a:br>
              <a:r>
                <a:rPr lang="en-US" sz="1400" dirty="0"/>
                <a:t>3428 N. 15th </a:t>
              </a:r>
              <a:r>
                <a:rPr lang="en-US" sz="1400" dirty="0" smtClean="0"/>
                <a:t>Avenue </a:t>
              </a:r>
            </a:p>
            <a:p>
              <a:pPr algn="ctr"/>
              <a:r>
                <a:rPr lang="en-US" sz="1400" dirty="0" smtClean="0"/>
                <a:t>Phoenix</a:t>
              </a:r>
              <a:r>
                <a:rPr lang="en-US" sz="1400" dirty="0"/>
                <a:t>, AZ 85015 </a:t>
              </a:r>
              <a:r>
                <a:rPr lang="en-US" sz="1400" dirty="0" smtClean="0"/>
                <a:t/>
              </a:r>
              <a:br>
                <a:rPr lang="en-US" sz="1400" dirty="0" smtClean="0"/>
              </a:br>
              <a:r>
                <a:rPr lang="en-US" sz="1200" dirty="0" smtClean="0"/>
                <a:t> </a:t>
              </a:r>
              <a:r>
                <a:rPr lang="en-US" sz="1400" dirty="0" smtClean="0">
                  <a:hlinkClick r:id="rId5"/>
                </a:rPr>
                <a:t>www.thenativa.com</a:t>
              </a:r>
              <a:r>
                <a:rPr lang="en-US" sz="1400" dirty="0" smtClean="0"/>
                <a:t> </a:t>
              </a:r>
              <a:endParaRPr lang="en-US" sz="1400" dirty="0"/>
            </a:p>
          </p:txBody>
        </p:sp>
      </p:grpSp>
      <p:pic>
        <p:nvPicPr>
          <p:cNvPr id="16" name="Picture 15" descr="OHIO 6.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400" y="4114800"/>
            <a:ext cx="2514600" cy="1981200"/>
          </a:xfrm>
          <a:prstGeom prst="rect">
            <a:avLst/>
          </a:prstGeom>
        </p:spPr>
      </p:pic>
      <p:sp>
        <p:nvSpPr>
          <p:cNvPr id="58" name="Rectangle 57"/>
          <p:cNvSpPr/>
          <p:nvPr/>
        </p:nvSpPr>
        <p:spPr>
          <a:xfrm>
            <a:off x="1295400" y="4114800"/>
            <a:ext cx="2514600" cy="1981200"/>
          </a:xfrm>
          <a:prstGeom prst="rect">
            <a:avLst/>
          </a:prstGeom>
          <a:gradFill flip="none" rotWithShape="1">
            <a:gsLst>
              <a:gs pos="100000">
                <a:srgbClr val="700090">
                  <a:alpha val="30000"/>
                </a:srgbClr>
              </a:gs>
              <a:gs pos="0">
                <a:schemeClr val="tx1">
                  <a:alpha val="6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27399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fill="hold"/>
                                        <p:tgtEl>
                                          <p:spTgt spid="16"/>
                                        </p:tgtEl>
                                        <p:attrNameLst>
                                          <p:attrName>ppt_x</p:attrName>
                                        </p:attrNameLst>
                                      </p:cBhvr>
                                      <p:tavLst>
                                        <p:tav tm="0">
                                          <p:val>
                                            <p:strVal val="0-#ppt_w/2"/>
                                          </p:val>
                                        </p:tav>
                                        <p:tav tm="100000">
                                          <p:val>
                                            <p:strVal val="#ppt_x"/>
                                          </p:val>
                                        </p:tav>
                                      </p:tavLst>
                                    </p:anim>
                                    <p:anim calcmode="lin" valueType="num">
                                      <p:cBhvr additive="base">
                                        <p:cTn id="33" dur="10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KRAM-END 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0"/>
            <a:ext cx="9220200" cy="6858000"/>
          </a:xfrm>
          <a:prstGeom prst="rect">
            <a:avLst/>
          </a:prstGeom>
          <a:gradFill flip="none" rotWithShape="1">
            <a:gsLst>
              <a:gs pos="48000">
                <a:schemeClr val="tx2">
                  <a:lumMod val="50000"/>
                  <a:alpha val="78000"/>
                </a:schemeClr>
              </a:gs>
              <a:gs pos="100000">
                <a:schemeClr val="accent1">
                  <a:alpha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3139836" y="6091535"/>
            <a:ext cx="2952721" cy="461665"/>
          </a:xfrm>
          <a:prstGeom prst="rect">
            <a:avLst/>
          </a:prstGeom>
          <a:noFill/>
        </p:spPr>
        <p:txBody>
          <a:bodyPr wrap="square" rtlCol="0">
            <a:spAutoFit/>
          </a:bodyPr>
          <a:lstStyle/>
          <a:p>
            <a:pPr algn="ctr"/>
            <a:r>
              <a:rPr lang="en-US" sz="2400" b="1" dirty="0" smtClean="0">
                <a:solidFill>
                  <a:schemeClr val="bg1"/>
                </a:solidFill>
                <a:latin typeface="Calibri"/>
                <a:cs typeface="Calibri"/>
              </a:rPr>
              <a:t>THANK YOU</a:t>
            </a:r>
            <a:endParaRPr lang="en-US" sz="2400" b="1" dirty="0">
              <a:solidFill>
                <a:schemeClr val="bg1"/>
              </a:solidFill>
              <a:latin typeface="Calibri"/>
              <a:cs typeface="Calibri"/>
            </a:endParaRPr>
          </a:p>
        </p:txBody>
      </p:sp>
      <p:pic>
        <p:nvPicPr>
          <p:cNvPr id="7" name="Picture 6" descr="lo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601" y="2678464"/>
            <a:ext cx="2012200" cy="521936"/>
          </a:xfrm>
          <a:prstGeom prst="rect">
            <a:avLst/>
          </a:prstGeom>
        </p:spPr>
      </p:pic>
      <p:pic>
        <p:nvPicPr>
          <p:cNvPr id="2" name="Picture 1" descr="KRAM-logo-300dpi-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374904"/>
            <a:ext cx="3593592" cy="1911096"/>
          </a:xfrm>
          <a:prstGeom prst="rect">
            <a:avLst/>
          </a:prstGeom>
        </p:spPr>
      </p:pic>
    </p:spTree>
    <p:extLst>
      <p:ext uri="{BB962C8B-B14F-4D97-AF65-F5344CB8AC3E}">
        <p14:creationId xmlns:p14="http://schemas.microsoft.com/office/powerpoint/2010/main" val="1696223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anim calcmode="lin" valueType="num">
                                      <p:cBhvr>
                                        <p:cTn id="10" dur="1000" fill="hold"/>
                                        <p:tgtEl>
                                          <p:spTgt spid="2"/>
                                        </p:tgtEl>
                                        <p:attrNameLst>
                                          <p:attrName>ppt_x</p:attrName>
                                        </p:attrNameLst>
                                      </p:cBhvr>
                                      <p:tavLst>
                                        <p:tav tm="0">
                                          <p:val>
                                            <p:fltVal val="0.5"/>
                                          </p:val>
                                        </p:tav>
                                        <p:tav tm="100000">
                                          <p:val>
                                            <p:strVal val="#ppt_x"/>
                                          </p:val>
                                        </p:tav>
                                      </p:tavLst>
                                    </p:anim>
                                    <p:anim calcmode="lin" valueType="num">
                                      <p:cBhvr>
                                        <p:cTn id="11" dur="10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par>
                          <p:cTn id="17" fill="hold">
                            <p:stCondLst>
                              <p:cond delay="2500"/>
                            </p:stCondLst>
                            <p:childTnLst>
                              <p:par>
                                <p:cTn id="18" presetID="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1+#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019800" y="3678960"/>
            <a:ext cx="2022034" cy="461665"/>
          </a:xfrm>
          <a:prstGeom prst="rect">
            <a:avLst/>
          </a:prstGeom>
          <a:noFill/>
        </p:spPr>
        <p:txBody>
          <a:bodyPr wrap="square" rtlCol="0">
            <a:spAutoFit/>
          </a:bodyPr>
          <a:lstStyle/>
          <a:p>
            <a:r>
              <a:rPr lang="en-US" sz="2400" b="1" dirty="0" smtClean="0">
                <a:latin typeface="Calibri"/>
                <a:cs typeface="Calibri"/>
              </a:rPr>
              <a:t>WHO ARE WE</a:t>
            </a:r>
            <a:endParaRPr lang="en-US" sz="2400" b="1" dirty="0">
              <a:latin typeface="Calibri"/>
              <a:cs typeface="Calibri"/>
            </a:endParaRPr>
          </a:p>
        </p:txBody>
      </p:sp>
      <p:sp>
        <p:nvSpPr>
          <p:cNvPr id="24" name="Rectangle 23"/>
          <p:cNvSpPr/>
          <p:nvPr/>
        </p:nvSpPr>
        <p:spPr>
          <a:xfrm>
            <a:off x="5072108" y="4248410"/>
            <a:ext cx="3876640" cy="1615827"/>
          </a:xfrm>
          <a:prstGeom prst="rect">
            <a:avLst/>
          </a:prstGeom>
        </p:spPr>
        <p:txBody>
          <a:bodyPr wrap="square">
            <a:spAutoFit/>
          </a:bodyPr>
          <a:lstStyle/>
          <a:p>
            <a:r>
              <a:rPr lang="en-US" sz="1100" dirty="0" smtClean="0"/>
              <a:t>KRAM </a:t>
            </a:r>
            <a:r>
              <a:rPr lang="en-US" sz="1100" dirty="0"/>
              <a:t>and Associates Marketing Solutions, Inc. (KRAM), founded in 1985,  provides top tier marketing solutions that meet and exceed client expectations and increase their market share</a:t>
            </a:r>
            <a:r>
              <a:rPr lang="en-US" sz="1100" dirty="0" smtClean="0"/>
              <a:t>.</a:t>
            </a:r>
          </a:p>
          <a:p>
            <a:endParaRPr lang="en-US" sz="1100" dirty="0"/>
          </a:p>
          <a:p>
            <a:r>
              <a:rPr lang="en-US" sz="1100" dirty="0" smtClean="0"/>
              <a:t>KRAM's </a:t>
            </a:r>
            <a:r>
              <a:rPr lang="en-US" sz="1100" dirty="0"/>
              <a:t>rich  consortium  of business </a:t>
            </a:r>
            <a:r>
              <a:rPr lang="en-US" sz="1100" dirty="0" smtClean="0"/>
              <a:t>partners, including NATIVA, </a:t>
            </a:r>
            <a:r>
              <a:rPr lang="en-US" sz="1100" dirty="0"/>
              <a:t>provides clients with cost effective, one- stop-shop </a:t>
            </a:r>
            <a:r>
              <a:rPr lang="en-US" sz="1100" dirty="0" smtClean="0"/>
              <a:t>solutions for Marketing</a:t>
            </a:r>
            <a:r>
              <a:rPr lang="en-US" sz="1100" dirty="0"/>
              <a:t>, </a:t>
            </a:r>
            <a:r>
              <a:rPr lang="en-US" sz="1100" dirty="0" smtClean="0"/>
              <a:t>Market Research, </a:t>
            </a:r>
            <a:r>
              <a:rPr lang="en-US" sz="1100" dirty="0"/>
              <a:t>Printing, </a:t>
            </a:r>
            <a:r>
              <a:rPr lang="en-US" sz="1100" dirty="0" smtClean="0"/>
              <a:t>Graphic Design</a:t>
            </a:r>
            <a:r>
              <a:rPr lang="en-US" sz="1100" dirty="0"/>
              <a:t>, </a:t>
            </a:r>
            <a:r>
              <a:rPr lang="en-US" sz="1100" dirty="0" smtClean="0"/>
              <a:t>Branding, Web Design and Development</a:t>
            </a:r>
            <a:r>
              <a:rPr lang="en-US" sz="1100" dirty="0"/>
              <a:t>, Social </a:t>
            </a:r>
            <a:r>
              <a:rPr lang="en-US" sz="1100" dirty="0" smtClean="0"/>
              <a:t>Media Interactions </a:t>
            </a:r>
          </a:p>
          <a:p>
            <a:r>
              <a:rPr lang="en-US" sz="1100" dirty="0" smtClean="0"/>
              <a:t>and </a:t>
            </a:r>
            <a:r>
              <a:rPr lang="en-US" sz="1100" dirty="0"/>
              <a:t>internet technology.</a:t>
            </a:r>
          </a:p>
        </p:txBody>
      </p:sp>
      <p:pic>
        <p:nvPicPr>
          <p:cNvPr id="6" name="Picture 5" descr="AB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9" y="868680"/>
            <a:ext cx="5175504" cy="5989320"/>
          </a:xfrm>
          <a:prstGeom prst="rect">
            <a:avLst/>
          </a:prstGeom>
        </p:spPr>
      </p:pic>
      <p:pic>
        <p:nvPicPr>
          <p:cNvPr id="11" name="Picture 10" descr="KRAM-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295400"/>
            <a:ext cx="2811229" cy="1534297"/>
          </a:xfrm>
          <a:prstGeom prst="rect">
            <a:avLst/>
          </a:prstGeom>
        </p:spPr>
      </p:pic>
    </p:spTree>
    <p:extLst>
      <p:ext uri="{BB962C8B-B14F-4D97-AF65-F5344CB8AC3E}">
        <p14:creationId xmlns:p14="http://schemas.microsoft.com/office/powerpoint/2010/main" val="1007008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1+#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grpId="0" nodeType="after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1+#ppt_w/2"/>
                                          </p:val>
                                        </p:tav>
                                        <p:tav tm="100000">
                                          <p:val>
                                            <p:strVal val="#ppt_x"/>
                                          </p:val>
                                        </p:tav>
                                      </p:tavLst>
                                    </p:anim>
                                    <p:anim calcmode="lin" valueType="num">
                                      <p:cBhvr additive="base">
                                        <p:cTn id="18" dur="10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3" name="Picture 32" descr="SERVICES-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4391046"/>
            <a:ext cx="9144000" cy="2097479"/>
          </a:xfrm>
          <a:prstGeom prst="rect">
            <a:avLst/>
          </a:prstGeom>
          <a:gradFill flip="none" rotWithShape="1">
            <a:gsLst>
              <a:gs pos="0">
                <a:srgbClr val="7F00A3">
                  <a:alpha val="83000"/>
                </a:srgbClr>
              </a:gs>
              <a:gs pos="87000">
                <a:schemeClr val="tx1">
                  <a:alpha val="83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1084311" y="3850318"/>
            <a:ext cx="1028700" cy="1028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702286" y="5410200"/>
            <a:ext cx="1760220" cy="923330"/>
          </a:xfrm>
          <a:prstGeom prst="rect">
            <a:avLst/>
          </a:prstGeom>
        </p:spPr>
        <p:txBody>
          <a:bodyPr wrap="square">
            <a:spAutoFit/>
          </a:bodyPr>
          <a:lstStyle/>
          <a:p>
            <a:pPr algn="ctr"/>
            <a:r>
              <a:rPr lang="en-US" sz="900" dirty="0" smtClean="0">
                <a:solidFill>
                  <a:schemeClr val="bg1"/>
                </a:solidFill>
              </a:rPr>
              <a:t>KRAM </a:t>
            </a:r>
            <a:r>
              <a:rPr lang="en-US" sz="900" dirty="0">
                <a:solidFill>
                  <a:schemeClr val="bg1"/>
                </a:solidFill>
              </a:rPr>
              <a:t>provides consulting, research, strategic marketing, brand management, and quality assurance to ensure a consistent message across all communication platforms.</a:t>
            </a:r>
          </a:p>
        </p:txBody>
      </p:sp>
      <p:sp>
        <p:nvSpPr>
          <p:cNvPr id="7" name="TextBox 6"/>
          <p:cNvSpPr txBox="1"/>
          <p:nvPr/>
        </p:nvSpPr>
        <p:spPr>
          <a:xfrm>
            <a:off x="457200" y="4944711"/>
            <a:ext cx="2057399" cy="523220"/>
          </a:xfrm>
          <a:prstGeom prst="rect">
            <a:avLst/>
          </a:prstGeom>
          <a:noFill/>
        </p:spPr>
        <p:txBody>
          <a:bodyPr wrap="square" rtlCol="0">
            <a:spAutoFit/>
          </a:bodyPr>
          <a:lstStyle/>
          <a:p>
            <a:pPr algn="ctr"/>
            <a:r>
              <a:rPr lang="en-US" sz="1400" b="1" dirty="0" smtClean="0">
                <a:solidFill>
                  <a:schemeClr val="bg1"/>
                </a:solidFill>
                <a:latin typeface="Calibri"/>
                <a:cs typeface="Calibri"/>
              </a:rPr>
              <a:t>PROJECT </a:t>
            </a:r>
          </a:p>
          <a:p>
            <a:pPr algn="ctr"/>
            <a:r>
              <a:rPr lang="en-US" sz="1400" b="1" dirty="0" smtClean="0">
                <a:solidFill>
                  <a:schemeClr val="bg1"/>
                </a:solidFill>
                <a:latin typeface="Calibri"/>
                <a:cs typeface="Calibri"/>
              </a:rPr>
              <a:t>MANAGEMENT</a:t>
            </a:r>
            <a:endParaRPr lang="en-US" sz="1400" b="1" dirty="0">
              <a:solidFill>
                <a:schemeClr val="bg1"/>
              </a:solidFill>
              <a:latin typeface="Calibri"/>
              <a:cs typeface="Calibri"/>
            </a:endParaRPr>
          </a:p>
        </p:txBody>
      </p:sp>
      <p:sp>
        <p:nvSpPr>
          <p:cNvPr id="8" name="Oval 7"/>
          <p:cNvSpPr/>
          <p:nvPr/>
        </p:nvSpPr>
        <p:spPr>
          <a:xfrm>
            <a:off x="3097750" y="3850318"/>
            <a:ext cx="1028700" cy="1028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715725" y="5410200"/>
            <a:ext cx="1760220" cy="923330"/>
          </a:xfrm>
          <a:prstGeom prst="rect">
            <a:avLst/>
          </a:prstGeom>
        </p:spPr>
        <p:txBody>
          <a:bodyPr wrap="square">
            <a:spAutoFit/>
          </a:bodyPr>
          <a:lstStyle/>
          <a:p>
            <a:pPr algn="ctr"/>
            <a:r>
              <a:rPr lang="en-US" sz="900" dirty="0">
                <a:solidFill>
                  <a:schemeClr val="bg1"/>
                </a:solidFill>
              </a:rPr>
              <a:t>Our creative services provides consistent branding for our clients that includes Advertising and Graphic Design, Printing, Direct Mail campaigns </a:t>
            </a:r>
            <a:endParaRPr lang="en-US" sz="900" dirty="0" smtClean="0">
              <a:solidFill>
                <a:schemeClr val="bg1"/>
              </a:solidFill>
            </a:endParaRPr>
          </a:p>
          <a:p>
            <a:pPr algn="ctr"/>
            <a:r>
              <a:rPr lang="en-US" sz="900" dirty="0" smtClean="0">
                <a:solidFill>
                  <a:schemeClr val="bg1"/>
                </a:solidFill>
              </a:rPr>
              <a:t>and </a:t>
            </a:r>
            <a:r>
              <a:rPr lang="en-US" sz="900" dirty="0">
                <a:solidFill>
                  <a:schemeClr val="bg1"/>
                </a:solidFill>
              </a:rPr>
              <a:t>Media buying</a:t>
            </a:r>
            <a:r>
              <a:rPr lang="en-US" sz="900" dirty="0" smtClean="0">
                <a:solidFill>
                  <a:schemeClr val="bg1"/>
                </a:solidFill>
              </a:rPr>
              <a:t>.</a:t>
            </a:r>
            <a:endParaRPr lang="en-US" sz="900" dirty="0">
              <a:solidFill>
                <a:schemeClr val="bg1"/>
              </a:solidFill>
            </a:endParaRPr>
          </a:p>
        </p:txBody>
      </p:sp>
      <p:sp>
        <p:nvSpPr>
          <p:cNvPr id="10" name="TextBox 9"/>
          <p:cNvSpPr txBox="1"/>
          <p:nvPr/>
        </p:nvSpPr>
        <p:spPr>
          <a:xfrm>
            <a:off x="2715725" y="4944711"/>
            <a:ext cx="1760220" cy="523220"/>
          </a:xfrm>
          <a:prstGeom prst="rect">
            <a:avLst/>
          </a:prstGeom>
          <a:noFill/>
        </p:spPr>
        <p:txBody>
          <a:bodyPr wrap="square" rtlCol="0">
            <a:spAutoFit/>
          </a:bodyPr>
          <a:lstStyle/>
          <a:p>
            <a:pPr algn="ctr"/>
            <a:r>
              <a:rPr lang="en-US" sz="1400" b="1" dirty="0">
                <a:solidFill>
                  <a:schemeClr val="bg1"/>
                </a:solidFill>
                <a:latin typeface="Calibri"/>
                <a:cs typeface="Calibri"/>
              </a:rPr>
              <a:t>CREATIVE </a:t>
            </a:r>
            <a:endParaRPr lang="en-US" sz="1400" b="1" dirty="0" smtClean="0">
              <a:solidFill>
                <a:schemeClr val="bg1"/>
              </a:solidFill>
              <a:latin typeface="Calibri"/>
              <a:cs typeface="Calibri"/>
            </a:endParaRPr>
          </a:p>
          <a:p>
            <a:pPr algn="ctr"/>
            <a:r>
              <a:rPr lang="en-US" sz="1400" b="1" dirty="0" smtClean="0">
                <a:solidFill>
                  <a:schemeClr val="bg1"/>
                </a:solidFill>
                <a:latin typeface="Calibri"/>
                <a:cs typeface="Calibri"/>
              </a:rPr>
              <a:t>SERVICES</a:t>
            </a:r>
            <a:endParaRPr lang="en-US" sz="1400" b="1" dirty="0">
              <a:solidFill>
                <a:schemeClr val="bg1"/>
              </a:solidFill>
              <a:latin typeface="Calibri"/>
              <a:cs typeface="Calibri"/>
            </a:endParaRPr>
          </a:p>
        </p:txBody>
      </p:sp>
      <p:sp>
        <p:nvSpPr>
          <p:cNvPr id="11" name="Oval 10"/>
          <p:cNvSpPr/>
          <p:nvPr/>
        </p:nvSpPr>
        <p:spPr>
          <a:xfrm>
            <a:off x="5111189" y="3850318"/>
            <a:ext cx="1028700" cy="1028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4729163" y="5410200"/>
            <a:ext cx="1760220" cy="923330"/>
          </a:xfrm>
          <a:prstGeom prst="rect">
            <a:avLst/>
          </a:prstGeom>
        </p:spPr>
        <p:txBody>
          <a:bodyPr wrap="square">
            <a:spAutoFit/>
          </a:bodyPr>
          <a:lstStyle/>
          <a:p>
            <a:pPr algn="ctr"/>
            <a:r>
              <a:rPr lang="en-US" sz="900" dirty="0">
                <a:solidFill>
                  <a:schemeClr val="bg1"/>
                </a:solidFill>
              </a:rPr>
              <a:t>Our team is able to assist in the design and development of your website and online promotions, integrate market research,  social media, e-commerce and interactive media solutions.</a:t>
            </a:r>
          </a:p>
        </p:txBody>
      </p:sp>
      <p:sp>
        <p:nvSpPr>
          <p:cNvPr id="13" name="TextBox 12"/>
          <p:cNvSpPr txBox="1"/>
          <p:nvPr/>
        </p:nvSpPr>
        <p:spPr>
          <a:xfrm>
            <a:off x="4729163" y="4944711"/>
            <a:ext cx="1760220" cy="483722"/>
          </a:xfrm>
          <a:prstGeom prst="rect">
            <a:avLst/>
          </a:prstGeom>
          <a:noFill/>
        </p:spPr>
        <p:txBody>
          <a:bodyPr wrap="square" rtlCol="0">
            <a:spAutoFit/>
          </a:bodyPr>
          <a:lstStyle/>
          <a:p>
            <a:pPr algn="ctr">
              <a:lnSpc>
                <a:spcPct val="90000"/>
              </a:lnSpc>
            </a:pPr>
            <a:r>
              <a:rPr lang="en-US" sz="1400" b="1" dirty="0">
                <a:solidFill>
                  <a:schemeClr val="bg1"/>
                </a:solidFill>
                <a:latin typeface="Calibri"/>
                <a:cs typeface="Calibri"/>
              </a:rPr>
              <a:t>WEB </a:t>
            </a:r>
            <a:endParaRPr lang="en-US" sz="1400" b="1" dirty="0" smtClean="0">
              <a:solidFill>
                <a:schemeClr val="bg1"/>
              </a:solidFill>
              <a:latin typeface="Calibri"/>
              <a:cs typeface="Calibri"/>
            </a:endParaRPr>
          </a:p>
          <a:p>
            <a:pPr algn="ctr">
              <a:lnSpc>
                <a:spcPct val="90000"/>
              </a:lnSpc>
            </a:pPr>
            <a:r>
              <a:rPr lang="en-US" sz="1400" b="1" dirty="0" smtClean="0">
                <a:solidFill>
                  <a:schemeClr val="bg1"/>
                </a:solidFill>
                <a:latin typeface="Calibri"/>
                <a:cs typeface="Calibri"/>
              </a:rPr>
              <a:t>SERVICES</a:t>
            </a:r>
            <a:endParaRPr lang="en-US" sz="1400" b="1" dirty="0">
              <a:solidFill>
                <a:schemeClr val="bg1"/>
              </a:solidFill>
              <a:latin typeface="Calibri"/>
              <a:cs typeface="Calibri"/>
            </a:endParaRPr>
          </a:p>
        </p:txBody>
      </p:sp>
      <p:sp>
        <p:nvSpPr>
          <p:cNvPr id="14" name="Oval 13"/>
          <p:cNvSpPr/>
          <p:nvPr/>
        </p:nvSpPr>
        <p:spPr>
          <a:xfrm>
            <a:off x="7124627" y="3850318"/>
            <a:ext cx="102870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6742602" y="5410200"/>
            <a:ext cx="1760220" cy="923330"/>
          </a:xfrm>
          <a:prstGeom prst="rect">
            <a:avLst/>
          </a:prstGeom>
        </p:spPr>
        <p:txBody>
          <a:bodyPr wrap="square">
            <a:spAutoFit/>
          </a:bodyPr>
          <a:lstStyle/>
          <a:p>
            <a:pPr algn="ctr"/>
            <a:r>
              <a:rPr lang="en-US" sz="900" dirty="0">
                <a:solidFill>
                  <a:schemeClr val="bg1"/>
                </a:solidFill>
              </a:rPr>
              <a:t>KRAM is your partner in the design and </a:t>
            </a:r>
            <a:r>
              <a:rPr lang="en-US" sz="900" dirty="0" smtClean="0">
                <a:solidFill>
                  <a:schemeClr val="bg1"/>
                </a:solidFill>
              </a:rPr>
              <a:t>installation </a:t>
            </a:r>
            <a:r>
              <a:rPr lang="en-US" sz="900" dirty="0">
                <a:solidFill>
                  <a:schemeClr val="bg1"/>
                </a:solidFill>
              </a:rPr>
              <a:t>of aerial </a:t>
            </a:r>
            <a:endParaRPr lang="en-US" sz="900" dirty="0" smtClean="0">
              <a:solidFill>
                <a:schemeClr val="bg1"/>
              </a:solidFill>
            </a:endParaRPr>
          </a:p>
          <a:p>
            <a:pPr algn="ctr"/>
            <a:r>
              <a:rPr lang="en-US" sz="900" dirty="0" smtClean="0">
                <a:solidFill>
                  <a:schemeClr val="bg1"/>
                </a:solidFill>
              </a:rPr>
              <a:t>or </a:t>
            </a:r>
            <a:r>
              <a:rPr lang="en-US" sz="900" dirty="0">
                <a:solidFill>
                  <a:schemeClr val="bg1"/>
                </a:solidFill>
              </a:rPr>
              <a:t>underground fiber optic cabling, computers, computer peripheral equipment and associated services.</a:t>
            </a:r>
          </a:p>
        </p:txBody>
      </p:sp>
      <p:sp>
        <p:nvSpPr>
          <p:cNvPr id="16" name="TextBox 15"/>
          <p:cNvSpPr txBox="1"/>
          <p:nvPr/>
        </p:nvSpPr>
        <p:spPr>
          <a:xfrm>
            <a:off x="6858000" y="4944711"/>
            <a:ext cx="1523999" cy="461665"/>
          </a:xfrm>
          <a:prstGeom prst="rect">
            <a:avLst/>
          </a:prstGeom>
          <a:noFill/>
        </p:spPr>
        <p:txBody>
          <a:bodyPr wrap="square" rtlCol="0">
            <a:spAutoFit/>
          </a:bodyPr>
          <a:lstStyle/>
          <a:p>
            <a:pPr algn="ctr"/>
            <a:r>
              <a:rPr lang="en-US" sz="1200" b="1" dirty="0" smtClean="0">
                <a:solidFill>
                  <a:schemeClr val="bg1"/>
                </a:solidFill>
                <a:latin typeface="Calibi"/>
                <a:cs typeface="Calibi"/>
              </a:rPr>
              <a:t>INFORMATION </a:t>
            </a:r>
            <a:r>
              <a:rPr lang="en-US" sz="1200" b="1" dirty="0">
                <a:solidFill>
                  <a:schemeClr val="bg1"/>
                </a:solidFill>
                <a:latin typeface="Calibi"/>
                <a:cs typeface="Calibi"/>
              </a:rPr>
              <a:t>TECHNOLOGY</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939" y="4136609"/>
            <a:ext cx="457200" cy="4572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377" y="4122879"/>
            <a:ext cx="457200" cy="457200"/>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0061" y="4140405"/>
            <a:ext cx="457200" cy="457200"/>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3500" y="4136177"/>
            <a:ext cx="457200" cy="457200"/>
          </a:xfrm>
          <a:prstGeom prst="rect">
            <a:avLst/>
          </a:prstGeom>
        </p:spPr>
      </p:pic>
      <p:sp>
        <p:nvSpPr>
          <p:cNvPr id="25" name="TextBox 24"/>
          <p:cNvSpPr txBox="1"/>
          <p:nvPr/>
        </p:nvSpPr>
        <p:spPr>
          <a:xfrm>
            <a:off x="2514600" y="989769"/>
            <a:ext cx="4151848" cy="461665"/>
          </a:xfrm>
          <a:prstGeom prst="rect">
            <a:avLst/>
          </a:prstGeom>
          <a:noFill/>
        </p:spPr>
        <p:txBody>
          <a:bodyPr wrap="square" rtlCol="0">
            <a:spAutoFit/>
          </a:bodyPr>
          <a:lstStyle/>
          <a:p>
            <a:r>
              <a:rPr lang="en-US" sz="2400" b="1" dirty="0" smtClean="0">
                <a:solidFill>
                  <a:schemeClr val="bg1"/>
                </a:solidFill>
                <a:latin typeface="Calibri"/>
                <a:cs typeface="Calibri"/>
              </a:rPr>
              <a:t>KRAM &amp; ASSOCIATES SERVICES</a:t>
            </a:r>
            <a:endParaRPr lang="en-US" sz="2400" b="1" dirty="0">
              <a:solidFill>
                <a:schemeClr val="bg1"/>
              </a:solidFill>
              <a:latin typeface="Calibri"/>
              <a:cs typeface="Calibri"/>
            </a:endParaRPr>
          </a:p>
        </p:txBody>
      </p:sp>
    </p:spTree>
    <p:extLst>
      <p:ext uri="{BB962C8B-B14F-4D97-AF65-F5344CB8AC3E}">
        <p14:creationId xmlns:p14="http://schemas.microsoft.com/office/powerpoint/2010/main" val="874367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1+#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CLIENT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5" name="Rectangle 4"/>
          <p:cNvSpPr/>
          <p:nvPr/>
        </p:nvSpPr>
        <p:spPr>
          <a:xfrm>
            <a:off x="4985817" y="2106537"/>
            <a:ext cx="3692948" cy="646331"/>
          </a:xfrm>
          <a:prstGeom prst="rect">
            <a:avLst/>
          </a:prstGeom>
        </p:spPr>
        <p:txBody>
          <a:bodyPr wrap="square">
            <a:spAutoFit/>
          </a:bodyPr>
          <a:lstStyle/>
          <a:p>
            <a:r>
              <a:rPr lang="en-US" sz="900" dirty="0" smtClean="0">
                <a:solidFill>
                  <a:schemeClr val="tx2">
                    <a:lumMod val="50000"/>
                  </a:schemeClr>
                </a:solidFill>
              </a:rPr>
              <a:t>Designed and created multiple</a:t>
            </a:r>
            <a:r>
              <a:rPr lang="en-US" sz="900" dirty="0">
                <a:solidFill>
                  <a:schemeClr val="tx2">
                    <a:lumMod val="50000"/>
                  </a:schemeClr>
                </a:solidFill>
              </a:rPr>
              <a:t>,  general ads to attract American, Hispanic, </a:t>
            </a:r>
            <a:r>
              <a:rPr lang="en-US" sz="900" dirty="0" err="1">
                <a:solidFill>
                  <a:schemeClr val="tx2">
                    <a:lumMod val="50000"/>
                  </a:schemeClr>
                </a:solidFill>
              </a:rPr>
              <a:t>Somalian</a:t>
            </a:r>
            <a:r>
              <a:rPr lang="en-US" sz="900" dirty="0">
                <a:solidFill>
                  <a:schemeClr val="tx2">
                    <a:lumMod val="50000"/>
                  </a:schemeClr>
                </a:solidFill>
              </a:rPr>
              <a:t>, and Asian employees and suppliers. These ads were used on multiple communication platforms (in magazines, brochures, signage, website, trade publications) for a period of 4 years.</a:t>
            </a:r>
          </a:p>
        </p:txBody>
      </p:sp>
      <p:sp>
        <p:nvSpPr>
          <p:cNvPr id="6" name="TextBox 5"/>
          <p:cNvSpPr txBox="1"/>
          <p:nvPr/>
        </p:nvSpPr>
        <p:spPr>
          <a:xfrm>
            <a:off x="4985817" y="1856215"/>
            <a:ext cx="3777184" cy="323165"/>
          </a:xfrm>
          <a:prstGeom prst="rect">
            <a:avLst/>
          </a:prstGeom>
          <a:noFill/>
        </p:spPr>
        <p:txBody>
          <a:bodyPr wrap="square" rtlCol="0">
            <a:spAutoFit/>
          </a:bodyPr>
          <a:lstStyle/>
          <a:p>
            <a:r>
              <a:rPr lang="en-US" sz="1500" b="1" dirty="0" smtClean="0">
                <a:solidFill>
                  <a:srgbClr val="7F00A3"/>
                </a:solidFill>
                <a:latin typeface="Calibri"/>
                <a:cs typeface="Calibri"/>
              </a:rPr>
              <a:t>HONDA</a:t>
            </a:r>
            <a:r>
              <a:rPr lang="en-US" sz="1500" b="1" dirty="0" smtClean="0">
                <a:solidFill>
                  <a:schemeClr val="tx2">
                    <a:lumMod val="50000"/>
                  </a:schemeClr>
                </a:solidFill>
                <a:latin typeface="Calibri"/>
                <a:cs typeface="Calibri"/>
              </a:rPr>
              <a:t> OF AMERICA MANUFACTURING, INC.</a:t>
            </a:r>
            <a:endParaRPr lang="en-US" sz="1500" b="1" dirty="0">
              <a:solidFill>
                <a:schemeClr val="tx2">
                  <a:lumMod val="50000"/>
                </a:schemeClr>
              </a:solidFill>
              <a:latin typeface="Calibri"/>
              <a:cs typeface="Calibri"/>
            </a:endParaRPr>
          </a:p>
        </p:txBody>
      </p:sp>
      <p:sp>
        <p:nvSpPr>
          <p:cNvPr id="7" name="Oval 6"/>
          <p:cNvSpPr/>
          <p:nvPr/>
        </p:nvSpPr>
        <p:spPr>
          <a:xfrm>
            <a:off x="4291822" y="1856215"/>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2016235"/>
            <a:ext cx="228600" cy="228600"/>
          </a:xfrm>
          <a:prstGeom prst="rect">
            <a:avLst/>
          </a:prstGeom>
        </p:spPr>
      </p:pic>
      <p:sp>
        <p:nvSpPr>
          <p:cNvPr id="9" name="Rectangle 8"/>
          <p:cNvSpPr/>
          <p:nvPr/>
        </p:nvSpPr>
        <p:spPr>
          <a:xfrm>
            <a:off x="4985817" y="3082282"/>
            <a:ext cx="3692948" cy="507831"/>
          </a:xfrm>
          <a:prstGeom prst="rect">
            <a:avLst/>
          </a:prstGeom>
        </p:spPr>
        <p:txBody>
          <a:bodyPr wrap="square">
            <a:spAutoFit/>
          </a:bodyPr>
          <a:lstStyle/>
          <a:p>
            <a:r>
              <a:rPr lang="en-US" sz="900" dirty="0" smtClean="0">
                <a:solidFill>
                  <a:schemeClr val="tx2">
                    <a:lumMod val="50000"/>
                  </a:schemeClr>
                </a:solidFill>
              </a:rPr>
              <a:t>Designed </a:t>
            </a:r>
            <a:r>
              <a:rPr lang="en-US" sz="900" dirty="0">
                <a:solidFill>
                  <a:schemeClr val="tx2">
                    <a:lumMod val="50000"/>
                  </a:schemeClr>
                </a:solidFill>
              </a:rPr>
              <a:t>and </a:t>
            </a:r>
            <a:r>
              <a:rPr lang="en-US" sz="900" dirty="0" smtClean="0">
                <a:solidFill>
                  <a:schemeClr val="tx2">
                    <a:lumMod val="50000"/>
                  </a:schemeClr>
                </a:solidFill>
              </a:rPr>
              <a:t>printed numerous </a:t>
            </a:r>
            <a:r>
              <a:rPr lang="en-US" sz="900" dirty="0">
                <a:solidFill>
                  <a:schemeClr val="tx2">
                    <a:lumMod val="50000"/>
                  </a:schemeClr>
                </a:solidFill>
              </a:rPr>
              <a:t>brochures and bookmarks as part of their outreach to potential minority students to consider Columbus State as a smart choice for academic learning and degree pursuit.</a:t>
            </a:r>
          </a:p>
        </p:txBody>
      </p:sp>
      <p:sp>
        <p:nvSpPr>
          <p:cNvPr id="10" name="TextBox 9"/>
          <p:cNvSpPr txBox="1"/>
          <p:nvPr/>
        </p:nvSpPr>
        <p:spPr>
          <a:xfrm>
            <a:off x="4985817" y="2831960"/>
            <a:ext cx="3692948" cy="323165"/>
          </a:xfrm>
          <a:prstGeom prst="rect">
            <a:avLst/>
          </a:prstGeom>
          <a:noFill/>
        </p:spPr>
        <p:txBody>
          <a:bodyPr wrap="square" rtlCol="0">
            <a:spAutoFit/>
          </a:bodyPr>
          <a:lstStyle/>
          <a:p>
            <a:r>
              <a:rPr lang="en-US" sz="1500" b="1" dirty="0" smtClean="0">
                <a:solidFill>
                  <a:srgbClr val="93C31B"/>
                </a:solidFill>
                <a:latin typeface="Calibri"/>
                <a:cs typeface="Calibri"/>
              </a:rPr>
              <a:t>COLUMBUS STATE </a:t>
            </a:r>
            <a:r>
              <a:rPr lang="en-US" sz="1500" b="1" dirty="0" smtClean="0">
                <a:solidFill>
                  <a:schemeClr val="tx2">
                    <a:lumMod val="50000"/>
                  </a:schemeClr>
                </a:solidFill>
                <a:latin typeface="Calibri"/>
                <a:cs typeface="Calibri"/>
              </a:rPr>
              <a:t>COMMUNITY COLLEGE </a:t>
            </a:r>
            <a:endParaRPr lang="en-US" sz="1500" b="1" dirty="0">
              <a:solidFill>
                <a:schemeClr val="tx2">
                  <a:lumMod val="50000"/>
                </a:schemeClr>
              </a:solidFill>
              <a:latin typeface="Calibri"/>
              <a:cs typeface="Calibri"/>
            </a:endParaRPr>
          </a:p>
        </p:txBody>
      </p:sp>
      <p:sp>
        <p:nvSpPr>
          <p:cNvPr id="11" name="Oval 10"/>
          <p:cNvSpPr/>
          <p:nvPr/>
        </p:nvSpPr>
        <p:spPr>
          <a:xfrm>
            <a:off x="4291822" y="2831960"/>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4985817" y="3934162"/>
            <a:ext cx="3692948" cy="507831"/>
          </a:xfrm>
          <a:prstGeom prst="rect">
            <a:avLst/>
          </a:prstGeom>
        </p:spPr>
        <p:txBody>
          <a:bodyPr wrap="square">
            <a:spAutoFit/>
          </a:bodyPr>
          <a:lstStyle/>
          <a:p>
            <a:r>
              <a:rPr lang="en-US" sz="900" dirty="0">
                <a:solidFill>
                  <a:schemeClr val="tx2">
                    <a:lumMod val="50000"/>
                  </a:schemeClr>
                </a:solidFill>
              </a:rPr>
              <a:t>Create their quarterly employee magazine, signage, promotional items, business cards, stationery, and holiday cards for Kroger as part of their overall branding </a:t>
            </a:r>
            <a:r>
              <a:rPr lang="en-US" sz="900" dirty="0" smtClean="0">
                <a:solidFill>
                  <a:schemeClr val="tx2">
                    <a:lumMod val="50000"/>
                  </a:schemeClr>
                </a:solidFill>
              </a:rPr>
              <a:t>strategy.</a:t>
            </a:r>
            <a:endParaRPr lang="en-US" sz="900" dirty="0">
              <a:solidFill>
                <a:schemeClr val="tx2">
                  <a:lumMod val="50000"/>
                </a:schemeClr>
              </a:solidFill>
            </a:endParaRPr>
          </a:p>
        </p:txBody>
      </p:sp>
      <p:sp>
        <p:nvSpPr>
          <p:cNvPr id="13" name="TextBox 12"/>
          <p:cNvSpPr txBox="1"/>
          <p:nvPr/>
        </p:nvSpPr>
        <p:spPr>
          <a:xfrm>
            <a:off x="4985817" y="3683840"/>
            <a:ext cx="3692948" cy="323165"/>
          </a:xfrm>
          <a:prstGeom prst="rect">
            <a:avLst/>
          </a:prstGeom>
          <a:noFill/>
        </p:spPr>
        <p:txBody>
          <a:bodyPr wrap="square" rtlCol="0">
            <a:spAutoFit/>
          </a:bodyPr>
          <a:lstStyle/>
          <a:p>
            <a:r>
              <a:rPr lang="en-US" sz="1500" b="1" dirty="0" smtClean="0">
                <a:solidFill>
                  <a:schemeClr val="tx2">
                    <a:lumMod val="50000"/>
                  </a:schemeClr>
                </a:solidFill>
                <a:latin typeface="Calibri"/>
                <a:cs typeface="Calibri"/>
              </a:rPr>
              <a:t>THE </a:t>
            </a:r>
            <a:r>
              <a:rPr lang="en-US" sz="1500" b="1" dirty="0" smtClean="0">
                <a:solidFill>
                  <a:srgbClr val="FF0000"/>
                </a:solidFill>
                <a:latin typeface="Calibri"/>
                <a:cs typeface="Calibri"/>
              </a:rPr>
              <a:t>KROGER</a:t>
            </a:r>
            <a:r>
              <a:rPr lang="en-US" sz="1500" b="1" dirty="0" smtClean="0">
                <a:solidFill>
                  <a:schemeClr val="tx2">
                    <a:lumMod val="50000"/>
                  </a:schemeClr>
                </a:solidFill>
                <a:latin typeface="Calibri"/>
                <a:cs typeface="Calibri"/>
              </a:rPr>
              <a:t> COMPANY</a:t>
            </a:r>
            <a:endParaRPr lang="en-US" sz="1500" b="1" dirty="0">
              <a:solidFill>
                <a:schemeClr val="tx2">
                  <a:lumMod val="50000"/>
                </a:schemeClr>
              </a:solidFill>
              <a:latin typeface="Calibri"/>
              <a:cs typeface="Calibri"/>
            </a:endParaRPr>
          </a:p>
        </p:txBody>
      </p:sp>
      <p:sp>
        <p:nvSpPr>
          <p:cNvPr id="14" name="Oval 13"/>
          <p:cNvSpPr/>
          <p:nvPr/>
        </p:nvSpPr>
        <p:spPr>
          <a:xfrm>
            <a:off x="4291822" y="3683840"/>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4985817" y="4794593"/>
            <a:ext cx="3816948" cy="507831"/>
          </a:xfrm>
          <a:prstGeom prst="rect">
            <a:avLst/>
          </a:prstGeom>
        </p:spPr>
        <p:txBody>
          <a:bodyPr wrap="square">
            <a:spAutoFit/>
          </a:bodyPr>
          <a:lstStyle/>
          <a:p>
            <a:r>
              <a:rPr lang="en-US" sz="900" dirty="0">
                <a:solidFill>
                  <a:schemeClr val="tx2">
                    <a:lumMod val="50000"/>
                  </a:schemeClr>
                </a:solidFill>
              </a:rPr>
              <a:t>Designed and developed a 20 page Program Book, Stationery, Press Ads, Invitations, various Signage and Web Banners for the Columbus Chamber’s Small Business Leader Awards, that attracted approximately 1400 </a:t>
            </a:r>
            <a:r>
              <a:rPr lang="en-US" sz="900" dirty="0" smtClean="0">
                <a:solidFill>
                  <a:schemeClr val="tx2">
                    <a:lumMod val="50000"/>
                  </a:schemeClr>
                </a:solidFill>
              </a:rPr>
              <a:t>individuals.</a:t>
            </a:r>
            <a:endParaRPr lang="en-US" sz="900" dirty="0">
              <a:solidFill>
                <a:schemeClr val="tx2">
                  <a:lumMod val="50000"/>
                </a:schemeClr>
              </a:solidFill>
            </a:endParaRPr>
          </a:p>
        </p:txBody>
      </p:sp>
      <p:sp>
        <p:nvSpPr>
          <p:cNvPr id="16" name="TextBox 15"/>
          <p:cNvSpPr txBox="1"/>
          <p:nvPr/>
        </p:nvSpPr>
        <p:spPr>
          <a:xfrm>
            <a:off x="4985817" y="4544270"/>
            <a:ext cx="3692948" cy="323165"/>
          </a:xfrm>
          <a:prstGeom prst="rect">
            <a:avLst/>
          </a:prstGeom>
          <a:noFill/>
        </p:spPr>
        <p:txBody>
          <a:bodyPr wrap="square" rtlCol="0">
            <a:spAutoFit/>
          </a:bodyPr>
          <a:lstStyle/>
          <a:p>
            <a:r>
              <a:rPr lang="en-US" sz="1500" b="1" dirty="0" smtClean="0">
                <a:solidFill>
                  <a:srgbClr val="E9A310"/>
                </a:solidFill>
                <a:latin typeface="Calibri"/>
                <a:cs typeface="Calibri"/>
              </a:rPr>
              <a:t>COLUMBUS CHAMBER </a:t>
            </a:r>
            <a:r>
              <a:rPr lang="en-US" sz="1500" b="1" dirty="0" smtClean="0">
                <a:solidFill>
                  <a:schemeClr val="tx2">
                    <a:lumMod val="50000"/>
                  </a:schemeClr>
                </a:solidFill>
                <a:latin typeface="Calibri"/>
                <a:cs typeface="Calibri"/>
              </a:rPr>
              <a:t>OF COMMERCE</a:t>
            </a:r>
            <a:endParaRPr lang="en-US" sz="1500" b="1" dirty="0">
              <a:solidFill>
                <a:schemeClr val="tx2">
                  <a:lumMod val="50000"/>
                </a:schemeClr>
              </a:solidFill>
              <a:latin typeface="Calibri"/>
              <a:cs typeface="Calibri"/>
            </a:endParaRPr>
          </a:p>
        </p:txBody>
      </p:sp>
      <p:sp>
        <p:nvSpPr>
          <p:cNvPr id="17" name="Oval 16"/>
          <p:cNvSpPr/>
          <p:nvPr/>
        </p:nvSpPr>
        <p:spPr>
          <a:xfrm>
            <a:off x="4291822" y="4544270"/>
            <a:ext cx="548640" cy="548640"/>
          </a:xfrm>
          <a:prstGeom prst="ellipse">
            <a:avLst/>
          </a:prstGeom>
          <a:solidFill>
            <a:srgbClr val="E9A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700" y="2991980"/>
            <a:ext cx="228600" cy="2286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842" y="3843860"/>
            <a:ext cx="228600" cy="2286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1842" y="4717394"/>
            <a:ext cx="228600" cy="228600"/>
          </a:xfrm>
          <a:prstGeom prst="rect">
            <a:avLst/>
          </a:prstGeom>
        </p:spPr>
      </p:pic>
      <p:grpSp>
        <p:nvGrpSpPr>
          <p:cNvPr id="21" name="Group 20"/>
          <p:cNvGrpSpPr/>
          <p:nvPr/>
        </p:nvGrpSpPr>
        <p:grpSpPr>
          <a:xfrm>
            <a:off x="4800601" y="238752"/>
            <a:ext cx="4038599" cy="1481874"/>
            <a:chOff x="6400801" y="157073"/>
            <a:chExt cx="5384799" cy="1975821"/>
          </a:xfrm>
        </p:grpSpPr>
        <p:sp>
          <p:nvSpPr>
            <p:cNvPr id="22" name="TextBox 21"/>
            <p:cNvSpPr txBox="1"/>
            <p:nvPr/>
          </p:nvSpPr>
          <p:spPr>
            <a:xfrm>
              <a:off x="6400801" y="157073"/>
              <a:ext cx="5384799" cy="553994"/>
            </a:xfrm>
            <a:prstGeom prst="rect">
              <a:avLst/>
            </a:prstGeom>
            <a:noFill/>
          </p:spPr>
          <p:txBody>
            <a:bodyPr wrap="square" rtlCol="0">
              <a:spAutoFit/>
            </a:bodyPr>
            <a:lstStyle/>
            <a:p>
              <a:r>
                <a:rPr lang="en-US" sz="2100" b="1" dirty="0" smtClean="0">
                  <a:solidFill>
                    <a:schemeClr val="tx2">
                      <a:lumMod val="50000"/>
                    </a:schemeClr>
                  </a:solidFill>
                  <a:latin typeface="Calibri"/>
                  <a:cs typeface="Calibri"/>
                </a:rPr>
                <a:t>SOME OF OUR REKNOWN CLIENTS</a:t>
              </a:r>
              <a:endParaRPr lang="en-US" sz="2100" b="1" dirty="0">
                <a:solidFill>
                  <a:schemeClr val="tx2">
                    <a:lumMod val="50000"/>
                  </a:schemeClr>
                </a:solidFill>
                <a:latin typeface="Calibri"/>
                <a:cs typeface="Calibri"/>
              </a:endParaRPr>
            </a:p>
          </p:txBody>
        </p:sp>
        <p:sp>
          <p:nvSpPr>
            <p:cNvPr id="23" name="Rectangle 22"/>
            <p:cNvSpPr/>
            <p:nvPr/>
          </p:nvSpPr>
          <p:spPr>
            <a:xfrm>
              <a:off x="6434818" y="1106978"/>
              <a:ext cx="5224682" cy="1025916"/>
            </a:xfrm>
            <a:prstGeom prst="rect">
              <a:avLst/>
            </a:prstGeom>
          </p:spPr>
          <p:txBody>
            <a:bodyPr wrap="square">
              <a:spAutoFit/>
            </a:bodyPr>
            <a:lstStyle/>
            <a:p>
              <a:pPr algn="just"/>
              <a:r>
                <a:rPr lang="en-US" sz="1100" dirty="0" smtClean="0">
                  <a:solidFill>
                    <a:schemeClr val="tx2">
                      <a:lumMod val="50000"/>
                    </a:schemeClr>
                  </a:solidFill>
                </a:rPr>
                <a:t>KRAM &amp; </a:t>
              </a:r>
              <a:r>
                <a:rPr lang="en-US" sz="1100" dirty="0">
                  <a:solidFill>
                    <a:schemeClr val="tx2">
                      <a:lumMod val="50000"/>
                    </a:schemeClr>
                  </a:solidFill>
                </a:rPr>
                <a:t>Associates enjoys an impressive list of clients, including, but not limited to Honda, </a:t>
              </a:r>
              <a:r>
                <a:rPr lang="en-US" sz="1100" dirty="0" smtClean="0">
                  <a:solidFill>
                    <a:schemeClr val="tx2">
                      <a:lumMod val="50000"/>
                    </a:schemeClr>
                  </a:solidFill>
                </a:rPr>
                <a:t>Columbus </a:t>
              </a:r>
              <a:r>
                <a:rPr lang="en-US" sz="1100" dirty="0">
                  <a:solidFill>
                    <a:schemeClr val="tx2">
                      <a:lumMod val="50000"/>
                    </a:schemeClr>
                  </a:solidFill>
                </a:rPr>
                <a:t>State Community College</a:t>
              </a:r>
              <a:r>
                <a:rPr lang="en-US" sz="1100" dirty="0" smtClean="0">
                  <a:solidFill>
                    <a:schemeClr val="tx2">
                      <a:lumMod val="50000"/>
                    </a:schemeClr>
                  </a:solidFill>
                </a:rPr>
                <a:t>,</a:t>
              </a:r>
              <a:r>
                <a:rPr lang="en-US" sz="1100" dirty="0">
                  <a:solidFill>
                    <a:schemeClr val="tx2">
                      <a:lumMod val="50000"/>
                    </a:schemeClr>
                  </a:solidFill>
                </a:rPr>
                <a:t> Kroger</a:t>
              </a:r>
              <a:r>
                <a:rPr lang="en-US" sz="1100" dirty="0" smtClean="0">
                  <a:solidFill>
                    <a:schemeClr val="tx2">
                      <a:lumMod val="50000"/>
                    </a:schemeClr>
                  </a:solidFill>
                </a:rPr>
                <a:t>, the </a:t>
              </a:r>
              <a:r>
                <a:rPr lang="en-US" sz="1100" dirty="0">
                  <a:solidFill>
                    <a:schemeClr val="tx2">
                      <a:lumMod val="50000"/>
                    </a:schemeClr>
                  </a:solidFill>
                </a:rPr>
                <a:t>Ohio Educational Technology Conference </a:t>
              </a:r>
              <a:r>
                <a:rPr lang="en-US" sz="1100" dirty="0" smtClean="0">
                  <a:solidFill>
                    <a:schemeClr val="tx2">
                      <a:lumMod val="50000"/>
                    </a:schemeClr>
                  </a:solidFill>
                </a:rPr>
                <a:t>and </a:t>
              </a:r>
              <a:r>
                <a:rPr lang="en-US" sz="1100" dirty="0">
                  <a:solidFill>
                    <a:schemeClr val="tx2">
                      <a:lumMod val="50000"/>
                    </a:schemeClr>
                  </a:solidFill>
                </a:rPr>
                <a:t>the Columbus Chamber of Commerce.</a:t>
              </a:r>
            </a:p>
          </p:txBody>
        </p:sp>
        <p:sp>
          <p:nvSpPr>
            <p:cNvPr id="24" name="Rectangle 23"/>
            <p:cNvSpPr/>
            <p:nvPr/>
          </p:nvSpPr>
          <p:spPr>
            <a:xfrm>
              <a:off x="7848711" y="815719"/>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8324960" y="815719"/>
              <a:ext cx="4572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8801211" y="815719"/>
              <a:ext cx="45720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9277460" y="815719"/>
              <a:ext cx="4572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753709" y="815719"/>
              <a:ext cx="45720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0227669" y="815718"/>
              <a:ext cx="457200" cy="91439"/>
            </a:xfrm>
            <a:prstGeom prst="rect">
              <a:avLst/>
            </a:prstGeom>
            <a:solidFill>
              <a:srgbClr val="EC6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TextBox 28"/>
          <p:cNvSpPr txBox="1"/>
          <p:nvPr/>
        </p:nvSpPr>
        <p:spPr>
          <a:xfrm>
            <a:off x="14598" y="3235876"/>
            <a:ext cx="4571999" cy="1661993"/>
          </a:xfrm>
          <a:prstGeom prst="rect">
            <a:avLst/>
          </a:prstGeom>
          <a:noFill/>
        </p:spPr>
        <p:txBody>
          <a:bodyPr wrap="square" rtlCol="0">
            <a:spAutoFit/>
          </a:bodyPr>
          <a:lstStyle/>
          <a:p>
            <a:pPr algn="ctr"/>
            <a:r>
              <a:rPr lang="en-US" sz="6600" b="1" dirty="0" smtClean="0">
                <a:solidFill>
                  <a:schemeClr val="bg1"/>
                </a:solidFill>
              </a:rPr>
              <a:t>KRAM</a:t>
            </a:r>
            <a:endParaRPr lang="en-US" sz="6600" b="1" dirty="0">
              <a:solidFill>
                <a:schemeClr val="bg1"/>
              </a:solidFill>
            </a:endParaRPr>
          </a:p>
          <a:p>
            <a:pPr algn="ctr"/>
            <a:r>
              <a:rPr lang="en-US" sz="3600" b="1" dirty="0" smtClean="0">
                <a:solidFill>
                  <a:srgbClr val="93C31B"/>
                </a:solidFill>
              </a:rPr>
              <a:t>MAJOR CLIENTS</a:t>
            </a:r>
            <a:endParaRPr lang="en-US" sz="3600" b="1" dirty="0">
              <a:solidFill>
                <a:srgbClr val="93C31B"/>
              </a:solidFill>
            </a:endParaRPr>
          </a:p>
        </p:txBody>
      </p:sp>
      <p:sp>
        <p:nvSpPr>
          <p:cNvPr id="30" name="TextBox 29"/>
          <p:cNvSpPr txBox="1"/>
          <p:nvPr/>
        </p:nvSpPr>
        <p:spPr>
          <a:xfrm>
            <a:off x="-1" y="5397099"/>
            <a:ext cx="4572001" cy="584776"/>
          </a:xfrm>
          <a:prstGeom prst="rect">
            <a:avLst/>
          </a:prstGeom>
          <a:noFill/>
        </p:spPr>
        <p:txBody>
          <a:bodyPr wrap="square" rtlCol="0">
            <a:spAutoFit/>
          </a:bodyPr>
          <a:lstStyle/>
          <a:p>
            <a:pPr algn="ctr"/>
            <a:r>
              <a:rPr lang="en-US" sz="1600" dirty="0" smtClean="0">
                <a:solidFill>
                  <a:schemeClr val="bg1"/>
                </a:solidFill>
              </a:rPr>
              <a:t>On your next project</a:t>
            </a:r>
          </a:p>
          <a:p>
            <a:pPr algn="ctr"/>
            <a:r>
              <a:rPr lang="en-US" sz="1600" b="1" dirty="0" smtClean="0">
                <a:solidFill>
                  <a:schemeClr val="bg1"/>
                </a:solidFill>
                <a:latin typeface="Calibri"/>
                <a:cs typeface="Calibri"/>
              </a:rPr>
              <a:t>WE LOOK FORWARD TO HELPING YOU</a:t>
            </a:r>
            <a:endParaRPr lang="en-US" sz="1600" b="1" dirty="0">
              <a:solidFill>
                <a:schemeClr val="bg1"/>
              </a:solidFill>
              <a:latin typeface="Calibri"/>
              <a:cs typeface="Calibri"/>
            </a:endParaRPr>
          </a:p>
        </p:txBody>
      </p:sp>
      <p:sp>
        <p:nvSpPr>
          <p:cNvPr id="32" name="Oval 31"/>
          <p:cNvSpPr/>
          <p:nvPr/>
        </p:nvSpPr>
        <p:spPr>
          <a:xfrm>
            <a:off x="4283796" y="5426869"/>
            <a:ext cx="548640" cy="548640"/>
          </a:xfrm>
          <a:prstGeom prst="ellipse">
            <a:avLst/>
          </a:prstGeom>
          <a:solidFill>
            <a:srgbClr val="1B5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3816" y="5586889"/>
            <a:ext cx="228600" cy="228600"/>
          </a:xfrm>
          <a:prstGeom prst="rect">
            <a:avLst/>
          </a:prstGeom>
        </p:spPr>
      </p:pic>
      <p:sp>
        <p:nvSpPr>
          <p:cNvPr id="35" name="Rectangle 34"/>
          <p:cNvSpPr/>
          <p:nvPr/>
        </p:nvSpPr>
        <p:spPr>
          <a:xfrm>
            <a:off x="4995019" y="5867400"/>
            <a:ext cx="3771250" cy="784830"/>
          </a:xfrm>
          <a:prstGeom prst="rect">
            <a:avLst/>
          </a:prstGeom>
        </p:spPr>
        <p:txBody>
          <a:bodyPr wrap="square">
            <a:spAutoFit/>
          </a:bodyPr>
          <a:lstStyle/>
          <a:p>
            <a:r>
              <a:rPr lang="en-US" sz="900" dirty="0">
                <a:solidFill>
                  <a:schemeClr val="tx2">
                    <a:lumMod val="50000"/>
                  </a:schemeClr>
                </a:solidFill>
              </a:rPr>
              <a:t>Event Branding for OETC was created, attracting over 4,000 attendees and 5,500 total participants. This included over 40 different onsite, dimensional Room Signs; a mobile app package consisting of various graphic elements for the </a:t>
            </a:r>
            <a:r>
              <a:rPr lang="en-US" sz="900" dirty="0" err="1">
                <a:solidFill>
                  <a:schemeClr val="tx2">
                    <a:lumMod val="50000"/>
                  </a:schemeClr>
                </a:solidFill>
              </a:rPr>
              <a:t>iPad</a:t>
            </a:r>
            <a:r>
              <a:rPr lang="en-US" sz="900" dirty="0">
                <a:solidFill>
                  <a:schemeClr val="tx2">
                    <a:lumMod val="50000"/>
                  </a:schemeClr>
                </a:solidFill>
              </a:rPr>
              <a:t>, iPhone and </a:t>
            </a:r>
            <a:r>
              <a:rPr lang="en-US" sz="900" dirty="0" smtClean="0">
                <a:solidFill>
                  <a:schemeClr val="tx2">
                    <a:lumMod val="50000"/>
                  </a:schemeClr>
                </a:solidFill>
              </a:rPr>
              <a:t>Android; </a:t>
            </a:r>
            <a:r>
              <a:rPr lang="en-US" sz="900" dirty="0">
                <a:solidFill>
                  <a:schemeClr val="tx2">
                    <a:lumMod val="50000"/>
                  </a:schemeClr>
                </a:solidFill>
              </a:rPr>
              <a:t>a</a:t>
            </a:r>
            <a:r>
              <a:rPr lang="en-US" sz="900" dirty="0" smtClean="0">
                <a:solidFill>
                  <a:schemeClr val="tx2">
                    <a:lumMod val="50000"/>
                  </a:schemeClr>
                </a:solidFill>
              </a:rPr>
              <a:t> </a:t>
            </a:r>
            <a:r>
              <a:rPr lang="en-US" sz="900" dirty="0">
                <a:solidFill>
                  <a:schemeClr val="tx2">
                    <a:lumMod val="50000"/>
                  </a:schemeClr>
                </a:solidFill>
              </a:rPr>
              <a:t>120 page Conference Program Guidebook; an Exhibitor Prospectus and Save The Date advertisements.</a:t>
            </a:r>
          </a:p>
        </p:txBody>
      </p:sp>
      <p:sp>
        <p:nvSpPr>
          <p:cNvPr id="36" name="TextBox 35"/>
          <p:cNvSpPr txBox="1"/>
          <p:nvPr/>
        </p:nvSpPr>
        <p:spPr>
          <a:xfrm>
            <a:off x="4995019" y="5408417"/>
            <a:ext cx="3844181" cy="469359"/>
          </a:xfrm>
          <a:prstGeom prst="rect">
            <a:avLst/>
          </a:prstGeom>
          <a:noFill/>
        </p:spPr>
        <p:txBody>
          <a:bodyPr wrap="square" rtlCol="0">
            <a:spAutoFit/>
          </a:bodyPr>
          <a:lstStyle/>
          <a:p>
            <a:pPr>
              <a:lnSpc>
                <a:spcPct val="80000"/>
              </a:lnSpc>
            </a:pPr>
            <a:r>
              <a:rPr lang="en-US" sz="1500" b="1" dirty="0" smtClean="0">
                <a:solidFill>
                  <a:srgbClr val="1B50A5"/>
                </a:solidFill>
                <a:latin typeface="Calibri"/>
                <a:cs typeface="Calibri"/>
              </a:rPr>
              <a:t>OETC</a:t>
            </a:r>
            <a:r>
              <a:rPr lang="en-US" sz="1500" b="1" dirty="0" smtClean="0">
                <a:latin typeface="Calibri"/>
                <a:cs typeface="Calibri"/>
              </a:rPr>
              <a:t> - OHIO EDUCATIONAL </a:t>
            </a:r>
          </a:p>
          <a:p>
            <a:pPr>
              <a:lnSpc>
                <a:spcPct val="80000"/>
              </a:lnSpc>
            </a:pPr>
            <a:r>
              <a:rPr lang="en-US" sz="1500" b="1" dirty="0" smtClean="0">
                <a:latin typeface="Calibri"/>
                <a:cs typeface="Calibri"/>
              </a:rPr>
              <a:t>TECHNOLOGY CONFERENCE </a:t>
            </a:r>
            <a:endParaRPr lang="en-US" sz="1500" b="1" dirty="0">
              <a:latin typeface="Calibri"/>
              <a:cs typeface="Calibri"/>
            </a:endParaRPr>
          </a:p>
        </p:txBody>
      </p:sp>
    </p:spTree>
    <p:extLst>
      <p:ext uri="{BB962C8B-B14F-4D97-AF65-F5344CB8AC3E}">
        <p14:creationId xmlns:p14="http://schemas.microsoft.com/office/powerpoint/2010/main" val="1373063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50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P spid="17" grpId="0" animBg="1"/>
      <p:bldP spid="30"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descr="FRO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3" y="-51091"/>
            <a:ext cx="9202393" cy="6923689"/>
          </a:xfrm>
          <a:prstGeom prst="rect">
            <a:avLst/>
          </a:prstGeom>
        </p:spPr>
      </p:pic>
      <p:sp>
        <p:nvSpPr>
          <p:cNvPr id="12" name="Rectangle 11"/>
          <p:cNvSpPr/>
          <p:nvPr/>
        </p:nvSpPr>
        <p:spPr>
          <a:xfrm>
            <a:off x="9342903" y="919632"/>
            <a:ext cx="9144000" cy="6858000"/>
          </a:xfrm>
          <a:prstGeom prst="rect">
            <a:avLst/>
          </a:prstGeom>
          <a:solidFill>
            <a:schemeClr val="tx2">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0" y="3068944"/>
            <a:ext cx="9143999" cy="461665"/>
          </a:xfrm>
          <a:prstGeom prst="rect">
            <a:avLst/>
          </a:prstGeom>
        </p:spPr>
        <p:txBody>
          <a:bodyPr wrap="square">
            <a:spAutoFit/>
          </a:bodyPr>
          <a:lstStyle/>
          <a:p>
            <a:pPr algn="ctr"/>
            <a:r>
              <a:rPr lang="en-US" sz="2000" b="1" dirty="0" smtClean="0">
                <a:solidFill>
                  <a:schemeClr val="bg1"/>
                </a:solidFill>
              </a:rPr>
              <a:t>+ </a:t>
            </a:r>
            <a:r>
              <a:rPr lang="en-US" sz="2400" b="1" dirty="0" smtClean="0">
                <a:solidFill>
                  <a:srgbClr val="93C31B"/>
                </a:solidFill>
              </a:rPr>
              <a:t>NATIVA</a:t>
            </a:r>
            <a:r>
              <a:rPr lang="en-US" sz="1400" b="1" dirty="0" smtClean="0">
                <a:solidFill>
                  <a:schemeClr val="bg1"/>
                </a:solidFill>
              </a:rPr>
              <a:t> </a:t>
            </a:r>
            <a:r>
              <a:rPr lang="en-US" dirty="0" smtClean="0">
                <a:solidFill>
                  <a:schemeClr val="bg1"/>
                </a:solidFill>
              </a:rPr>
              <a:t>Multicultural Communications Agency</a:t>
            </a:r>
            <a:endParaRPr lang="en-US" dirty="0">
              <a:solidFill>
                <a:schemeClr val="bg1"/>
              </a:solidFill>
            </a:endParaRPr>
          </a:p>
        </p:txBody>
      </p:sp>
      <p:sp>
        <p:nvSpPr>
          <p:cNvPr id="14" name="TextBox 13"/>
          <p:cNvSpPr txBox="1"/>
          <p:nvPr/>
        </p:nvSpPr>
        <p:spPr>
          <a:xfrm>
            <a:off x="0" y="2601130"/>
            <a:ext cx="9143999" cy="584776"/>
          </a:xfrm>
          <a:prstGeom prst="rect">
            <a:avLst/>
          </a:prstGeom>
          <a:noFill/>
        </p:spPr>
        <p:txBody>
          <a:bodyPr wrap="square" rtlCol="0">
            <a:spAutoFit/>
          </a:bodyPr>
          <a:lstStyle/>
          <a:p>
            <a:pPr algn="ctr"/>
            <a:r>
              <a:rPr lang="en-US" sz="3200" b="1" dirty="0" smtClean="0">
                <a:solidFill>
                  <a:schemeClr val="bg1"/>
                </a:solidFill>
              </a:rPr>
              <a:t>KRAM &amp; ASSOCIATES </a:t>
            </a:r>
            <a:r>
              <a:rPr lang="en-US" sz="2800" dirty="0" smtClean="0">
                <a:solidFill>
                  <a:schemeClr val="bg1"/>
                </a:solidFill>
              </a:rPr>
              <a:t>Marketing Solutions</a:t>
            </a:r>
            <a:endParaRPr lang="en-US" sz="2800" dirty="0">
              <a:solidFill>
                <a:schemeClr val="bg1"/>
              </a:solidFill>
            </a:endParaRPr>
          </a:p>
        </p:txBody>
      </p:sp>
      <p:sp>
        <p:nvSpPr>
          <p:cNvPr id="15" name="Rectangle 14"/>
          <p:cNvSpPr/>
          <p:nvPr/>
        </p:nvSpPr>
        <p:spPr>
          <a:xfrm>
            <a:off x="3372814" y="3772655"/>
            <a:ext cx="342900" cy="311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3763192" y="3772655"/>
            <a:ext cx="342900" cy="311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153571" y="3772655"/>
            <a:ext cx="342900" cy="3119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542191" y="3772655"/>
            <a:ext cx="342900" cy="3119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4932563" y="3772654"/>
            <a:ext cx="342900" cy="3119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232" y="3809999"/>
            <a:ext cx="267579" cy="259419"/>
          </a:xfrm>
          <a:prstGeom prst="rect">
            <a:avLst/>
          </a:prstGeom>
        </p:spPr>
      </p:pic>
      <p:sp>
        <p:nvSpPr>
          <p:cNvPr id="17" name="Rectangle 16"/>
          <p:cNvSpPr/>
          <p:nvPr/>
        </p:nvSpPr>
        <p:spPr>
          <a:xfrm>
            <a:off x="-51094" y="4251644"/>
            <a:ext cx="9195093" cy="461665"/>
          </a:xfrm>
          <a:prstGeom prst="rect">
            <a:avLst/>
          </a:prstGeom>
        </p:spPr>
        <p:txBody>
          <a:bodyPr wrap="square">
            <a:spAutoFit/>
          </a:bodyPr>
          <a:lstStyle/>
          <a:p>
            <a:pPr algn="ctr"/>
            <a:r>
              <a:rPr lang="en-US" sz="1200" b="1" dirty="0" smtClean="0">
                <a:solidFill>
                  <a:schemeClr val="bg1"/>
                </a:solidFill>
              </a:rPr>
              <a:t>Mark Hall, CEO, Founder,  KRAM &amp; Associates</a:t>
            </a:r>
          </a:p>
          <a:p>
            <a:pPr algn="ctr"/>
            <a:r>
              <a:rPr lang="en-US" sz="1200" b="1" dirty="0" smtClean="0">
                <a:solidFill>
                  <a:schemeClr val="bg1"/>
                </a:solidFill>
              </a:rPr>
              <a:t>Natasha </a:t>
            </a:r>
            <a:r>
              <a:rPr lang="en-US" sz="1200" b="1" dirty="0" err="1" smtClean="0">
                <a:solidFill>
                  <a:schemeClr val="bg1"/>
                </a:solidFill>
              </a:rPr>
              <a:t>Pongonis</a:t>
            </a:r>
            <a:r>
              <a:rPr lang="en-US" sz="1200" b="1" dirty="0" smtClean="0">
                <a:solidFill>
                  <a:schemeClr val="bg1"/>
                </a:solidFill>
              </a:rPr>
              <a:t>,  Co-Owner</a:t>
            </a:r>
            <a:r>
              <a:rPr lang="en-US" sz="1200" dirty="0" smtClean="0">
                <a:solidFill>
                  <a:schemeClr val="bg1"/>
                </a:solidFill>
              </a:rPr>
              <a:t>, N</a:t>
            </a:r>
            <a:r>
              <a:rPr lang="en-US" sz="1200" b="1" dirty="0" smtClean="0">
                <a:solidFill>
                  <a:schemeClr val="bg1"/>
                </a:solidFill>
              </a:rPr>
              <a:t>ATIVA</a:t>
            </a:r>
            <a:endParaRPr lang="en-US" sz="1200" dirty="0">
              <a:solidFill>
                <a:schemeClr val="bg1"/>
              </a:solidFill>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964" y="3825408"/>
            <a:ext cx="228600" cy="22860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0342" y="3825408"/>
            <a:ext cx="228600" cy="228600"/>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7659" y="3814986"/>
            <a:ext cx="232709" cy="249444"/>
          </a:xfrm>
          <a:prstGeom prst="rect">
            <a:avLst/>
          </a:prstGeom>
        </p:spPr>
      </p:pic>
      <p:sp>
        <p:nvSpPr>
          <p:cNvPr id="36" name="Rectangle 35"/>
          <p:cNvSpPr/>
          <p:nvPr/>
        </p:nvSpPr>
        <p:spPr>
          <a:xfrm>
            <a:off x="5329798" y="3770372"/>
            <a:ext cx="342900" cy="311924"/>
          </a:xfrm>
          <a:prstGeom prst="rect">
            <a:avLst/>
          </a:prstGeom>
          <a:solidFill>
            <a:srgbClr val="EC6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0273" y="3825408"/>
            <a:ext cx="228600" cy="228600"/>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1502" y="3841088"/>
            <a:ext cx="244279" cy="197241"/>
          </a:xfrm>
          <a:prstGeom prst="rect">
            <a:avLst/>
          </a:prstGeom>
        </p:spPr>
      </p:pic>
    </p:spTree>
    <p:extLst>
      <p:ext uri="{BB962C8B-B14F-4D97-AF65-F5344CB8AC3E}">
        <p14:creationId xmlns:p14="http://schemas.microsoft.com/office/powerpoint/2010/main" val="1826375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1+#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1+#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1+#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1+#ppt_w/2"/>
                                          </p:val>
                                        </p:tav>
                                        <p:tav tm="100000">
                                          <p:val>
                                            <p:strVal val="#ppt_x"/>
                                          </p:val>
                                        </p:tav>
                                      </p:tavLst>
                                    </p:anim>
                                    <p:anim calcmode="lin" valueType="num">
                                      <p:cBhvr additive="base">
                                        <p:cTn id="68" dur="500" fill="hold"/>
                                        <p:tgtEl>
                                          <p:spTgt spid="3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fill="hold"/>
                                        <p:tgtEl>
                                          <p:spTgt spid="33"/>
                                        </p:tgtEl>
                                        <p:attrNameLst>
                                          <p:attrName>ppt_x</p:attrName>
                                        </p:attrNameLst>
                                      </p:cBhvr>
                                      <p:tavLst>
                                        <p:tav tm="0">
                                          <p:val>
                                            <p:strVal val="1+#ppt_w/2"/>
                                          </p:val>
                                        </p:tav>
                                        <p:tav tm="100000">
                                          <p:val>
                                            <p:strVal val="#ppt_x"/>
                                          </p:val>
                                        </p:tav>
                                      </p:tavLst>
                                    </p:anim>
                                    <p:anim calcmode="lin" valueType="num">
                                      <p:cBhvr additive="base">
                                        <p:cTn id="73" dur="500" fill="hold"/>
                                        <p:tgtEl>
                                          <p:spTgt spid="33"/>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2000" fill="hold"/>
                                        <p:tgtEl>
                                          <p:spTgt spid="17"/>
                                        </p:tgtEl>
                                        <p:attrNameLst>
                                          <p:attrName>ppt_x</p:attrName>
                                        </p:attrNameLst>
                                      </p:cBhvr>
                                      <p:tavLst>
                                        <p:tav tm="0">
                                          <p:val>
                                            <p:strVal val="#ppt_x"/>
                                          </p:val>
                                        </p:tav>
                                        <p:tav tm="100000">
                                          <p:val>
                                            <p:strVal val="#ppt_x"/>
                                          </p:val>
                                        </p:tav>
                                      </p:tavLst>
                                    </p:anim>
                                    <p:anim calcmode="lin" valueType="num">
                                      <p:cBhvr additive="base">
                                        <p:cTn id="7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1" grpId="0" animBg="1"/>
      <p:bldP spid="22" grpId="0" animBg="1"/>
      <p:bldP spid="23" grpId="0" animBg="1"/>
      <p:bldP spid="24" grpId="0" animBg="1"/>
      <p:bldP spid="17"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9602"/>
            <a:ext cx="9144000" cy="461665"/>
          </a:xfrm>
          <a:prstGeom prst="rect">
            <a:avLst/>
          </a:prstGeom>
          <a:noFill/>
        </p:spPr>
        <p:txBody>
          <a:bodyPr wrap="square" rtlCol="0">
            <a:spAutoFit/>
          </a:bodyPr>
          <a:lstStyle/>
          <a:p>
            <a:pPr algn="ctr"/>
            <a:r>
              <a:rPr lang="en-US" sz="2400" b="1" dirty="0" smtClean="0">
                <a:solidFill>
                  <a:schemeClr val="tx2">
                    <a:lumMod val="50000"/>
                  </a:schemeClr>
                </a:solidFill>
                <a:latin typeface="Calibri"/>
                <a:cs typeface="Calibri"/>
              </a:rPr>
              <a:t>OUR TEAM</a:t>
            </a:r>
            <a:endParaRPr lang="en-US" sz="2400" b="1" dirty="0">
              <a:solidFill>
                <a:schemeClr val="tx2">
                  <a:lumMod val="50000"/>
                </a:schemeClr>
              </a:solidFill>
              <a:latin typeface="Calibri"/>
              <a:cs typeface="Calibri"/>
            </a:endParaRPr>
          </a:p>
        </p:txBody>
      </p:sp>
      <p:sp>
        <p:nvSpPr>
          <p:cNvPr id="6" name="Rectangle 5"/>
          <p:cNvSpPr/>
          <p:nvPr/>
        </p:nvSpPr>
        <p:spPr>
          <a:xfrm>
            <a:off x="621032" y="2319516"/>
            <a:ext cx="8208499" cy="276999"/>
          </a:xfrm>
          <a:prstGeom prst="rect">
            <a:avLst/>
          </a:prstGeom>
        </p:spPr>
        <p:txBody>
          <a:bodyPr wrap="square">
            <a:spAutoFit/>
          </a:bodyPr>
          <a:lstStyle/>
          <a:p>
            <a:pPr marL="12700" algn="ctr">
              <a:lnSpc>
                <a:spcPct val="100000"/>
              </a:lnSpc>
              <a:spcBef>
                <a:spcPts val="35"/>
              </a:spcBef>
            </a:pPr>
            <a:r>
              <a:rPr lang="en-US" sz="1200" b="1" dirty="0">
                <a:latin typeface="Arial"/>
                <a:cs typeface="Arial"/>
              </a:rPr>
              <a:t>A diverse and multicultural team that repr</a:t>
            </a:r>
            <a:r>
              <a:rPr lang="en-US" sz="1200" b="1" spc="-10" dirty="0">
                <a:latin typeface="Arial"/>
                <a:cs typeface="Arial"/>
              </a:rPr>
              <a:t>e</a:t>
            </a:r>
            <a:r>
              <a:rPr lang="en-US" sz="1200" b="1" dirty="0">
                <a:latin typeface="Arial"/>
                <a:cs typeface="Arial"/>
              </a:rPr>
              <a:t>se</a:t>
            </a:r>
            <a:r>
              <a:rPr lang="en-US" sz="1200" b="1" spc="-10" dirty="0">
                <a:latin typeface="Arial"/>
                <a:cs typeface="Arial"/>
              </a:rPr>
              <a:t>n</a:t>
            </a:r>
            <a:r>
              <a:rPr lang="en-US" sz="1200" b="1" dirty="0">
                <a:latin typeface="Arial"/>
                <a:cs typeface="Arial"/>
              </a:rPr>
              <a:t>ts</a:t>
            </a:r>
            <a:r>
              <a:rPr lang="en-US" sz="1200" b="1" spc="15" dirty="0">
                <a:latin typeface="Arial"/>
                <a:cs typeface="Arial"/>
              </a:rPr>
              <a:t> </a:t>
            </a:r>
            <a:r>
              <a:rPr lang="en-US" sz="1200" b="1" dirty="0">
                <a:latin typeface="Arial"/>
                <a:cs typeface="Arial"/>
              </a:rPr>
              <a:t>a</a:t>
            </a:r>
            <a:r>
              <a:rPr lang="en-US" sz="1200" b="1" spc="-10" dirty="0">
                <a:latin typeface="Arial"/>
                <a:cs typeface="Arial"/>
              </a:rPr>
              <a:t>n</a:t>
            </a:r>
            <a:r>
              <a:rPr lang="en-US" sz="1200" b="1" dirty="0">
                <a:latin typeface="Arial"/>
                <a:cs typeface="Arial"/>
              </a:rPr>
              <a:t>d </a:t>
            </a:r>
            <a:r>
              <a:rPr lang="en-US" sz="1200" b="1" spc="-10" dirty="0">
                <a:latin typeface="Arial"/>
                <a:cs typeface="Arial"/>
              </a:rPr>
              <a:t>u</a:t>
            </a:r>
            <a:r>
              <a:rPr lang="en-US" sz="1200" b="1" dirty="0">
                <a:latin typeface="Arial"/>
                <a:cs typeface="Arial"/>
              </a:rPr>
              <a:t>n</a:t>
            </a:r>
            <a:r>
              <a:rPr lang="en-US" sz="1200" b="1" spc="-10" dirty="0">
                <a:latin typeface="Arial"/>
                <a:cs typeface="Arial"/>
              </a:rPr>
              <a:t>d</a:t>
            </a:r>
            <a:r>
              <a:rPr lang="en-US" sz="1200" b="1" dirty="0">
                <a:latin typeface="Arial"/>
                <a:cs typeface="Arial"/>
              </a:rPr>
              <a:t>erst</a:t>
            </a:r>
            <a:r>
              <a:rPr lang="en-US" sz="1200" b="1" spc="-10" dirty="0">
                <a:latin typeface="Arial"/>
                <a:cs typeface="Arial"/>
              </a:rPr>
              <a:t>a</a:t>
            </a:r>
            <a:r>
              <a:rPr lang="en-US" sz="1200" b="1" dirty="0">
                <a:latin typeface="Arial"/>
                <a:cs typeface="Arial"/>
              </a:rPr>
              <a:t>nds</a:t>
            </a:r>
            <a:r>
              <a:rPr lang="en-US" sz="1200" b="1" spc="15" dirty="0">
                <a:latin typeface="Arial"/>
                <a:cs typeface="Arial"/>
              </a:rPr>
              <a:t> </a:t>
            </a:r>
            <a:r>
              <a:rPr lang="en-US" sz="1200" b="1" spc="5" dirty="0">
                <a:latin typeface="Arial"/>
                <a:cs typeface="Arial"/>
              </a:rPr>
              <a:t>t</a:t>
            </a:r>
            <a:r>
              <a:rPr lang="en-US" sz="1200" b="1" dirty="0">
                <a:latin typeface="Arial"/>
                <a:cs typeface="Arial"/>
              </a:rPr>
              <a:t>he</a:t>
            </a:r>
            <a:r>
              <a:rPr lang="en-US" sz="1200" b="1" spc="-10" dirty="0">
                <a:latin typeface="Arial"/>
                <a:cs typeface="Arial"/>
              </a:rPr>
              <a:t> </a:t>
            </a:r>
            <a:r>
              <a:rPr lang="en-US" sz="1200" b="1" dirty="0">
                <a:latin typeface="Arial"/>
                <a:cs typeface="Arial"/>
              </a:rPr>
              <a:t>global marketplace.</a:t>
            </a:r>
          </a:p>
        </p:txBody>
      </p:sp>
      <p:sp>
        <p:nvSpPr>
          <p:cNvPr id="7" name="Rectangle 6"/>
          <p:cNvSpPr/>
          <p:nvPr/>
        </p:nvSpPr>
        <p:spPr>
          <a:xfrm>
            <a:off x="3686175" y="1151337"/>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043363" y="1151337"/>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400550" y="1151337"/>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757738" y="1151337"/>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114925" y="1151337"/>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1143000" y="1722870"/>
            <a:ext cx="7162800" cy="584776"/>
          </a:xfrm>
          <a:prstGeom prst="rect">
            <a:avLst/>
          </a:prstGeom>
          <a:noFill/>
        </p:spPr>
        <p:txBody>
          <a:bodyPr wrap="square" rtlCol="0">
            <a:spAutoFit/>
          </a:bodyPr>
          <a:lstStyle/>
          <a:p>
            <a:r>
              <a:rPr lang="en-US" sz="2000" b="1" dirty="0" smtClean="0">
                <a:solidFill>
                  <a:srgbClr val="000000"/>
                </a:solidFill>
                <a:latin typeface="Calibri"/>
                <a:cs typeface="Calibri"/>
              </a:rPr>
              <a:t>TALENTED. </a:t>
            </a:r>
            <a:r>
              <a:rPr lang="en-US" sz="2000" b="1" dirty="0" smtClean="0">
                <a:latin typeface="Calibri"/>
                <a:cs typeface="Calibri"/>
              </a:rPr>
              <a:t>EDUCATED. Multicultural. </a:t>
            </a:r>
            <a:r>
              <a:rPr lang="en-US" sz="2400" b="1" dirty="0">
                <a:solidFill>
                  <a:srgbClr val="FF0000"/>
                </a:solidFill>
                <a:latin typeface="Calibri"/>
                <a:cs typeface="Calibri"/>
              </a:rPr>
              <a:t>Big Heart</a:t>
            </a:r>
            <a:r>
              <a:rPr lang="en-US" b="1" dirty="0">
                <a:solidFill>
                  <a:srgbClr val="FF0000"/>
                </a:solidFill>
                <a:latin typeface="Calibri"/>
                <a:cs typeface="Calibri"/>
              </a:rPr>
              <a:t>. </a:t>
            </a:r>
            <a:r>
              <a:rPr lang="en-US" sz="3200" b="1" dirty="0">
                <a:solidFill>
                  <a:srgbClr val="7F00A3"/>
                </a:solidFill>
                <a:latin typeface="Calibri"/>
                <a:cs typeface="Calibri"/>
              </a:rPr>
              <a:t>Big Ideas</a:t>
            </a:r>
            <a:r>
              <a:rPr lang="en-US" sz="3200" b="1" dirty="0" smtClean="0">
                <a:solidFill>
                  <a:srgbClr val="7F00A3"/>
                </a:solidFill>
                <a:latin typeface="Calibri"/>
                <a:cs typeface="Calibri"/>
              </a:rPr>
              <a:t>!</a:t>
            </a:r>
            <a:endParaRPr lang="en-US" sz="3200" b="1" dirty="0">
              <a:solidFill>
                <a:srgbClr val="7F00A3"/>
              </a:solidFill>
              <a:latin typeface="Calibri"/>
              <a:cs typeface="Calibri"/>
            </a:endParaRPr>
          </a:p>
        </p:txBody>
      </p:sp>
      <p:sp>
        <p:nvSpPr>
          <p:cNvPr id="19" name="Rectangle 18"/>
          <p:cNvSpPr/>
          <p:nvPr/>
        </p:nvSpPr>
        <p:spPr>
          <a:xfrm>
            <a:off x="307173" y="5531566"/>
            <a:ext cx="1869396" cy="830997"/>
          </a:xfrm>
          <a:prstGeom prst="rect">
            <a:avLst/>
          </a:prstGeom>
        </p:spPr>
        <p:txBody>
          <a:bodyPr wrap="square">
            <a:spAutoFit/>
          </a:bodyPr>
          <a:lstStyle/>
          <a:p>
            <a:pPr algn="ctr"/>
            <a:r>
              <a:rPr lang="en-US" sz="1400" b="1" dirty="0" smtClean="0">
                <a:solidFill>
                  <a:srgbClr val="7F00A3"/>
                </a:solidFill>
              </a:rPr>
              <a:t>MARK HALL</a:t>
            </a:r>
            <a:endParaRPr lang="en-US" sz="900" b="1" dirty="0" smtClean="0">
              <a:solidFill>
                <a:schemeClr val="tx2">
                  <a:lumMod val="50000"/>
                </a:schemeClr>
              </a:solidFill>
            </a:endParaRPr>
          </a:p>
          <a:p>
            <a:pPr algn="ctr"/>
            <a:r>
              <a:rPr lang="en-US" sz="1400" b="1" dirty="0" smtClean="0">
                <a:solidFill>
                  <a:schemeClr val="tx2">
                    <a:lumMod val="50000"/>
                  </a:schemeClr>
                </a:solidFill>
              </a:rPr>
              <a:t>President and CEO</a:t>
            </a:r>
          </a:p>
          <a:p>
            <a:pPr algn="ctr"/>
            <a:r>
              <a:rPr lang="en-US" sz="1000" dirty="0" smtClean="0">
                <a:solidFill>
                  <a:schemeClr val="tx2">
                    <a:lumMod val="50000"/>
                  </a:schemeClr>
                </a:solidFill>
              </a:rPr>
              <a:t>KRAM &amp; Associates </a:t>
            </a:r>
          </a:p>
          <a:p>
            <a:pPr algn="ctr"/>
            <a:r>
              <a:rPr lang="en-US" sz="1000" dirty="0" smtClean="0">
                <a:solidFill>
                  <a:schemeClr val="tx2">
                    <a:lumMod val="50000"/>
                  </a:schemeClr>
                </a:solidFill>
              </a:rPr>
              <a:t>Marketing Solutions</a:t>
            </a:r>
            <a:endParaRPr lang="en-US" sz="1000" dirty="0">
              <a:solidFill>
                <a:schemeClr val="tx2">
                  <a:lumMod val="50000"/>
                </a:schemeClr>
              </a:solidFill>
            </a:endParaRPr>
          </a:p>
        </p:txBody>
      </p:sp>
      <p:pic>
        <p:nvPicPr>
          <p:cNvPr id="29" name="Picture 28" descr="TEAM PHOTO-MARK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96954"/>
            <a:ext cx="1852243" cy="1989446"/>
          </a:xfrm>
          <a:prstGeom prst="rect">
            <a:avLst/>
          </a:prstGeom>
        </p:spPr>
      </p:pic>
      <p:grpSp>
        <p:nvGrpSpPr>
          <p:cNvPr id="37" name="Group 36"/>
          <p:cNvGrpSpPr/>
          <p:nvPr/>
        </p:nvGrpSpPr>
        <p:grpSpPr>
          <a:xfrm>
            <a:off x="2318909" y="3638594"/>
            <a:ext cx="1677262" cy="2625747"/>
            <a:chOff x="2318909" y="3638594"/>
            <a:chExt cx="1677262" cy="2625747"/>
          </a:xfrm>
        </p:grpSpPr>
        <p:sp>
          <p:nvSpPr>
            <p:cNvPr id="22" name="Rectangle 21"/>
            <p:cNvSpPr/>
            <p:nvPr/>
          </p:nvSpPr>
          <p:spPr>
            <a:xfrm>
              <a:off x="2318909" y="5525677"/>
              <a:ext cx="1639982" cy="738664"/>
            </a:xfrm>
            <a:prstGeom prst="rect">
              <a:avLst/>
            </a:prstGeom>
          </p:spPr>
          <p:txBody>
            <a:bodyPr wrap="square">
              <a:spAutoFit/>
            </a:bodyPr>
            <a:lstStyle/>
            <a:p>
              <a:pPr algn="ctr"/>
              <a:r>
                <a:rPr lang="en-US" sz="1200" b="1" dirty="0" smtClean="0">
                  <a:solidFill>
                    <a:srgbClr val="93C31B"/>
                  </a:solidFill>
                </a:rPr>
                <a:t>NATALIE PONGONIS</a:t>
              </a:r>
              <a:endParaRPr lang="en-US" sz="900" b="1" dirty="0" smtClean="0">
                <a:solidFill>
                  <a:srgbClr val="93C31B"/>
                </a:solidFill>
              </a:endParaRPr>
            </a:p>
            <a:p>
              <a:pPr algn="ctr"/>
              <a:r>
                <a:rPr lang="en-US" sz="1000" b="1" dirty="0" smtClean="0">
                  <a:solidFill>
                    <a:schemeClr val="tx2">
                      <a:lumMod val="50000"/>
                    </a:schemeClr>
                  </a:solidFill>
                </a:rPr>
                <a:t>Co Owner</a:t>
              </a:r>
            </a:p>
            <a:p>
              <a:pPr algn="ctr"/>
              <a:r>
                <a:rPr lang="en-US" sz="1000" dirty="0" smtClean="0">
                  <a:solidFill>
                    <a:schemeClr val="tx2">
                      <a:lumMod val="50000"/>
                    </a:schemeClr>
                  </a:solidFill>
                </a:rPr>
                <a:t>NATIVA Multicultural </a:t>
              </a:r>
            </a:p>
            <a:p>
              <a:pPr algn="ctr"/>
              <a:r>
                <a:rPr lang="en-US" sz="1000" dirty="0" smtClean="0">
                  <a:solidFill>
                    <a:schemeClr val="tx2">
                      <a:lumMod val="50000"/>
                    </a:schemeClr>
                  </a:solidFill>
                </a:rPr>
                <a:t>Communications Agency</a:t>
              </a:r>
              <a:endParaRPr lang="en-US" sz="1000" dirty="0">
                <a:solidFill>
                  <a:schemeClr val="tx2">
                    <a:lumMod val="50000"/>
                  </a:schemeClr>
                </a:solidFill>
              </a:endParaRPr>
            </a:p>
          </p:txBody>
        </p:sp>
        <p:pic>
          <p:nvPicPr>
            <p:cNvPr id="30" name="Picture 29" descr="TEAM PHOTO-NATASH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259" y="3638594"/>
              <a:ext cx="1581912" cy="1828800"/>
            </a:xfrm>
            <a:prstGeom prst="rect">
              <a:avLst/>
            </a:prstGeom>
          </p:spPr>
        </p:pic>
      </p:grpSp>
      <p:grpSp>
        <p:nvGrpSpPr>
          <p:cNvPr id="38" name="Group 37"/>
          <p:cNvGrpSpPr/>
          <p:nvPr/>
        </p:nvGrpSpPr>
        <p:grpSpPr>
          <a:xfrm>
            <a:off x="4012183" y="3645891"/>
            <a:ext cx="1640893" cy="2618450"/>
            <a:chOff x="4012183" y="3645891"/>
            <a:chExt cx="1640893" cy="2618450"/>
          </a:xfrm>
        </p:grpSpPr>
        <p:sp>
          <p:nvSpPr>
            <p:cNvPr id="23" name="Rectangle 22"/>
            <p:cNvSpPr/>
            <p:nvPr/>
          </p:nvSpPr>
          <p:spPr>
            <a:xfrm>
              <a:off x="4012183" y="5525677"/>
              <a:ext cx="1639982" cy="738664"/>
            </a:xfrm>
            <a:prstGeom prst="rect">
              <a:avLst/>
            </a:prstGeom>
          </p:spPr>
          <p:txBody>
            <a:bodyPr wrap="square">
              <a:spAutoFit/>
            </a:bodyPr>
            <a:lstStyle/>
            <a:p>
              <a:pPr algn="ctr"/>
              <a:r>
                <a:rPr lang="en-US" sz="1200" b="1" dirty="0" smtClean="0">
                  <a:solidFill>
                    <a:srgbClr val="93C31B"/>
                  </a:solidFill>
                </a:rPr>
                <a:t>RAFAEL AMEZCUA</a:t>
              </a:r>
              <a:endParaRPr lang="en-US" sz="900" b="1" dirty="0" smtClean="0">
                <a:solidFill>
                  <a:srgbClr val="93C31B"/>
                </a:solidFill>
              </a:endParaRPr>
            </a:p>
            <a:p>
              <a:pPr algn="ctr"/>
              <a:r>
                <a:rPr lang="en-US" sz="1000" b="1" dirty="0" smtClean="0">
                  <a:solidFill>
                    <a:schemeClr val="tx2">
                      <a:lumMod val="50000"/>
                    </a:schemeClr>
                  </a:solidFill>
                </a:rPr>
                <a:t>Marketing Manager</a:t>
              </a:r>
            </a:p>
            <a:p>
              <a:pPr algn="ctr"/>
              <a:r>
                <a:rPr lang="en-US" sz="1000" dirty="0" smtClean="0">
                  <a:solidFill>
                    <a:schemeClr val="tx2">
                      <a:lumMod val="50000"/>
                    </a:schemeClr>
                  </a:solidFill>
                </a:rPr>
                <a:t>NATIVA Multicultural </a:t>
              </a:r>
            </a:p>
            <a:p>
              <a:pPr algn="ctr"/>
              <a:r>
                <a:rPr lang="en-US" sz="1000" dirty="0" smtClean="0">
                  <a:solidFill>
                    <a:schemeClr val="tx2">
                      <a:lumMod val="50000"/>
                    </a:schemeClr>
                  </a:solidFill>
                </a:rPr>
                <a:t>Communications Agency</a:t>
              </a:r>
              <a:endParaRPr lang="en-US" sz="1000" dirty="0">
                <a:solidFill>
                  <a:schemeClr val="tx2">
                    <a:lumMod val="50000"/>
                  </a:schemeClr>
                </a:solidFill>
              </a:endParaRPr>
            </a:p>
          </p:txBody>
        </p:sp>
        <p:pic>
          <p:nvPicPr>
            <p:cNvPr id="31" name="Picture 30" descr="TEAM PHOTO-RAFA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164" y="3645891"/>
              <a:ext cx="1581912" cy="1828800"/>
            </a:xfrm>
            <a:prstGeom prst="rect">
              <a:avLst/>
            </a:prstGeom>
          </p:spPr>
        </p:pic>
      </p:grpSp>
      <p:grpSp>
        <p:nvGrpSpPr>
          <p:cNvPr id="39" name="Group 38"/>
          <p:cNvGrpSpPr/>
          <p:nvPr/>
        </p:nvGrpSpPr>
        <p:grpSpPr>
          <a:xfrm>
            <a:off x="5660104" y="3645892"/>
            <a:ext cx="1739330" cy="2618449"/>
            <a:chOff x="5660104" y="3645892"/>
            <a:chExt cx="1739330" cy="2618449"/>
          </a:xfrm>
        </p:grpSpPr>
        <p:sp>
          <p:nvSpPr>
            <p:cNvPr id="24" name="Rectangle 23"/>
            <p:cNvSpPr/>
            <p:nvPr/>
          </p:nvSpPr>
          <p:spPr>
            <a:xfrm>
              <a:off x="5660104" y="5525677"/>
              <a:ext cx="1739330" cy="738664"/>
            </a:xfrm>
            <a:prstGeom prst="rect">
              <a:avLst/>
            </a:prstGeom>
          </p:spPr>
          <p:txBody>
            <a:bodyPr wrap="square">
              <a:spAutoFit/>
            </a:bodyPr>
            <a:lstStyle/>
            <a:p>
              <a:pPr algn="ctr"/>
              <a:r>
                <a:rPr lang="en-US" sz="1200" b="1" dirty="0" smtClean="0">
                  <a:solidFill>
                    <a:srgbClr val="93C31B"/>
                  </a:solidFill>
                </a:rPr>
                <a:t>SYLVIA VASQUEZ</a:t>
              </a:r>
              <a:endParaRPr lang="en-US" sz="900" b="1" dirty="0" smtClean="0">
                <a:solidFill>
                  <a:srgbClr val="93C31B"/>
                </a:solidFill>
              </a:endParaRPr>
            </a:p>
            <a:p>
              <a:pPr algn="ctr"/>
              <a:r>
                <a:rPr lang="en-US" sz="1000" b="1" dirty="0" smtClean="0">
                  <a:solidFill>
                    <a:schemeClr val="tx2">
                      <a:lumMod val="50000"/>
                    </a:schemeClr>
                  </a:solidFill>
                </a:rPr>
                <a:t>Marketing Account </a:t>
              </a:r>
              <a:r>
                <a:rPr lang="en-US" sz="1000" b="1" dirty="0">
                  <a:solidFill>
                    <a:schemeClr val="tx2">
                      <a:lumMod val="50000"/>
                    </a:schemeClr>
                  </a:solidFill>
                </a:rPr>
                <a:t>Manager</a:t>
              </a:r>
            </a:p>
            <a:p>
              <a:pPr algn="ctr"/>
              <a:r>
                <a:rPr lang="en-US" sz="1000" dirty="0" smtClean="0">
                  <a:solidFill>
                    <a:schemeClr val="tx2">
                      <a:lumMod val="50000"/>
                    </a:schemeClr>
                  </a:solidFill>
                </a:rPr>
                <a:t>NATIVA Multicultural </a:t>
              </a:r>
            </a:p>
            <a:p>
              <a:pPr algn="ctr"/>
              <a:r>
                <a:rPr lang="en-US" sz="1000" dirty="0" smtClean="0">
                  <a:solidFill>
                    <a:schemeClr val="tx2">
                      <a:lumMod val="50000"/>
                    </a:schemeClr>
                  </a:solidFill>
                </a:rPr>
                <a:t>Communications Agency</a:t>
              </a:r>
              <a:endParaRPr lang="en-US" sz="1000" dirty="0">
                <a:solidFill>
                  <a:schemeClr val="tx2">
                    <a:lumMod val="50000"/>
                  </a:schemeClr>
                </a:solidFill>
              </a:endParaRPr>
            </a:p>
          </p:txBody>
        </p:sp>
        <p:pic>
          <p:nvPicPr>
            <p:cNvPr id="34" name="Picture 33" descr="TEAM PHOTO-SYLVI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9966" y="3645892"/>
              <a:ext cx="1581912" cy="1828800"/>
            </a:xfrm>
            <a:prstGeom prst="rect">
              <a:avLst/>
            </a:prstGeom>
          </p:spPr>
        </p:pic>
      </p:grpSp>
      <p:grpSp>
        <p:nvGrpSpPr>
          <p:cNvPr id="40" name="Group 39"/>
          <p:cNvGrpSpPr/>
          <p:nvPr/>
        </p:nvGrpSpPr>
        <p:grpSpPr>
          <a:xfrm>
            <a:off x="7398730" y="3653190"/>
            <a:ext cx="1639982" cy="2611151"/>
            <a:chOff x="7398730" y="3653190"/>
            <a:chExt cx="1639982" cy="2611151"/>
          </a:xfrm>
        </p:grpSpPr>
        <p:sp>
          <p:nvSpPr>
            <p:cNvPr id="25" name="Rectangle 24"/>
            <p:cNvSpPr/>
            <p:nvPr/>
          </p:nvSpPr>
          <p:spPr>
            <a:xfrm>
              <a:off x="7398730" y="5525677"/>
              <a:ext cx="1639982" cy="738664"/>
            </a:xfrm>
            <a:prstGeom prst="rect">
              <a:avLst/>
            </a:prstGeom>
          </p:spPr>
          <p:txBody>
            <a:bodyPr wrap="square">
              <a:spAutoFit/>
            </a:bodyPr>
            <a:lstStyle/>
            <a:p>
              <a:pPr algn="ctr"/>
              <a:r>
                <a:rPr lang="en-US" sz="1200" b="1" dirty="0" smtClean="0">
                  <a:solidFill>
                    <a:srgbClr val="93C31B"/>
                  </a:solidFill>
                </a:rPr>
                <a:t>ERIC DIAZ</a:t>
              </a:r>
              <a:endParaRPr lang="en-US" sz="900" b="1" dirty="0" smtClean="0">
                <a:solidFill>
                  <a:srgbClr val="93C31B"/>
                </a:solidFill>
              </a:endParaRPr>
            </a:p>
            <a:p>
              <a:pPr algn="ctr"/>
              <a:r>
                <a:rPr lang="en-US" sz="1000" b="1" dirty="0">
                  <a:solidFill>
                    <a:schemeClr val="tx2">
                      <a:lumMod val="50000"/>
                    </a:schemeClr>
                  </a:solidFill>
                </a:rPr>
                <a:t>Co Owner</a:t>
              </a:r>
            </a:p>
            <a:p>
              <a:pPr algn="ctr"/>
              <a:r>
                <a:rPr lang="en-US" sz="1000" dirty="0" smtClean="0">
                  <a:solidFill>
                    <a:schemeClr val="tx2">
                      <a:lumMod val="50000"/>
                    </a:schemeClr>
                  </a:solidFill>
                </a:rPr>
                <a:t>NATIVA Multicultural </a:t>
              </a:r>
            </a:p>
            <a:p>
              <a:pPr algn="ctr"/>
              <a:r>
                <a:rPr lang="en-US" sz="1000" dirty="0" smtClean="0">
                  <a:solidFill>
                    <a:schemeClr val="tx2">
                      <a:lumMod val="50000"/>
                    </a:schemeClr>
                  </a:solidFill>
                </a:rPr>
                <a:t>Communications Agency</a:t>
              </a:r>
              <a:endParaRPr lang="en-US" sz="1000" dirty="0">
                <a:solidFill>
                  <a:schemeClr val="tx2">
                    <a:lumMod val="50000"/>
                  </a:schemeClr>
                </a:solidFill>
              </a:endParaRPr>
            </a:p>
          </p:txBody>
        </p:sp>
        <p:pic>
          <p:nvPicPr>
            <p:cNvPr id="35" name="Picture 34" descr="TEAM PHOTO-ERIC.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1469" y="3653190"/>
              <a:ext cx="1581912" cy="1828800"/>
            </a:xfrm>
            <a:prstGeom prst="rect">
              <a:avLst/>
            </a:prstGeom>
          </p:spPr>
        </p:pic>
      </p:grpSp>
    </p:spTree>
    <p:extLst>
      <p:ext uri="{BB962C8B-B14F-4D97-AF65-F5344CB8AC3E}">
        <p14:creationId xmlns:p14="http://schemas.microsoft.com/office/powerpoint/2010/main" val="3961956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000" fill="hold"/>
                                        <p:tgtEl>
                                          <p:spTgt spid="38"/>
                                        </p:tgtEl>
                                        <p:attrNameLst>
                                          <p:attrName>ppt_x</p:attrName>
                                        </p:attrNameLst>
                                      </p:cBhvr>
                                      <p:tavLst>
                                        <p:tav tm="0">
                                          <p:val>
                                            <p:strVal val="#ppt_x"/>
                                          </p:val>
                                        </p:tav>
                                        <p:tav tm="100000">
                                          <p:val>
                                            <p:strVal val="#ppt_x"/>
                                          </p:val>
                                        </p:tav>
                                      </p:tavLst>
                                    </p:anim>
                                    <p:anim calcmode="lin" valueType="num">
                                      <p:cBhvr additive="base">
                                        <p:cTn id="13" dur="10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1000" fill="hold"/>
                                        <p:tgtEl>
                                          <p:spTgt spid="39"/>
                                        </p:tgtEl>
                                        <p:attrNameLst>
                                          <p:attrName>ppt_x</p:attrName>
                                        </p:attrNameLst>
                                      </p:cBhvr>
                                      <p:tavLst>
                                        <p:tav tm="0">
                                          <p:val>
                                            <p:strVal val="#ppt_x"/>
                                          </p:val>
                                        </p:tav>
                                        <p:tav tm="100000">
                                          <p:val>
                                            <p:strVal val="#ppt_x"/>
                                          </p:val>
                                        </p:tav>
                                      </p:tavLst>
                                    </p:anim>
                                    <p:anim calcmode="lin" valueType="num">
                                      <p:cBhvr additive="base">
                                        <p:cTn id="18" dur="100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1000" fill="hold"/>
                                        <p:tgtEl>
                                          <p:spTgt spid="40"/>
                                        </p:tgtEl>
                                        <p:attrNameLst>
                                          <p:attrName>ppt_x</p:attrName>
                                        </p:attrNameLst>
                                      </p:cBhvr>
                                      <p:tavLst>
                                        <p:tav tm="0">
                                          <p:val>
                                            <p:strVal val="#ppt_x"/>
                                          </p:val>
                                        </p:tav>
                                        <p:tav tm="100000">
                                          <p:val>
                                            <p:strVal val="#ppt_x"/>
                                          </p:val>
                                        </p:tav>
                                      </p:tavLst>
                                    </p:anim>
                                    <p:anim calcmode="lin" valueType="num">
                                      <p:cBhvr additive="base">
                                        <p:cTn id="23" dur="1000" fill="hold"/>
                                        <p:tgtEl>
                                          <p:spTgt spid="40"/>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0-#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1+#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209800"/>
            <a:ext cx="1676400" cy="461665"/>
          </a:xfrm>
          <a:prstGeom prst="rect">
            <a:avLst/>
          </a:prstGeom>
          <a:noFill/>
        </p:spPr>
        <p:txBody>
          <a:bodyPr wrap="square" rtlCol="0">
            <a:spAutoFit/>
          </a:bodyPr>
          <a:lstStyle/>
          <a:p>
            <a:r>
              <a:rPr lang="en-US" sz="2400" dirty="0" smtClean="0">
                <a:solidFill>
                  <a:srgbClr val="9BBE29"/>
                </a:solidFill>
                <a:latin typeface="Bebas Neue" panose="020B0606020202050201" pitchFamily="34" charset="0"/>
              </a:rPr>
              <a:t>SERVICES</a:t>
            </a:r>
            <a:endParaRPr lang="en-US" sz="2400" dirty="0">
              <a:solidFill>
                <a:srgbClr val="9BBE29"/>
              </a:solidFill>
              <a:latin typeface="Bebas Neue" panose="020B0606020202050201" pitchFamily="34" charset="0"/>
            </a:endParaRPr>
          </a:p>
        </p:txBody>
      </p:sp>
      <p:sp>
        <p:nvSpPr>
          <p:cNvPr id="6" name="Rectangle 5"/>
          <p:cNvSpPr/>
          <p:nvPr/>
        </p:nvSpPr>
        <p:spPr>
          <a:xfrm>
            <a:off x="152400" y="1374756"/>
            <a:ext cx="8839200" cy="738663"/>
          </a:xfrm>
          <a:prstGeom prst="rect">
            <a:avLst/>
          </a:prstGeom>
        </p:spPr>
        <p:txBody>
          <a:bodyPr wrap="square">
            <a:spAutoFit/>
          </a:bodyPr>
          <a:lstStyle/>
          <a:p>
            <a:pPr algn="ctr"/>
            <a:r>
              <a:rPr lang="en-US" sz="1400" dirty="0" err="1"/>
              <a:t>Nativa</a:t>
            </a:r>
            <a:r>
              <a:rPr lang="en-US" sz="1400" dirty="0"/>
              <a:t> is a multicultural communications agency that focuses on the Hispanic market through digital communications, online advertising and culturally relevant content creation</a:t>
            </a:r>
            <a:r>
              <a:rPr lang="en-US" sz="1400" dirty="0" smtClean="0"/>
              <a:t>. </a:t>
            </a:r>
            <a:r>
              <a:rPr lang="en-US" sz="1400" dirty="0" err="1" smtClean="0"/>
              <a:t>Nativa</a:t>
            </a:r>
            <a:r>
              <a:rPr lang="en-US" sz="1400" dirty="0" smtClean="0"/>
              <a:t> also provides traditional marketing services </a:t>
            </a:r>
          </a:p>
          <a:p>
            <a:pPr algn="ctr"/>
            <a:r>
              <a:rPr lang="en-US" sz="1400" dirty="0" smtClean="0"/>
              <a:t>through strategic partnerships with specialized agencies. </a:t>
            </a:r>
            <a:endParaRPr lang="en-US" sz="1400" dirty="0">
              <a:solidFill>
                <a:schemeClr val="tx2">
                  <a:lumMod val="50000"/>
                </a:schemeClr>
              </a:solidFill>
            </a:endParaRPr>
          </a:p>
        </p:txBody>
      </p:sp>
      <p:grpSp>
        <p:nvGrpSpPr>
          <p:cNvPr id="50" name="Group 49"/>
          <p:cNvGrpSpPr/>
          <p:nvPr/>
        </p:nvGrpSpPr>
        <p:grpSpPr>
          <a:xfrm>
            <a:off x="3619500" y="2217420"/>
            <a:ext cx="1752600" cy="68580"/>
            <a:chOff x="3705225" y="909935"/>
            <a:chExt cx="1752600" cy="68580"/>
          </a:xfrm>
        </p:grpSpPr>
        <p:sp>
          <p:nvSpPr>
            <p:cNvPr id="7" name="Rectangle 6"/>
            <p:cNvSpPr/>
            <p:nvPr/>
          </p:nvSpPr>
          <p:spPr>
            <a:xfrm>
              <a:off x="3705225" y="909935"/>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062413" y="909935"/>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419600" y="909935"/>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757738" y="909935"/>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114925" y="909935"/>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Rectangle 13"/>
          <p:cNvSpPr/>
          <p:nvPr/>
        </p:nvSpPr>
        <p:spPr>
          <a:xfrm>
            <a:off x="1038439" y="2993523"/>
            <a:ext cx="3377542" cy="507831"/>
          </a:xfrm>
          <a:prstGeom prst="rect">
            <a:avLst/>
          </a:prstGeom>
        </p:spPr>
        <p:txBody>
          <a:bodyPr wrap="square">
            <a:spAutoFit/>
          </a:bodyPr>
          <a:lstStyle/>
          <a:p>
            <a:r>
              <a:rPr lang="en-US" sz="900" dirty="0" err="1">
                <a:solidFill>
                  <a:schemeClr val="tx2">
                    <a:lumMod val="50000"/>
                  </a:schemeClr>
                </a:solidFill>
              </a:rPr>
              <a:t>Nativa</a:t>
            </a:r>
            <a:r>
              <a:rPr lang="en-US" sz="900" dirty="0">
                <a:solidFill>
                  <a:schemeClr val="tx2">
                    <a:lumMod val="50000"/>
                  </a:schemeClr>
                </a:solidFill>
              </a:rPr>
              <a:t> provides a service that enables our clients to fully engage with their target market (Hispanic or general market) through daily social media communication. </a:t>
            </a:r>
          </a:p>
        </p:txBody>
      </p:sp>
      <p:sp>
        <p:nvSpPr>
          <p:cNvPr id="15" name="TextBox 14"/>
          <p:cNvSpPr txBox="1"/>
          <p:nvPr/>
        </p:nvSpPr>
        <p:spPr>
          <a:xfrm>
            <a:off x="1038439" y="2743200"/>
            <a:ext cx="2314361" cy="307777"/>
          </a:xfrm>
          <a:prstGeom prst="rect">
            <a:avLst/>
          </a:prstGeom>
          <a:noFill/>
        </p:spPr>
        <p:txBody>
          <a:bodyPr wrap="square" rtlCol="0">
            <a:spAutoFit/>
          </a:bodyPr>
          <a:lstStyle/>
          <a:p>
            <a:r>
              <a:rPr lang="en-US" sz="1400" b="1" dirty="0" smtClean="0">
                <a:solidFill>
                  <a:schemeClr val="tx2">
                    <a:lumMod val="50000"/>
                  </a:schemeClr>
                </a:solidFill>
                <a:latin typeface="Calibri"/>
                <a:cs typeface="Calibri"/>
              </a:rPr>
              <a:t>SOCIAL MEDIA MARKETING</a:t>
            </a:r>
            <a:endParaRPr lang="en-US" sz="1400" b="1" dirty="0">
              <a:solidFill>
                <a:schemeClr val="tx2">
                  <a:lumMod val="50000"/>
                </a:schemeClr>
              </a:solidFill>
              <a:latin typeface="Calibri"/>
              <a:cs typeface="Calibri"/>
            </a:endParaRPr>
          </a:p>
        </p:txBody>
      </p:sp>
      <p:sp>
        <p:nvSpPr>
          <p:cNvPr id="16" name="Oval 15"/>
          <p:cNvSpPr/>
          <p:nvPr/>
        </p:nvSpPr>
        <p:spPr>
          <a:xfrm>
            <a:off x="324622" y="2838897"/>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1038439" y="3911769"/>
            <a:ext cx="3304961" cy="507831"/>
          </a:xfrm>
          <a:prstGeom prst="rect">
            <a:avLst/>
          </a:prstGeom>
        </p:spPr>
        <p:txBody>
          <a:bodyPr wrap="square">
            <a:spAutoFit/>
          </a:bodyPr>
          <a:lstStyle/>
          <a:p>
            <a:r>
              <a:rPr lang="en-US" sz="900" dirty="0">
                <a:solidFill>
                  <a:schemeClr val="tx2">
                    <a:lumMod val="50000"/>
                  </a:schemeClr>
                </a:solidFill>
              </a:rPr>
              <a:t>Our clients receive custom reports that detail how consumers discuss their brand/organization online including from social media sites such as Facebook and Twitter. </a:t>
            </a:r>
          </a:p>
        </p:txBody>
      </p:sp>
      <p:sp>
        <p:nvSpPr>
          <p:cNvPr id="18" name="TextBox 17"/>
          <p:cNvSpPr txBox="1"/>
          <p:nvPr/>
        </p:nvSpPr>
        <p:spPr>
          <a:xfrm>
            <a:off x="1038440" y="3661446"/>
            <a:ext cx="2873011" cy="307777"/>
          </a:xfrm>
          <a:prstGeom prst="rect">
            <a:avLst/>
          </a:prstGeom>
          <a:noFill/>
        </p:spPr>
        <p:txBody>
          <a:bodyPr wrap="square" rtlCol="0">
            <a:spAutoFit/>
          </a:bodyPr>
          <a:lstStyle/>
          <a:p>
            <a:r>
              <a:rPr lang="en-US" sz="1400" b="1" dirty="0" smtClean="0">
                <a:solidFill>
                  <a:schemeClr val="tx2">
                    <a:lumMod val="50000"/>
                  </a:schemeClr>
                </a:solidFill>
                <a:latin typeface="Calibri"/>
                <a:cs typeface="Calibri"/>
              </a:rPr>
              <a:t>ONLINE </a:t>
            </a:r>
            <a:r>
              <a:rPr lang="en-US" sz="1400" b="1" dirty="0">
                <a:solidFill>
                  <a:schemeClr val="tx2">
                    <a:lumMod val="50000"/>
                  </a:schemeClr>
                </a:solidFill>
                <a:latin typeface="Calibri"/>
                <a:cs typeface="Calibri"/>
              </a:rPr>
              <a:t>LISTENING INSIGHTS </a:t>
            </a:r>
          </a:p>
        </p:txBody>
      </p:sp>
      <p:sp>
        <p:nvSpPr>
          <p:cNvPr id="19" name="Oval 18"/>
          <p:cNvSpPr/>
          <p:nvPr/>
        </p:nvSpPr>
        <p:spPr>
          <a:xfrm>
            <a:off x="324622" y="3732227"/>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1038439" y="4822322"/>
            <a:ext cx="3152561" cy="369332"/>
          </a:xfrm>
          <a:prstGeom prst="rect">
            <a:avLst/>
          </a:prstGeom>
        </p:spPr>
        <p:txBody>
          <a:bodyPr wrap="square">
            <a:spAutoFit/>
          </a:bodyPr>
          <a:lstStyle/>
          <a:p>
            <a:r>
              <a:rPr lang="en-US" sz="900" dirty="0" err="1">
                <a:solidFill>
                  <a:schemeClr val="tx2">
                    <a:lumMod val="50000"/>
                  </a:schemeClr>
                </a:solidFill>
              </a:rPr>
              <a:t>Nativa's</a:t>
            </a:r>
            <a:r>
              <a:rPr lang="en-US" sz="900" dirty="0">
                <a:solidFill>
                  <a:schemeClr val="tx2">
                    <a:lumMod val="50000"/>
                  </a:schemeClr>
                </a:solidFill>
              </a:rPr>
              <a:t> digital advertising management includes: Strategy, execution, optimization, and ROI reporting. </a:t>
            </a:r>
          </a:p>
        </p:txBody>
      </p:sp>
      <p:sp>
        <p:nvSpPr>
          <p:cNvPr id="21" name="TextBox 20"/>
          <p:cNvSpPr txBox="1"/>
          <p:nvPr/>
        </p:nvSpPr>
        <p:spPr>
          <a:xfrm>
            <a:off x="1038439" y="4572000"/>
            <a:ext cx="2314361" cy="307777"/>
          </a:xfrm>
          <a:prstGeom prst="rect">
            <a:avLst/>
          </a:prstGeom>
          <a:noFill/>
        </p:spPr>
        <p:txBody>
          <a:bodyPr wrap="square" rtlCol="0">
            <a:spAutoFit/>
          </a:bodyPr>
          <a:lstStyle/>
          <a:p>
            <a:r>
              <a:rPr lang="en-US" sz="1400" b="1" dirty="0">
                <a:solidFill>
                  <a:schemeClr val="tx2">
                    <a:lumMod val="50000"/>
                  </a:schemeClr>
                </a:solidFill>
                <a:latin typeface="Calibri"/>
                <a:cs typeface="Calibri"/>
              </a:rPr>
              <a:t>ONLINE ADVERTISING </a:t>
            </a:r>
          </a:p>
        </p:txBody>
      </p:sp>
      <p:sp>
        <p:nvSpPr>
          <p:cNvPr id="22" name="Oval 21"/>
          <p:cNvSpPr/>
          <p:nvPr/>
        </p:nvSpPr>
        <p:spPr>
          <a:xfrm>
            <a:off x="324622" y="4648200"/>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42" y="2990150"/>
            <a:ext cx="228600" cy="228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42" y="4823916"/>
            <a:ext cx="228600" cy="228600"/>
          </a:xfrm>
          <a:prstGeom prst="rect">
            <a:avLst/>
          </a:prstGeom>
        </p:spPr>
      </p:pic>
      <p:sp>
        <p:nvSpPr>
          <p:cNvPr id="26" name="Rectangle 25"/>
          <p:cNvSpPr/>
          <p:nvPr/>
        </p:nvSpPr>
        <p:spPr>
          <a:xfrm>
            <a:off x="5562600" y="4876800"/>
            <a:ext cx="3352800" cy="369332"/>
          </a:xfrm>
          <a:prstGeom prst="rect">
            <a:avLst/>
          </a:prstGeom>
        </p:spPr>
        <p:txBody>
          <a:bodyPr wrap="square">
            <a:spAutoFit/>
          </a:bodyPr>
          <a:lstStyle/>
          <a:p>
            <a:r>
              <a:rPr lang="en-US" sz="900" dirty="0" err="1" smtClean="0">
                <a:solidFill>
                  <a:schemeClr val="tx2">
                    <a:lumMod val="50000"/>
                  </a:schemeClr>
                </a:solidFill>
              </a:rPr>
              <a:t>Nativa's</a:t>
            </a:r>
            <a:r>
              <a:rPr lang="en-US" sz="900" dirty="0" smtClean="0">
                <a:solidFill>
                  <a:schemeClr val="tx2">
                    <a:lumMod val="50000"/>
                  </a:schemeClr>
                </a:solidFill>
              </a:rPr>
              <a:t> </a:t>
            </a:r>
            <a:r>
              <a:rPr lang="en-US" sz="900" dirty="0">
                <a:solidFill>
                  <a:schemeClr val="tx2">
                    <a:lumMod val="50000"/>
                  </a:schemeClr>
                </a:solidFill>
              </a:rPr>
              <a:t>360 degree approach can help you combine traditional marketing (radio, TV, print) with digital and community events. </a:t>
            </a:r>
          </a:p>
        </p:txBody>
      </p:sp>
      <p:sp>
        <p:nvSpPr>
          <p:cNvPr id="27" name="TextBox 26"/>
          <p:cNvSpPr txBox="1"/>
          <p:nvPr/>
        </p:nvSpPr>
        <p:spPr>
          <a:xfrm>
            <a:off x="5562600" y="4648200"/>
            <a:ext cx="2314361" cy="307777"/>
          </a:xfrm>
          <a:prstGeom prst="rect">
            <a:avLst/>
          </a:prstGeom>
          <a:noFill/>
        </p:spPr>
        <p:txBody>
          <a:bodyPr wrap="square" rtlCol="0">
            <a:spAutoFit/>
          </a:bodyPr>
          <a:lstStyle/>
          <a:p>
            <a:r>
              <a:rPr lang="en-US" sz="1400" b="1" dirty="0">
                <a:solidFill>
                  <a:schemeClr val="tx2">
                    <a:lumMod val="50000"/>
                  </a:schemeClr>
                </a:solidFill>
                <a:latin typeface="Calibri"/>
                <a:cs typeface="Calibri"/>
              </a:rPr>
              <a:t>TRADITIONAL MARKETING </a:t>
            </a:r>
          </a:p>
        </p:txBody>
      </p:sp>
      <p:sp>
        <p:nvSpPr>
          <p:cNvPr id="28" name="Oval 27"/>
          <p:cNvSpPr/>
          <p:nvPr/>
        </p:nvSpPr>
        <p:spPr>
          <a:xfrm>
            <a:off x="4868605" y="4648200"/>
            <a:ext cx="548640" cy="54864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5562600" y="5584323"/>
            <a:ext cx="3352800" cy="646331"/>
          </a:xfrm>
          <a:prstGeom prst="rect">
            <a:avLst/>
          </a:prstGeom>
        </p:spPr>
        <p:txBody>
          <a:bodyPr wrap="square">
            <a:spAutoFit/>
          </a:bodyPr>
          <a:lstStyle/>
          <a:p>
            <a:r>
              <a:rPr lang="en-US" sz="900" dirty="0">
                <a:solidFill>
                  <a:schemeClr val="tx2">
                    <a:lumMod val="50000"/>
                  </a:schemeClr>
                </a:solidFill>
              </a:rPr>
              <a:t>Our clients are able to broadcast their message, event, or brand name effectively to the community through a network of general market or Latino bloggers that communicate daily with this specific audience </a:t>
            </a:r>
          </a:p>
        </p:txBody>
      </p:sp>
      <p:sp>
        <p:nvSpPr>
          <p:cNvPr id="30" name="TextBox 29"/>
          <p:cNvSpPr txBox="1"/>
          <p:nvPr/>
        </p:nvSpPr>
        <p:spPr>
          <a:xfrm>
            <a:off x="5562600" y="5334000"/>
            <a:ext cx="2314361" cy="307777"/>
          </a:xfrm>
          <a:prstGeom prst="rect">
            <a:avLst/>
          </a:prstGeom>
          <a:noFill/>
        </p:spPr>
        <p:txBody>
          <a:bodyPr wrap="square" rtlCol="0">
            <a:spAutoFit/>
          </a:bodyPr>
          <a:lstStyle/>
          <a:p>
            <a:r>
              <a:rPr lang="en-US" sz="1400" b="1" dirty="0">
                <a:solidFill>
                  <a:schemeClr val="tx2">
                    <a:lumMod val="50000"/>
                  </a:schemeClr>
                </a:solidFill>
                <a:latin typeface="Calibri"/>
                <a:cs typeface="Calibri"/>
              </a:rPr>
              <a:t>BLOGGER MANAGEMENT </a:t>
            </a:r>
          </a:p>
        </p:txBody>
      </p:sp>
      <p:sp>
        <p:nvSpPr>
          <p:cNvPr id="31" name="Oval 30"/>
          <p:cNvSpPr/>
          <p:nvPr/>
        </p:nvSpPr>
        <p:spPr>
          <a:xfrm>
            <a:off x="4868605" y="5519807"/>
            <a:ext cx="548640" cy="548640"/>
          </a:xfrm>
          <a:prstGeom prst="ellipse">
            <a:avLst/>
          </a:prstGeom>
          <a:solidFill>
            <a:srgbClr val="1B5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045236" y="5736722"/>
            <a:ext cx="3374364" cy="369332"/>
          </a:xfrm>
          <a:prstGeom prst="rect">
            <a:avLst/>
          </a:prstGeom>
        </p:spPr>
        <p:txBody>
          <a:bodyPr wrap="square">
            <a:spAutoFit/>
          </a:bodyPr>
          <a:lstStyle/>
          <a:p>
            <a:r>
              <a:rPr lang="en-US" sz="900" dirty="0" smtClean="0">
                <a:solidFill>
                  <a:schemeClr val="tx2">
                    <a:lumMod val="50000"/>
                  </a:schemeClr>
                </a:solidFill>
              </a:rPr>
              <a:t>Reinforce </a:t>
            </a:r>
            <a:r>
              <a:rPr lang="en-US" sz="900" dirty="0">
                <a:solidFill>
                  <a:schemeClr val="tx2">
                    <a:lumMod val="50000"/>
                  </a:schemeClr>
                </a:solidFill>
              </a:rPr>
              <a:t>your social media and internet marketing strategies with constant reminders sent directly to your subscribers' inbox. </a:t>
            </a:r>
          </a:p>
        </p:txBody>
      </p:sp>
      <p:sp>
        <p:nvSpPr>
          <p:cNvPr id="33" name="TextBox 32"/>
          <p:cNvSpPr txBox="1"/>
          <p:nvPr/>
        </p:nvSpPr>
        <p:spPr>
          <a:xfrm>
            <a:off x="1045236" y="5486400"/>
            <a:ext cx="2314361" cy="307777"/>
          </a:xfrm>
          <a:prstGeom prst="rect">
            <a:avLst/>
          </a:prstGeom>
          <a:noFill/>
        </p:spPr>
        <p:txBody>
          <a:bodyPr wrap="square" rtlCol="0">
            <a:spAutoFit/>
          </a:bodyPr>
          <a:lstStyle/>
          <a:p>
            <a:r>
              <a:rPr lang="en-US" sz="1400" b="1" dirty="0">
                <a:solidFill>
                  <a:schemeClr val="tx2">
                    <a:lumMod val="50000"/>
                  </a:schemeClr>
                </a:solidFill>
                <a:latin typeface="Calibri"/>
                <a:cs typeface="Calibri"/>
              </a:rPr>
              <a:t>EMAIL MARKETING</a:t>
            </a:r>
          </a:p>
        </p:txBody>
      </p:sp>
      <p:sp>
        <p:nvSpPr>
          <p:cNvPr id="34" name="Oval 33"/>
          <p:cNvSpPr/>
          <p:nvPr/>
        </p:nvSpPr>
        <p:spPr>
          <a:xfrm>
            <a:off x="324622" y="5486400"/>
            <a:ext cx="548640" cy="548640"/>
          </a:xfrm>
          <a:prstGeom prst="ellipse">
            <a:avLst/>
          </a:prstGeom>
          <a:solidFill>
            <a:srgbClr val="E9A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p:nvSpPr>
        <p:spPr>
          <a:xfrm>
            <a:off x="5570795" y="2993523"/>
            <a:ext cx="3344605" cy="369332"/>
          </a:xfrm>
          <a:prstGeom prst="rect">
            <a:avLst/>
          </a:prstGeom>
        </p:spPr>
        <p:txBody>
          <a:bodyPr wrap="square">
            <a:spAutoFit/>
          </a:bodyPr>
          <a:lstStyle/>
          <a:p>
            <a:r>
              <a:rPr lang="en-US" sz="900" dirty="0" err="1">
                <a:solidFill>
                  <a:schemeClr val="tx2">
                    <a:lumMod val="50000"/>
                  </a:schemeClr>
                </a:solidFill>
              </a:rPr>
              <a:t>Nativa</a:t>
            </a:r>
            <a:r>
              <a:rPr lang="en-US" sz="900" dirty="0">
                <a:solidFill>
                  <a:schemeClr val="tx2">
                    <a:lumMod val="50000"/>
                  </a:schemeClr>
                </a:solidFill>
              </a:rPr>
              <a:t> provides clients with custom Hispanic research to serve as input into their marketing campaigns. </a:t>
            </a:r>
          </a:p>
        </p:txBody>
      </p:sp>
      <p:sp>
        <p:nvSpPr>
          <p:cNvPr id="39" name="TextBox 38"/>
          <p:cNvSpPr txBox="1"/>
          <p:nvPr/>
        </p:nvSpPr>
        <p:spPr>
          <a:xfrm>
            <a:off x="5562600" y="2754868"/>
            <a:ext cx="2514600" cy="307777"/>
          </a:xfrm>
          <a:prstGeom prst="rect">
            <a:avLst/>
          </a:prstGeom>
          <a:noFill/>
        </p:spPr>
        <p:txBody>
          <a:bodyPr wrap="square" rtlCol="0">
            <a:spAutoFit/>
          </a:bodyPr>
          <a:lstStyle/>
          <a:p>
            <a:r>
              <a:rPr lang="en-US" sz="1400" b="1" dirty="0">
                <a:solidFill>
                  <a:schemeClr val="tx2">
                    <a:lumMod val="50000"/>
                  </a:schemeClr>
                </a:solidFill>
                <a:latin typeface="Calibri"/>
                <a:cs typeface="Calibri"/>
              </a:rPr>
              <a:t>HISPANIC MARKET RESEARCH </a:t>
            </a:r>
          </a:p>
        </p:txBody>
      </p:sp>
      <p:sp>
        <p:nvSpPr>
          <p:cNvPr id="41" name="Rectangle 40"/>
          <p:cNvSpPr/>
          <p:nvPr/>
        </p:nvSpPr>
        <p:spPr>
          <a:xfrm>
            <a:off x="5562600" y="4001869"/>
            <a:ext cx="3420805" cy="646331"/>
          </a:xfrm>
          <a:prstGeom prst="rect">
            <a:avLst/>
          </a:prstGeom>
        </p:spPr>
        <p:txBody>
          <a:bodyPr wrap="square">
            <a:spAutoFit/>
          </a:bodyPr>
          <a:lstStyle/>
          <a:p>
            <a:r>
              <a:rPr lang="en-US" sz="900" dirty="0">
                <a:solidFill>
                  <a:schemeClr val="tx2">
                    <a:lumMod val="50000"/>
                  </a:schemeClr>
                </a:solidFill>
              </a:rPr>
              <a:t>All </a:t>
            </a:r>
            <a:r>
              <a:rPr lang="en-US" sz="900" dirty="0" err="1">
                <a:solidFill>
                  <a:schemeClr val="tx2">
                    <a:lumMod val="50000"/>
                  </a:schemeClr>
                </a:solidFill>
              </a:rPr>
              <a:t>Nativa</a:t>
            </a:r>
            <a:r>
              <a:rPr lang="en-US" sz="900" dirty="0">
                <a:solidFill>
                  <a:schemeClr val="tx2">
                    <a:lumMod val="50000"/>
                  </a:schemeClr>
                </a:solidFill>
              </a:rPr>
              <a:t> websites include well focused original copy, design focused on user experience as well as internal content management controls (CMS). </a:t>
            </a:r>
            <a:r>
              <a:rPr lang="en-US" sz="900" dirty="0" err="1">
                <a:solidFill>
                  <a:schemeClr val="tx2">
                    <a:lumMod val="50000"/>
                  </a:schemeClr>
                </a:solidFill>
              </a:rPr>
              <a:t>Nativa</a:t>
            </a:r>
            <a:r>
              <a:rPr lang="en-US" sz="900" dirty="0">
                <a:solidFill>
                  <a:schemeClr val="tx2">
                    <a:lumMod val="50000"/>
                  </a:schemeClr>
                </a:solidFill>
              </a:rPr>
              <a:t> also provides culturally relevant trans-creation for existing English sites. </a:t>
            </a:r>
          </a:p>
        </p:txBody>
      </p:sp>
      <p:sp>
        <p:nvSpPr>
          <p:cNvPr id="42" name="TextBox 41"/>
          <p:cNvSpPr txBox="1"/>
          <p:nvPr/>
        </p:nvSpPr>
        <p:spPr>
          <a:xfrm>
            <a:off x="5562601" y="3581400"/>
            <a:ext cx="3646268" cy="523220"/>
          </a:xfrm>
          <a:prstGeom prst="rect">
            <a:avLst/>
          </a:prstGeom>
          <a:noFill/>
        </p:spPr>
        <p:txBody>
          <a:bodyPr wrap="square" rtlCol="0">
            <a:spAutoFit/>
          </a:bodyPr>
          <a:lstStyle/>
          <a:p>
            <a:r>
              <a:rPr lang="en-US" sz="1400" b="1" dirty="0">
                <a:solidFill>
                  <a:schemeClr val="tx2">
                    <a:lumMod val="50000"/>
                  </a:schemeClr>
                </a:solidFill>
                <a:latin typeface="Calibri"/>
                <a:cs typeface="Calibri"/>
              </a:rPr>
              <a:t>SOPHISTICATED WEB DESIGN &amp; TRANSCREATION</a:t>
            </a:r>
          </a:p>
        </p:txBody>
      </p:sp>
      <p:sp>
        <p:nvSpPr>
          <p:cNvPr id="43" name="Oval 42"/>
          <p:cNvSpPr/>
          <p:nvPr/>
        </p:nvSpPr>
        <p:spPr>
          <a:xfrm>
            <a:off x="4868605" y="3733799"/>
            <a:ext cx="548640" cy="548640"/>
          </a:xfrm>
          <a:prstGeom prst="ellipse">
            <a:avLst/>
          </a:prstGeom>
          <a:solidFill>
            <a:srgbClr val="BC1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36" y="3897424"/>
            <a:ext cx="228600" cy="228600"/>
          </a:xfrm>
          <a:prstGeom prst="rect">
            <a:avLst/>
          </a:prstGeom>
        </p:spPr>
      </p:pic>
      <p:pic>
        <p:nvPicPr>
          <p:cNvPr id="3" name="Picture 2" descr="lo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533400"/>
            <a:ext cx="2133600" cy="553426"/>
          </a:xfrm>
          <a:prstGeom prst="rect">
            <a:avLst/>
          </a:prstGeom>
        </p:spPr>
      </p:pic>
      <p:sp>
        <p:nvSpPr>
          <p:cNvPr id="51" name="Oval 50"/>
          <p:cNvSpPr/>
          <p:nvPr/>
        </p:nvSpPr>
        <p:spPr>
          <a:xfrm>
            <a:off x="4876800" y="2819400"/>
            <a:ext cx="548640" cy="548640"/>
          </a:xfrm>
          <a:prstGeom prst="ellipse">
            <a:avLst/>
          </a:prstGeom>
          <a:solidFill>
            <a:srgbClr val="48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6820" y="2971800"/>
            <a:ext cx="228600" cy="228600"/>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647" y="5589726"/>
            <a:ext cx="268590" cy="268590"/>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6571" y="3883898"/>
            <a:ext cx="232709" cy="249444"/>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8625" y="4828882"/>
            <a:ext cx="228600" cy="228600"/>
          </a:xfrm>
          <a:prstGeom prst="rect">
            <a:avLst/>
          </a:prstGeom>
        </p:spPr>
      </p:pic>
      <p:pic>
        <p:nvPicPr>
          <p:cNvPr id="48" name="Picture 4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30937" y="5686039"/>
            <a:ext cx="228600" cy="228600"/>
          </a:xfrm>
          <a:prstGeom prst="rect">
            <a:avLst/>
          </a:prstGeom>
        </p:spPr>
      </p:pic>
    </p:spTree>
    <p:extLst>
      <p:ext uri="{BB962C8B-B14F-4D97-AF65-F5344CB8AC3E}">
        <p14:creationId xmlns:p14="http://schemas.microsoft.com/office/powerpoint/2010/main" val="227700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ppt_x"/>
                                          </p:val>
                                        </p:tav>
                                        <p:tav tm="100000">
                                          <p:val>
                                            <p:strVal val="#ppt_x"/>
                                          </p:val>
                                        </p:tav>
                                      </p:tavLst>
                                    </p:anim>
                                    <p:anim calcmode="lin" valueType="num">
                                      <p:cBhvr additive="base">
                                        <p:cTn id="53" dur="5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500" fill="hold"/>
                                        <p:tgtEl>
                                          <p:spTgt spid="47"/>
                                        </p:tgtEl>
                                        <p:attrNameLst>
                                          <p:attrName>ppt_x</p:attrName>
                                        </p:attrNameLst>
                                      </p:cBhvr>
                                      <p:tavLst>
                                        <p:tav tm="0">
                                          <p:val>
                                            <p:strVal val="#ppt_x"/>
                                          </p:val>
                                        </p:tav>
                                        <p:tav tm="100000">
                                          <p:val>
                                            <p:strVal val="#ppt_x"/>
                                          </p:val>
                                        </p:tav>
                                      </p:tavLst>
                                    </p:anim>
                                    <p:anim calcmode="lin" valueType="num">
                                      <p:cBhvr additive="base">
                                        <p:cTn id="63" dur="500" fill="hold"/>
                                        <p:tgtEl>
                                          <p:spTgt spid="47"/>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4"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4"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2" presetClass="entr" presetSubtype="4"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ppt_x"/>
                                          </p:val>
                                        </p:tav>
                                        <p:tav tm="100000">
                                          <p:val>
                                            <p:strVal val="#ppt_x"/>
                                          </p:val>
                                        </p:tav>
                                      </p:tavLst>
                                    </p:anim>
                                    <p:anim calcmode="lin" valueType="num">
                                      <p:cBhvr additive="base">
                                        <p:cTn id="78" dur="500" fill="hold"/>
                                        <p:tgtEl>
                                          <p:spTgt spid="51"/>
                                        </p:tgtEl>
                                        <p:attrNameLst>
                                          <p:attrName>ppt_y</p:attrName>
                                        </p:attrNameLst>
                                      </p:cBhvr>
                                      <p:tavLst>
                                        <p:tav tm="0">
                                          <p:val>
                                            <p:strVal val="1+#ppt_h/2"/>
                                          </p:val>
                                        </p:tav>
                                        <p:tav tm="100000">
                                          <p:val>
                                            <p:strVal val="#ppt_y"/>
                                          </p:val>
                                        </p:tav>
                                      </p:tavLst>
                                    </p:anim>
                                  </p:childTnLst>
                                </p:cTn>
                              </p:par>
                            </p:childTnLst>
                          </p:cTn>
                        </p:par>
                        <p:par>
                          <p:cTn id="79" fill="hold">
                            <p:stCondLst>
                              <p:cond delay="8000"/>
                            </p:stCondLst>
                            <p:childTnLst>
                              <p:par>
                                <p:cTn id="80" presetID="2" presetClass="entr" presetSubtype="4"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500" fill="hold"/>
                                        <p:tgtEl>
                                          <p:spTgt spid="52"/>
                                        </p:tgtEl>
                                        <p:attrNameLst>
                                          <p:attrName>ppt_x</p:attrName>
                                        </p:attrNameLst>
                                      </p:cBhvr>
                                      <p:tavLst>
                                        <p:tav tm="0">
                                          <p:val>
                                            <p:strVal val="#ppt_x"/>
                                          </p:val>
                                        </p:tav>
                                        <p:tav tm="100000">
                                          <p:val>
                                            <p:strVal val="#ppt_x"/>
                                          </p:val>
                                        </p:tav>
                                      </p:tavLst>
                                    </p:anim>
                                    <p:anim calcmode="lin" valueType="num">
                                      <p:cBhvr additive="base">
                                        <p:cTn id="8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2" grpId="0" animBg="1"/>
      <p:bldP spid="28" grpId="0" animBg="1"/>
      <p:bldP spid="31" grpId="0" animBg="1"/>
      <p:bldP spid="34" grpId="0" animBg="1"/>
      <p:bldP spid="43"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2496"/>
            <a:ext cx="4343400" cy="492443"/>
          </a:xfrm>
          <a:prstGeom prst="rect">
            <a:avLst/>
          </a:prstGeom>
          <a:noFill/>
        </p:spPr>
        <p:txBody>
          <a:bodyPr wrap="square" rtlCol="0">
            <a:spAutoFit/>
          </a:bodyPr>
          <a:lstStyle/>
          <a:p>
            <a:pPr algn="ctr"/>
            <a:r>
              <a:rPr lang="en-US" sz="2600" b="1" dirty="0" smtClean="0">
                <a:solidFill>
                  <a:schemeClr val="tx2">
                    <a:lumMod val="50000"/>
                  </a:schemeClr>
                </a:solidFill>
              </a:rPr>
              <a:t>WHY WORK WITH US</a:t>
            </a:r>
            <a:endParaRPr lang="en-US" sz="2600" b="1" dirty="0">
              <a:solidFill>
                <a:schemeClr val="tx2">
                  <a:lumMod val="50000"/>
                </a:schemeClr>
              </a:solidFill>
            </a:endParaRPr>
          </a:p>
        </p:txBody>
      </p:sp>
      <p:sp>
        <p:nvSpPr>
          <p:cNvPr id="6" name="Rectangle 5"/>
          <p:cNvSpPr/>
          <p:nvPr/>
        </p:nvSpPr>
        <p:spPr>
          <a:xfrm>
            <a:off x="0" y="1066800"/>
            <a:ext cx="9144000" cy="615553"/>
          </a:xfrm>
          <a:prstGeom prst="rect">
            <a:avLst/>
          </a:prstGeom>
        </p:spPr>
        <p:txBody>
          <a:bodyPr wrap="square">
            <a:spAutoFit/>
          </a:bodyPr>
          <a:lstStyle/>
          <a:p>
            <a:pPr algn="ctr"/>
            <a:r>
              <a:rPr lang="en-US" b="1" dirty="0">
                <a:solidFill>
                  <a:schemeClr val="tx2">
                    <a:lumMod val="50000"/>
                  </a:schemeClr>
                </a:solidFill>
              </a:rPr>
              <a:t>OYE! Business Intelligence</a:t>
            </a:r>
          </a:p>
          <a:p>
            <a:pPr algn="ctr"/>
            <a:r>
              <a:rPr lang="en-US" sz="1600" dirty="0" err="1">
                <a:solidFill>
                  <a:schemeClr val="tx2">
                    <a:lumMod val="50000"/>
                  </a:schemeClr>
                </a:solidFill>
              </a:rPr>
              <a:t>Nativa’s</a:t>
            </a:r>
            <a:r>
              <a:rPr lang="en-US" sz="1600" dirty="0">
                <a:solidFill>
                  <a:schemeClr val="tx2">
                    <a:lumMod val="50000"/>
                  </a:schemeClr>
                </a:solidFill>
              </a:rPr>
              <a:t> proprietary technology: captures the authentic voice of online consumers.</a:t>
            </a:r>
          </a:p>
        </p:txBody>
      </p:sp>
      <p:grpSp>
        <p:nvGrpSpPr>
          <p:cNvPr id="3" name="Group 2"/>
          <p:cNvGrpSpPr/>
          <p:nvPr/>
        </p:nvGrpSpPr>
        <p:grpSpPr>
          <a:xfrm>
            <a:off x="1371600" y="769620"/>
            <a:ext cx="1771650" cy="68580"/>
            <a:chOff x="3686175" y="1143000"/>
            <a:chExt cx="1771650" cy="68580"/>
          </a:xfrm>
        </p:grpSpPr>
        <p:sp>
          <p:nvSpPr>
            <p:cNvPr id="7" name="Rectangle 6"/>
            <p:cNvSpPr/>
            <p:nvPr/>
          </p:nvSpPr>
          <p:spPr>
            <a:xfrm>
              <a:off x="3686175" y="1143000"/>
              <a:ext cx="342900" cy="68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043363" y="1143000"/>
              <a:ext cx="3429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400550" y="1143000"/>
              <a:ext cx="342900" cy="6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757738" y="1143000"/>
              <a:ext cx="342900" cy="6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114925" y="1143000"/>
              <a:ext cx="342900" cy="6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Rectangle 11"/>
          <p:cNvSpPr/>
          <p:nvPr/>
        </p:nvSpPr>
        <p:spPr>
          <a:xfrm>
            <a:off x="6365452" y="2718881"/>
            <a:ext cx="2473748" cy="938719"/>
          </a:xfrm>
          <a:prstGeom prst="rect">
            <a:avLst/>
          </a:prstGeom>
        </p:spPr>
        <p:txBody>
          <a:bodyPr wrap="square">
            <a:spAutoFit/>
          </a:bodyPr>
          <a:lstStyle/>
          <a:p>
            <a:pPr marL="12700" marR="31750">
              <a:lnSpc>
                <a:spcPct val="100000"/>
              </a:lnSpc>
              <a:spcBef>
                <a:spcPts val="5"/>
              </a:spcBef>
            </a:pPr>
            <a:r>
              <a:rPr lang="en-US" sz="1100" spc="-10" dirty="0">
                <a:solidFill>
                  <a:srgbClr val="222222"/>
                </a:solidFill>
                <a:latin typeface="Arial"/>
                <a:cs typeface="Arial"/>
              </a:rPr>
              <a:t>OYE</a:t>
            </a:r>
            <a:r>
              <a:rPr lang="en-US" sz="1100" dirty="0">
                <a:solidFill>
                  <a:srgbClr val="222222"/>
                </a:solidFill>
                <a:latin typeface="Arial"/>
                <a:cs typeface="Arial"/>
              </a:rPr>
              <a:t>!</a:t>
            </a:r>
            <a:r>
              <a:rPr lang="en-US" sz="1100" spc="-10" dirty="0">
                <a:solidFill>
                  <a:srgbClr val="222222"/>
                </a:solidFill>
                <a:latin typeface="Arial"/>
                <a:cs typeface="Arial"/>
              </a:rPr>
              <a:t> </a:t>
            </a:r>
            <a:r>
              <a:rPr lang="en-US" sz="1100" dirty="0">
                <a:solidFill>
                  <a:srgbClr val="222222"/>
                </a:solidFill>
                <a:latin typeface="Arial"/>
                <a:cs typeface="Arial"/>
              </a:rPr>
              <a:t>prop</a:t>
            </a:r>
            <a:r>
              <a:rPr lang="en-US" sz="1100" spc="-5" dirty="0">
                <a:solidFill>
                  <a:srgbClr val="222222"/>
                </a:solidFill>
                <a:latin typeface="Arial"/>
                <a:cs typeface="Arial"/>
              </a:rPr>
              <a:t>r</a:t>
            </a:r>
            <a:r>
              <a:rPr lang="en-US" sz="1100" dirty="0">
                <a:solidFill>
                  <a:srgbClr val="222222"/>
                </a:solidFill>
                <a:latin typeface="Arial"/>
                <a:cs typeface="Arial"/>
              </a:rPr>
              <a:t>ie</a:t>
            </a:r>
            <a:r>
              <a:rPr lang="en-US" sz="1100" spc="-5" dirty="0">
                <a:solidFill>
                  <a:srgbClr val="222222"/>
                </a:solidFill>
                <a:latin typeface="Arial"/>
                <a:cs typeface="Arial"/>
              </a:rPr>
              <a:t>t</a:t>
            </a:r>
            <a:r>
              <a:rPr lang="en-US" sz="1100" dirty="0">
                <a:solidFill>
                  <a:srgbClr val="222222"/>
                </a:solidFill>
                <a:latin typeface="Arial"/>
                <a:cs typeface="Arial"/>
              </a:rPr>
              <a:t>ary</a:t>
            </a:r>
            <a:r>
              <a:rPr lang="en-US" sz="1100" spc="-10" dirty="0">
                <a:solidFill>
                  <a:srgbClr val="222222"/>
                </a:solidFill>
                <a:latin typeface="Arial"/>
                <a:cs typeface="Arial"/>
              </a:rPr>
              <a:t> </a:t>
            </a:r>
            <a:r>
              <a:rPr lang="en-US" sz="1100" dirty="0">
                <a:solidFill>
                  <a:srgbClr val="222222"/>
                </a:solidFill>
                <a:latin typeface="Arial"/>
                <a:cs typeface="Arial"/>
              </a:rPr>
              <a:t>a</a:t>
            </a:r>
            <a:r>
              <a:rPr lang="en-US" sz="1100" spc="5" dirty="0">
                <a:solidFill>
                  <a:srgbClr val="222222"/>
                </a:solidFill>
                <a:latin typeface="Arial"/>
                <a:cs typeface="Arial"/>
              </a:rPr>
              <a:t>l</a:t>
            </a:r>
            <a:r>
              <a:rPr lang="en-US" sz="1100" dirty="0">
                <a:solidFill>
                  <a:srgbClr val="222222"/>
                </a:solidFill>
                <a:latin typeface="Arial"/>
                <a:cs typeface="Arial"/>
              </a:rPr>
              <a:t>gori</a:t>
            </a:r>
            <a:r>
              <a:rPr lang="en-US" sz="1100" spc="-10" dirty="0">
                <a:solidFill>
                  <a:srgbClr val="222222"/>
                </a:solidFill>
                <a:latin typeface="Arial"/>
                <a:cs typeface="Arial"/>
              </a:rPr>
              <a:t>t</a:t>
            </a:r>
            <a:r>
              <a:rPr lang="en-US" sz="1100" dirty="0">
                <a:solidFill>
                  <a:srgbClr val="222222"/>
                </a:solidFill>
                <a:latin typeface="Arial"/>
                <a:cs typeface="Arial"/>
              </a:rPr>
              <a:t>hm</a:t>
            </a:r>
            <a:r>
              <a:rPr lang="en-US" sz="1100" spc="-15" dirty="0">
                <a:solidFill>
                  <a:srgbClr val="222222"/>
                </a:solidFill>
                <a:latin typeface="Arial"/>
                <a:cs typeface="Arial"/>
              </a:rPr>
              <a:t> </a:t>
            </a:r>
            <a:r>
              <a:rPr lang="en-US" sz="1100" dirty="0">
                <a:solidFill>
                  <a:srgbClr val="222222"/>
                </a:solidFill>
                <a:latin typeface="Arial"/>
                <a:cs typeface="Arial"/>
              </a:rPr>
              <a:t>ana</a:t>
            </a:r>
            <a:r>
              <a:rPr lang="en-US" sz="1100" spc="5" dirty="0">
                <a:solidFill>
                  <a:srgbClr val="222222"/>
                </a:solidFill>
                <a:latin typeface="Arial"/>
                <a:cs typeface="Arial"/>
              </a:rPr>
              <a:t>l</a:t>
            </a:r>
            <a:r>
              <a:rPr lang="en-US" sz="1100" spc="-15" dirty="0">
                <a:solidFill>
                  <a:srgbClr val="222222"/>
                </a:solidFill>
                <a:latin typeface="Arial"/>
                <a:cs typeface="Arial"/>
              </a:rPr>
              <a:t>yz</a:t>
            </a:r>
            <a:r>
              <a:rPr lang="en-US" sz="1100" dirty="0">
                <a:solidFill>
                  <a:srgbClr val="222222"/>
                </a:solidFill>
                <a:latin typeface="Arial"/>
                <a:cs typeface="Arial"/>
              </a:rPr>
              <a:t>es Hispanic</a:t>
            </a:r>
            <a:r>
              <a:rPr lang="en-US" sz="1100" spc="-30" dirty="0">
                <a:solidFill>
                  <a:srgbClr val="222222"/>
                </a:solidFill>
                <a:latin typeface="Arial"/>
                <a:cs typeface="Arial"/>
              </a:rPr>
              <a:t> </a:t>
            </a:r>
            <a:r>
              <a:rPr lang="en-US" sz="1100" dirty="0">
                <a:solidFill>
                  <a:srgbClr val="222222"/>
                </a:solidFill>
                <a:latin typeface="Arial"/>
                <a:cs typeface="Arial"/>
              </a:rPr>
              <a:t>con</a:t>
            </a:r>
            <a:r>
              <a:rPr lang="en-US" sz="1100" spc="-15" dirty="0">
                <a:solidFill>
                  <a:srgbClr val="222222"/>
                </a:solidFill>
                <a:latin typeface="Arial"/>
                <a:cs typeface="Arial"/>
              </a:rPr>
              <a:t>v</a:t>
            </a:r>
            <a:r>
              <a:rPr lang="en-US" sz="1100" dirty="0">
                <a:solidFill>
                  <a:srgbClr val="222222"/>
                </a:solidFill>
                <a:latin typeface="Arial"/>
                <a:cs typeface="Arial"/>
              </a:rPr>
              <a:t>e</a:t>
            </a:r>
            <a:r>
              <a:rPr lang="en-US" sz="1100" spc="-10" dirty="0">
                <a:solidFill>
                  <a:srgbClr val="222222"/>
                </a:solidFill>
                <a:latin typeface="Arial"/>
                <a:cs typeface="Arial"/>
              </a:rPr>
              <a:t>r</a:t>
            </a:r>
            <a:r>
              <a:rPr lang="en-US" sz="1100" dirty="0">
                <a:solidFill>
                  <a:srgbClr val="222222"/>
                </a:solidFill>
                <a:latin typeface="Arial"/>
                <a:cs typeface="Arial"/>
              </a:rPr>
              <a:t>sa</a:t>
            </a:r>
            <a:r>
              <a:rPr lang="en-US" sz="1100" spc="-10" dirty="0">
                <a:solidFill>
                  <a:srgbClr val="222222"/>
                </a:solidFill>
                <a:latin typeface="Arial"/>
                <a:cs typeface="Arial"/>
              </a:rPr>
              <a:t>t</a:t>
            </a:r>
            <a:r>
              <a:rPr lang="en-US" sz="1100" dirty="0">
                <a:solidFill>
                  <a:srgbClr val="222222"/>
                </a:solidFill>
                <a:latin typeface="Arial"/>
                <a:cs typeface="Arial"/>
              </a:rPr>
              <a:t>ion</a:t>
            </a:r>
            <a:r>
              <a:rPr lang="en-US" sz="1100" spc="-5" dirty="0">
                <a:solidFill>
                  <a:srgbClr val="222222"/>
                </a:solidFill>
                <a:latin typeface="Arial"/>
                <a:cs typeface="Arial"/>
              </a:rPr>
              <a:t> </a:t>
            </a:r>
            <a:r>
              <a:rPr lang="en-US" sz="1100" spc="-10" dirty="0">
                <a:solidFill>
                  <a:srgbClr val="222222"/>
                </a:solidFill>
                <a:latin typeface="Arial"/>
                <a:cs typeface="Arial"/>
              </a:rPr>
              <a:t>t</a:t>
            </a:r>
            <a:r>
              <a:rPr lang="en-US" sz="1100" dirty="0">
                <a:solidFill>
                  <a:srgbClr val="222222"/>
                </a:solidFill>
                <a:latin typeface="Arial"/>
                <a:cs typeface="Arial"/>
              </a:rPr>
              <a:t>o</a:t>
            </a:r>
            <a:r>
              <a:rPr lang="en-US" sz="1100" spc="-5" dirty="0">
                <a:solidFill>
                  <a:srgbClr val="222222"/>
                </a:solidFill>
                <a:latin typeface="Arial"/>
                <a:cs typeface="Arial"/>
              </a:rPr>
              <a:t> </a:t>
            </a:r>
            <a:r>
              <a:rPr lang="en-US" sz="1100" dirty="0">
                <a:solidFill>
                  <a:srgbClr val="222222"/>
                </a:solidFill>
                <a:latin typeface="Arial"/>
                <a:cs typeface="Arial"/>
              </a:rPr>
              <a:t>allow brands</a:t>
            </a:r>
            <a:r>
              <a:rPr lang="en-US" sz="1100" spc="-5" dirty="0">
                <a:solidFill>
                  <a:srgbClr val="222222"/>
                </a:solidFill>
                <a:latin typeface="Arial"/>
                <a:cs typeface="Arial"/>
              </a:rPr>
              <a:t> </a:t>
            </a:r>
            <a:r>
              <a:rPr lang="en-US" sz="1100" spc="-10" dirty="0">
                <a:solidFill>
                  <a:srgbClr val="222222"/>
                </a:solidFill>
                <a:latin typeface="Arial"/>
                <a:cs typeface="Arial"/>
              </a:rPr>
              <a:t>t</a:t>
            </a:r>
            <a:r>
              <a:rPr lang="en-US" sz="1100" dirty="0">
                <a:solidFill>
                  <a:srgbClr val="222222"/>
                </a:solidFill>
                <a:latin typeface="Arial"/>
                <a:cs typeface="Arial"/>
              </a:rPr>
              <a:t>o</a:t>
            </a:r>
            <a:r>
              <a:rPr lang="en-US" sz="1100" spc="-5" dirty="0">
                <a:solidFill>
                  <a:srgbClr val="222222"/>
                </a:solidFill>
                <a:latin typeface="Arial"/>
                <a:cs typeface="Arial"/>
              </a:rPr>
              <a:t> </a:t>
            </a:r>
            <a:r>
              <a:rPr lang="en-US" sz="1100" dirty="0">
                <a:solidFill>
                  <a:srgbClr val="222222"/>
                </a:solidFill>
                <a:latin typeface="Arial"/>
                <a:cs typeface="Arial"/>
              </a:rPr>
              <a:t>unde</a:t>
            </a:r>
            <a:r>
              <a:rPr lang="en-US" sz="1100" spc="-5" dirty="0">
                <a:solidFill>
                  <a:srgbClr val="222222"/>
                </a:solidFill>
                <a:latin typeface="Arial"/>
                <a:cs typeface="Arial"/>
              </a:rPr>
              <a:t>r</a:t>
            </a:r>
            <a:r>
              <a:rPr lang="en-US" sz="1100" dirty="0">
                <a:solidFill>
                  <a:srgbClr val="222222"/>
                </a:solidFill>
                <a:latin typeface="Arial"/>
                <a:cs typeface="Arial"/>
              </a:rPr>
              <a:t>s</a:t>
            </a:r>
            <a:r>
              <a:rPr lang="en-US" sz="1100" spc="-10" dirty="0">
                <a:solidFill>
                  <a:srgbClr val="222222"/>
                </a:solidFill>
                <a:latin typeface="Arial"/>
                <a:cs typeface="Arial"/>
              </a:rPr>
              <a:t>t</a:t>
            </a:r>
            <a:r>
              <a:rPr lang="en-US" sz="1100" dirty="0">
                <a:solidFill>
                  <a:srgbClr val="222222"/>
                </a:solidFill>
                <a:latin typeface="Arial"/>
                <a:cs typeface="Arial"/>
              </a:rPr>
              <a:t>and</a:t>
            </a:r>
            <a:r>
              <a:rPr lang="en-US" sz="1100" spc="-15" dirty="0">
                <a:solidFill>
                  <a:srgbClr val="222222"/>
                </a:solidFill>
                <a:latin typeface="Arial"/>
                <a:cs typeface="Arial"/>
              </a:rPr>
              <a:t> </a:t>
            </a:r>
            <a:r>
              <a:rPr lang="en-US" sz="1100" dirty="0">
                <a:solidFill>
                  <a:srgbClr val="222222"/>
                </a:solidFill>
                <a:latin typeface="Arial"/>
                <a:cs typeface="Arial"/>
              </a:rPr>
              <a:t>d</a:t>
            </a:r>
            <a:r>
              <a:rPr lang="en-US" sz="1100" spc="5" dirty="0">
                <a:solidFill>
                  <a:srgbClr val="222222"/>
                </a:solidFill>
                <a:latin typeface="Arial"/>
                <a:cs typeface="Arial"/>
              </a:rPr>
              <a:t>iff</a:t>
            </a:r>
            <a:r>
              <a:rPr lang="en-US" sz="1100" dirty="0">
                <a:solidFill>
                  <a:srgbClr val="222222"/>
                </a:solidFill>
                <a:latin typeface="Arial"/>
                <a:cs typeface="Arial"/>
              </a:rPr>
              <a:t>erent aspects</a:t>
            </a:r>
            <a:r>
              <a:rPr lang="en-US" sz="1100" spc="-20" dirty="0">
                <a:solidFill>
                  <a:srgbClr val="222222"/>
                </a:solidFill>
                <a:latin typeface="Arial"/>
                <a:cs typeface="Arial"/>
              </a:rPr>
              <a:t> </a:t>
            </a:r>
            <a:r>
              <a:rPr lang="en-US" sz="1100" dirty="0">
                <a:solidFill>
                  <a:srgbClr val="222222"/>
                </a:solidFill>
                <a:latin typeface="Arial"/>
                <a:cs typeface="Arial"/>
              </a:rPr>
              <a:t>of</a:t>
            </a:r>
            <a:r>
              <a:rPr lang="en-US" sz="1100" spc="-10" dirty="0">
                <a:solidFill>
                  <a:srgbClr val="222222"/>
                </a:solidFill>
                <a:latin typeface="Arial"/>
                <a:cs typeface="Arial"/>
              </a:rPr>
              <a:t> w</a:t>
            </a:r>
            <a:r>
              <a:rPr lang="en-US" sz="1100" dirty="0">
                <a:solidFill>
                  <a:srgbClr val="222222"/>
                </a:solidFill>
                <a:latin typeface="Arial"/>
                <a:cs typeface="Arial"/>
              </a:rPr>
              <a:t>here</a:t>
            </a:r>
            <a:r>
              <a:rPr lang="en-US" sz="1100" spc="-5" dirty="0">
                <a:solidFill>
                  <a:srgbClr val="222222"/>
                </a:solidFill>
                <a:latin typeface="Arial"/>
                <a:cs typeface="Arial"/>
              </a:rPr>
              <a:t> </a:t>
            </a:r>
            <a:r>
              <a:rPr lang="en-US" sz="1100" spc="-10" dirty="0">
                <a:solidFill>
                  <a:srgbClr val="222222"/>
                </a:solidFill>
                <a:latin typeface="Arial"/>
                <a:cs typeface="Arial"/>
              </a:rPr>
              <a:t>t</a:t>
            </a:r>
            <a:r>
              <a:rPr lang="en-US" sz="1100" dirty="0">
                <a:solidFill>
                  <a:srgbClr val="222222"/>
                </a:solidFill>
                <a:latin typeface="Arial"/>
                <a:cs typeface="Arial"/>
              </a:rPr>
              <a:t>he</a:t>
            </a:r>
            <a:r>
              <a:rPr lang="en-US" sz="1100" spc="5" dirty="0">
                <a:solidFill>
                  <a:srgbClr val="222222"/>
                </a:solidFill>
                <a:latin typeface="Arial"/>
                <a:cs typeface="Arial"/>
              </a:rPr>
              <a:t>i</a:t>
            </a:r>
            <a:r>
              <a:rPr lang="en-US" sz="1100" dirty="0">
                <a:solidFill>
                  <a:srgbClr val="222222"/>
                </a:solidFill>
                <a:latin typeface="Arial"/>
                <a:cs typeface="Arial"/>
              </a:rPr>
              <a:t>r</a:t>
            </a:r>
            <a:r>
              <a:rPr lang="en-US" sz="1100" spc="-5" dirty="0">
                <a:solidFill>
                  <a:srgbClr val="222222"/>
                </a:solidFill>
                <a:latin typeface="Arial"/>
                <a:cs typeface="Arial"/>
              </a:rPr>
              <a:t> </a:t>
            </a:r>
            <a:r>
              <a:rPr lang="en-US" sz="1100" spc="-10" dirty="0">
                <a:solidFill>
                  <a:srgbClr val="222222"/>
                </a:solidFill>
                <a:latin typeface="Arial"/>
                <a:cs typeface="Arial"/>
              </a:rPr>
              <a:t>t</a:t>
            </a:r>
            <a:r>
              <a:rPr lang="en-US" sz="1100" dirty="0">
                <a:solidFill>
                  <a:srgbClr val="222222"/>
                </a:solidFill>
                <a:latin typeface="Arial"/>
                <a:cs typeface="Arial"/>
              </a:rPr>
              <a:t>arget aud</a:t>
            </a:r>
            <a:r>
              <a:rPr lang="en-US" sz="1100" spc="5" dirty="0">
                <a:solidFill>
                  <a:srgbClr val="222222"/>
                </a:solidFill>
                <a:latin typeface="Arial"/>
                <a:cs typeface="Arial"/>
              </a:rPr>
              <a:t>i</a:t>
            </a:r>
            <a:r>
              <a:rPr lang="en-US" sz="1100" dirty="0">
                <a:solidFill>
                  <a:srgbClr val="222222"/>
                </a:solidFill>
                <a:latin typeface="Arial"/>
                <a:cs typeface="Arial"/>
              </a:rPr>
              <a:t>ence</a:t>
            </a:r>
            <a:r>
              <a:rPr lang="en-US" sz="1100" spc="-15" dirty="0">
                <a:solidFill>
                  <a:srgbClr val="222222"/>
                </a:solidFill>
                <a:latin typeface="Arial"/>
                <a:cs typeface="Arial"/>
              </a:rPr>
              <a:t> </a:t>
            </a:r>
            <a:r>
              <a:rPr lang="en-US" sz="1100" dirty="0">
                <a:solidFill>
                  <a:srgbClr val="222222"/>
                </a:solidFill>
                <a:latin typeface="Arial"/>
                <a:cs typeface="Arial"/>
              </a:rPr>
              <a:t>seg</a:t>
            </a:r>
            <a:r>
              <a:rPr lang="en-US" sz="1100" spc="5" dirty="0">
                <a:solidFill>
                  <a:srgbClr val="222222"/>
                </a:solidFill>
                <a:latin typeface="Arial"/>
                <a:cs typeface="Arial"/>
              </a:rPr>
              <a:t>m</a:t>
            </a:r>
            <a:r>
              <a:rPr lang="en-US" sz="1100" dirty="0">
                <a:solidFill>
                  <a:srgbClr val="222222"/>
                </a:solidFill>
                <a:latin typeface="Arial"/>
                <a:cs typeface="Arial"/>
              </a:rPr>
              <a:t>en</a:t>
            </a:r>
            <a:r>
              <a:rPr lang="en-US" sz="1100" spc="-5" dirty="0">
                <a:solidFill>
                  <a:srgbClr val="222222"/>
                </a:solidFill>
                <a:latin typeface="Arial"/>
                <a:cs typeface="Arial"/>
              </a:rPr>
              <a:t>t</a:t>
            </a:r>
            <a:r>
              <a:rPr lang="en-US" sz="1100" dirty="0">
                <a:solidFill>
                  <a:srgbClr val="222222"/>
                </a:solidFill>
                <a:latin typeface="Arial"/>
                <a:cs typeface="Arial"/>
              </a:rPr>
              <a:t>s</a:t>
            </a:r>
            <a:r>
              <a:rPr lang="en-US" sz="1100" spc="-30" dirty="0">
                <a:solidFill>
                  <a:srgbClr val="222222"/>
                </a:solidFill>
                <a:latin typeface="Arial"/>
                <a:cs typeface="Arial"/>
              </a:rPr>
              <a:t> </a:t>
            </a:r>
            <a:r>
              <a:rPr lang="en-US" sz="1100" dirty="0">
                <a:solidFill>
                  <a:srgbClr val="222222"/>
                </a:solidFill>
                <a:latin typeface="Arial"/>
                <a:cs typeface="Arial"/>
              </a:rPr>
              <a:t>are.</a:t>
            </a:r>
            <a:endParaRPr lang="en-US" sz="1100" dirty="0">
              <a:latin typeface="Arial"/>
              <a:cs typeface="Arial"/>
            </a:endParaRPr>
          </a:p>
        </p:txBody>
      </p:sp>
      <p:sp>
        <p:nvSpPr>
          <p:cNvPr id="13" name="TextBox 12"/>
          <p:cNvSpPr txBox="1"/>
          <p:nvPr/>
        </p:nvSpPr>
        <p:spPr>
          <a:xfrm>
            <a:off x="6365452" y="2468559"/>
            <a:ext cx="2626148" cy="369332"/>
          </a:xfrm>
          <a:prstGeom prst="rect">
            <a:avLst/>
          </a:prstGeom>
          <a:noFill/>
        </p:spPr>
        <p:txBody>
          <a:bodyPr wrap="square" rtlCol="0">
            <a:spAutoFit/>
          </a:bodyPr>
          <a:lstStyle/>
          <a:p>
            <a:r>
              <a:rPr lang="en-US" b="1" dirty="0">
                <a:solidFill>
                  <a:schemeClr val="tx2">
                    <a:lumMod val="50000"/>
                  </a:schemeClr>
                </a:solidFill>
              </a:rPr>
              <a:t>THE SOLUTION</a:t>
            </a:r>
          </a:p>
        </p:txBody>
      </p:sp>
      <p:sp>
        <p:nvSpPr>
          <p:cNvPr id="14" name="Oval 13"/>
          <p:cNvSpPr/>
          <p:nvPr/>
        </p:nvSpPr>
        <p:spPr>
          <a:xfrm>
            <a:off x="5671457" y="251460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477" y="2673139"/>
            <a:ext cx="228600" cy="228600"/>
          </a:xfrm>
          <a:prstGeom prst="rect">
            <a:avLst/>
          </a:prstGeom>
        </p:spPr>
      </p:pic>
      <p:sp>
        <p:nvSpPr>
          <p:cNvPr id="16" name="Rectangle 15"/>
          <p:cNvSpPr/>
          <p:nvPr/>
        </p:nvSpPr>
        <p:spPr>
          <a:xfrm>
            <a:off x="6365452" y="4118330"/>
            <a:ext cx="2321348" cy="769441"/>
          </a:xfrm>
          <a:prstGeom prst="rect">
            <a:avLst/>
          </a:prstGeom>
        </p:spPr>
        <p:txBody>
          <a:bodyPr wrap="square">
            <a:spAutoFit/>
          </a:bodyPr>
          <a:lstStyle/>
          <a:p>
            <a:pPr marL="12700" marR="5080">
              <a:lnSpc>
                <a:spcPct val="100000"/>
              </a:lnSpc>
              <a:spcBef>
                <a:spcPts val="5"/>
              </a:spcBef>
            </a:pPr>
            <a:r>
              <a:rPr lang="en-US" sz="1100" dirty="0">
                <a:solidFill>
                  <a:srgbClr val="222222"/>
                </a:solidFill>
                <a:latin typeface="Arial"/>
                <a:cs typeface="Arial"/>
              </a:rPr>
              <a:t>ana</a:t>
            </a:r>
            <a:r>
              <a:rPr lang="en-US" sz="1100" spc="5" dirty="0">
                <a:solidFill>
                  <a:srgbClr val="222222"/>
                </a:solidFill>
                <a:latin typeface="Arial"/>
                <a:cs typeface="Arial"/>
              </a:rPr>
              <a:t>l</a:t>
            </a:r>
            <a:r>
              <a:rPr lang="en-US" sz="1100" spc="-15" dirty="0">
                <a:solidFill>
                  <a:srgbClr val="222222"/>
                </a:solidFill>
                <a:latin typeface="Arial"/>
                <a:cs typeface="Arial"/>
              </a:rPr>
              <a:t>yz</a:t>
            </a:r>
            <a:r>
              <a:rPr lang="en-US" sz="1100" dirty="0">
                <a:solidFill>
                  <a:srgbClr val="222222"/>
                </a:solidFill>
                <a:latin typeface="Arial"/>
                <a:cs typeface="Arial"/>
              </a:rPr>
              <a:t>e</a:t>
            </a:r>
            <a:r>
              <a:rPr lang="en-US" sz="1100" spc="5" dirty="0">
                <a:solidFill>
                  <a:srgbClr val="222222"/>
                </a:solidFill>
                <a:latin typeface="Arial"/>
                <a:cs typeface="Arial"/>
              </a:rPr>
              <a:t> </a:t>
            </a:r>
            <a:r>
              <a:rPr lang="en-US" sz="1100" dirty="0">
                <a:solidFill>
                  <a:srgbClr val="222222"/>
                </a:solidFill>
                <a:latin typeface="Arial"/>
                <a:cs typeface="Arial"/>
              </a:rPr>
              <a:t>con</a:t>
            </a:r>
            <a:r>
              <a:rPr lang="en-US" sz="1100" spc="-15" dirty="0">
                <a:solidFill>
                  <a:srgbClr val="222222"/>
                </a:solidFill>
                <a:latin typeface="Arial"/>
                <a:cs typeface="Arial"/>
              </a:rPr>
              <a:t>v</a:t>
            </a:r>
            <a:r>
              <a:rPr lang="en-US" sz="1100" dirty="0">
                <a:solidFill>
                  <a:srgbClr val="222222"/>
                </a:solidFill>
                <a:latin typeface="Arial"/>
                <a:cs typeface="Arial"/>
              </a:rPr>
              <a:t>ersa</a:t>
            </a:r>
            <a:r>
              <a:rPr lang="en-US" sz="1100" spc="-10" dirty="0">
                <a:solidFill>
                  <a:srgbClr val="222222"/>
                </a:solidFill>
                <a:latin typeface="Arial"/>
                <a:cs typeface="Arial"/>
              </a:rPr>
              <a:t>t</a:t>
            </a:r>
            <a:r>
              <a:rPr lang="en-US" sz="1100" dirty="0">
                <a:solidFill>
                  <a:srgbClr val="222222"/>
                </a:solidFill>
                <a:latin typeface="Arial"/>
                <a:cs typeface="Arial"/>
              </a:rPr>
              <a:t>ion</a:t>
            </a:r>
            <a:r>
              <a:rPr lang="en-US" sz="1100" spc="-5" dirty="0">
                <a:solidFill>
                  <a:srgbClr val="222222"/>
                </a:solidFill>
                <a:latin typeface="Arial"/>
                <a:cs typeface="Arial"/>
              </a:rPr>
              <a:t> </a:t>
            </a:r>
            <a:r>
              <a:rPr lang="en-US" sz="1100" dirty="0">
                <a:solidFill>
                  <a:srgbClr val="222222"/>
                </a:solidFill>
                <a:latin typeface="Arial"/>
                <a:cs typeface="Arial"/>
              </a:rPr>
              <a:t>in</a:t>
            </a:r>
            <a:r>
              <a:rPr lang="en-US" sz="1100" spc="-20" dirty="0">
                <a:solidFill>
                  <a:srgbClr val="222222"/>
                </a:solidFill>
                <a:latin typeface="Arial"/>
                <a:cs typeface="Arial"/>
              </a:rPr>
              <a:t> </a:t>
            </a:r>
            <a:r>
              <a:rPr lang="en-US" sz="1100" dirty="0">
                <a:solidFill>
                  <a:srgbClr val="222222"/>
                </a:solidFill>
                <a:latin typeface="Arial"/>
                <a:cs typeface="Arial"/>
              </a:rPr>
              <a:t>Eng</a:t>
            </a:r>
            <a:r>
              <a:rPr lang="en-US" sz="1100" spc="5" dirty="0">
                <a:solidFill>
                  <a:srgbClr val="222222"/>
                </a:solidFill>
                <a:latin typeface="Arial"/>
                <a:cs typeface="Arial"/>
              </a:rPr>
              <a:t>l</a:t>
            </a:r>
            <a:r>
              <a:rPr lang="en-US" sz="1100" dirty="0">
                <a:solidFill>
                  <a:srgbClr val="222222"/>
                </a:solidFill>
                <a:latin typeface="Arial"/>
                <a:cs typeface="Arial"/>
              </a:rPr>
              <a:t>ish, Spanglish</a:t>
            </a:r>
            <a:r>
              <a:rPr lang="en-US" sz="1100" spc="-30" dirty="0">
                <a:solidFill>
                  <a:srgbClr val="222222"/>
                </a:solidFill>
                <a:latin typeface="Arial"/>
                <a:cs typeface="Arial"/>
              </a:rPr>
              <a:t> </a:t>
            </a:r>
            <a:r>
              <a:rPr lang="en-US" sz="1100" dirty="0">
                <a:solidFill>
                  <a:srgbClr val="222222"/>
                </a:solidFill>
                <a:latin typeface="Arial"/>
                <a:cs typeface="Arial"/>
              </a:rPr>
              <a:t>and Spanish</a:t>
            </a:r>
            <a:r>
              <a:rPr lang="en-US" sz="1100" spc="-20" dirty="0">
                <a:solidFill>
                  <a:srgbClr val="222222"/>
                </a:solidFill>
                <a:latin typeface="Arial"/>
                <a:cs typeface="Arial"/>
              </a:rPr>
              <a:t> </a:t>
            </a:r>
            <a:r>
              <a:rPr lang="en-US" sz="1100" spc="-10" dirty="0">
                <a:solidFill>
                  <a:srgbClr val="222222"/>
                </a:solidFill>
                <a:latin typeface="Arial"/>
                <a:cs typeface="Arial"/>
              </a:rPr>
              <a:t>t</a:t>
            </a:r>
            <a:r>
              <a:rPr lang="en-US" sz="1100" dirty="0">
                <a:solidFill>
                  <a:srgbClr val="222222"/>
                </a:solidFill>
                <a:latin typeface="Arial"/>
                <a:cs typeface="Arial"/>
              </a:rPr>
              <a:t>o</a:t>
            </a:r>
            <a:r>
              <a:rPr lang="en-US" sz="1100" spc="-5" dirty="0">
                <a:solidFill>
                  <a:srgbClr val="222222"/>
                </a:solidFill>
                <a:latin typeface="Arial"/>
                <a:cs typeface="Arial"/>
              </a:rPr>
              <a:t> </a:t>
            </a:r>
            <a:r>
              <a:rPr lang="en-US" sz="1100" dirty="0">
                <a:solidFill>
                  <a:srgbClr val="222222"/>
                </a:solidFill>
                <a:latin typeface="Arial"/>
                <a:cs typeface="Arial"/>
              </a:rPr>
              <a:t>deri</a:t>
            </a:r>
            <a:r>
              <a:rPr lang="en-US" sz="1100" spc="-15" dirty="0">
                <a:solidFill>
                  <a:srgbClr val="222222"/>
                </a:solidFill>
                <a:latin typeface="Arial"/>
                <a:cs typeface="Arial"/>
              </a:rPr>
              <a:t>v</a:t>
            </a:r>
            <a:r>
              <a:rPr lang="en-US" sz="1100" dirty="0">
                <a:solidFill>
                  <a:srgbClr val="222222"/>
                </a:solidFill>
                <a:latin typeface="Arial"/>
                <a:cs typeface="Arial"/>
              </a:rPr>
              <a:t>e </a:t>
            </a:r>
            <a:r>
              <a:rPr lang="en-US" sz="1100" spc="5" dirty="0">
                <a:solidFill>
                  <a:srgbClr val="222222"/>
                </a:solidFill>
                <a:latin typeface="Arial"/>
                <a:cs typeface="Arial"/>
              </a:rPr>
              <a:t>m</a:t>
            </a:r>
            <a:r>
              <a:rPr lang="en-US" sz="1100" dirty="0">
                <a:solidFill>
                  <a:srgbClr val="222222"/>
                </a:solidFill>
                <a:latin typeface="Arial"/>
                <a:cs typeface="Arial"/>
              </a:rPr>
              <a:t>ean</a:t>
            </a:r>
            <a:r>
              <a:rPr lang="en-US" sz="1100" spc="5" dirty="0">
                <a:solidFill>
                  <a:srgbClr val="222222"/>
                </a:solidFill>
                <a:latin typeface="Arial"/>
                <a:cs typeface="Arial"/>
              </a:rPr>
              <a:t>i</a:t>
            </a:r>
            <a:r>
              <a:rPr lang="en-US" sz="1100" dirty="0">
                <a:solidFill>
                  <a:srgbClr val="222222"/>
                </a:solidFill>
                <a:latin typeface="Arial"/>
                <a:cs typeface="Arial"/>
              </a:rPr>
              <a:t>ng</a:t>
            </a:r>
            <a:r>
              <a:rPr lang="en-US" sz="1100" spc="-30" dirty="0">
                <a:solidFill>
                  <a:srgbClr val="222222"/>
                </a:solidFill>
                <a:latin typeface="Arial"/>
                <a:cs typeface="Arial"/>
              </a:rPr>
              <a:t> </a:t>
            </a:r>
            <a:r>
              <a:rPr lang="en-US" sz="1100" spc="5" dirty="0">
                <a:solidFill>
                  <a:srgbClr val="222222"/>
                </a:solidFill>
                <a:latin typeface="Arial"/>
                <a:cs typeface="Arial"/>
              </a:rPr>
              <a:t>f</a:t>
            </a:r>
            <a:r>
              <a:rPr lang="en-US" sz="1100" spc="-5" dirty="0">
                <a:solidFill>
                  <a:srgbClr val="222222"/>
                </a:solidFill>
                <a:latin typeface="Arial"/>
                <a:cs typeface="Arial"/>
              </a:rPr>
              <a:t>r</a:t>
            </a:r>
            <a:r>
              <a:rPr lang="en-US" sz="1100" dirty="0">
                <a:solidFill>
                  <a:srgbClr val="222222"/>
                </a:solidFill>
                <a:latin typeface="Arial"/>
                <a:cs typeface="Arial"/>
              </a:rPr>
              <a:t>om</a:t>
            </a:r>
            <a:r>
              <a:rPr lang="en-US" sz="1100" spc="-20" dirty="0">
                <a:solidFill>
                  <a:srgbClr val="222222"/>
                </a:solidFill>
                <a:latin typeface="Arial"/>
                <a:cs typeface="Arial"/>
              </a:rPr>
              <a:t> </a:t>
            </a:r>
            <a:r>
              <a:rPr lang="en-US" sz="1100" dirty="0">
                <a:solidFill>
                  <a:srgbClr val="222222"/>
                </a:solidFill>
                <a:latin typeface="Arial"/>
                <a:cs typeface="Arial"/>
              </a:rPr>
              <a:t>uns</a:t>
            </a:r>
            <a:r>
              <a:rPr lang="en-US" sz="1100" spc="-5" dirty="0">
                <a:solidFill>
                  <a:srgbClr val="222222"/>
                </a:solidFill>
                <a:latin typeface="Arial"/>
                <a:cs typeface="Arial"/>
              </a:rPr>
              <a:t>tr</a:t>
            </a:r>
            <a:r>
              <a:rPr lang="en-US" sz="1100" dirty="0">
                <a:solidFill>
                  <a:srgbClr val="222222"/>
                </a:solidFill>
                <a:latin typeface="Arial"/>
                <a:cs typeface="Arial"/>
              </a:rPr>
              <a:t>uc</a:t>
            </a:r>
            <a:r>
              <a:rPr lang="en-US" sz="1100" spc="-5" dirty="0">
                <a:solidFill>
                  <a:srgbClr val="222222"/>
                </a:solidFill>
                <a:latin typeface="Arial"/>
                <a:cs typeface="Arial"/>
              </a:rPr>
              <a:t>t</a:t>
            </a:r>
            <a:r>
              <a:rPr lang="en-US" sz="1100" dirty="0">
                <a:solidFill>
                  <a:srgbClr val="222222"/>
                </a:solidFill>
                <a:latin typeface="Arial"/>
                <a:cs typeface="Arial"/>
              </a:rPr>
              <a:t>ured</a:t>
            </a:r>
            <a:r>
              <a:rPr lang="en-US" sz="1100" spc="-5" dirty="0">
                <a:solidFill>
                  <a:srgbClr val="222222"/>
                </a:solidFill>
                <a:latin typeface="Arial"/>
                <a:cs typeface="Arial"/>
              </a:rPr>
              <a:t> </a:t>
            </a:r>
            <a:r>
              <a:rPr lang="en-US" sz="1100" dirty="0">
                <a:solidFill>
                  <a:srgbClr val="222222"/>
                </a:solidFill>
                <a:latin typeface="Arial"/>
                <a:cs typeface="Arial"/>
              </a:rPr>
              <a:t>soc</a:t>
            </a:r>
            <a:r>
              <a:rPr lang="en-US" sz="1100" spc="5" dirty="0">
                <a:solidFill>
                  <a:srgbClr val="222222"/>
                </a:solidFill>
                <a:latin typeface="Arial"/>
                <a:cs typeface="Arial"/>
              </a:rPr>
              <a:t>i</a:t>
            </a:r>
            <a:r>
              <a:rPr lang="en-US" sz="1100" dirty="0">
                <a:solidFill>
                  <a:srgbClr val="222222"/>
                </a:solidFill>
                <a:latin typeface="Arial"/>
                <a:cs typeface="Arial"/>
              </a:rPr>
              <a:t>al con</a:t>
            </a:r>
            <a:r>
              <a:rPr lang="en-US" sz="1100" spc="-15" dirty="0">
                <a:solidFill>
                  <a:srgbClr val="222222"/>
                </a:solidFill>
                <a:latin typeface="Arial"/>
                <a:cs typeface="Arial"/>
              </a:rPr>
              <a:t>v</a:t>
            </a:r>
            <a:r>
              <a:rPr lang="en-US" sz="1100" dirty="0">
                <a:solidFill>
                  <a:srgbClr val="222222"/>
                </a:solidFill>
                <a:latin typeface="Arial"/>
                <a:cs typeface="Arial"/>
              </a:rPr>
              <a:t>ersa</a:t>
            </a:r>
            <a:r>
              <a:rPr lang="en-US" sz="1100" spc="-10" dirty="0">
                <a:solidFill>
                  <a:srgbClr val="222222"/>
                </a:solidFill>
                <a:latin typeface="Arial"/>
                <a:cs typeface="Arial"/>
              </a:rPr>
              <a:t>t</a:t>
            </a:r>
            <a:r>
              <a:rPr lang="en-US" sz="1100" dirty="0">
                <a:solidFill>
                  <a:srgbClr val="222222"/>
                </a:solidFill>
                <a:latin typeface="Arial"/>
                <a:cs typeface="Arial"/>
              </a:rPr>
              <a:t>ion.</a:t>
            </a:r>
            <a:endParaRPr lang="en-US" sz="1100" dirty="0">
              <a:latin typeface="Arial"/>
              <a:cs typeface="Arial"/>
            </a:endParaRPr>
          </a:p>
        </p:txBody>
      </p:sp>
      <p:sp>
        <p:nvSpPr>
          <p:cNvPr id="17" name="TextBox 16"/>
          <p:cNvSpPr txBox="1"/>
          <p:nvPr/>
        </p:nvSpPr>
        <p:spPr>
          <a:xfrm>
            <a:off x="6365452" y="3868008"/>
            <a:ext cx="2778548" cy="369332"/>
          </a:xfrm>
          <a:prstGeom prst="rect">
            <a:avLst/>
          </a:prstGeom>
          <a:noFill/>
        </p:spPr>
        <p:txBody>
          <a:bodyPr wrap="square" rtlCol="0">
            <a:spAutoFit/>
          </a:bodyPr>
          <a:lstStyle/>
          <a:p>
            <a:r>
              <a:rPr lang="en-US" b="1" dirty="0">
                <a:solidFill>
                  <a:schemeClr val="tx2">
                    <a:lumMod val="50000"/>
                  </a:schemeClr>
                </a:solidFill>
              </a:rPr>
              <a:t>ACTIONABLE INSIGHTS</a:t>
            </a:r>
          </a:p>
        </p:txBody>
      </p:sp>
      <p:sp>
        <p:nvSpPr>
          <p:cNvPr id="18" name="Oval 17"/>
          <p:cNvSpPr/>
          <p:nvPr/>
        </p:nvSpPr>
        <p:spPr>
          <a:xfrm>
            <a:off x="5671457" y="386800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477" y="4026547"/>
            <a:ext cx="228600" cy="228600"/>
          </a:xfrm>
          <a:prstGeom prst="rect">
            <a:avLst/>
          </a:prstGeom>
        </p:spPr>
      </p:pic>
      <p:sp>
        <p:nvSpPr>
          <p:cNvPr id="20" name="Rectangle 19"/>
          <p:cNvSpPr/>
          <p:nvPr/>
        </p:nvSpPr>
        <p:spPr>
          <a:xfrm>
            <a:off x="6365452" y="5373469"/>
            <a:ext cx="2702348" cy="769441"/>
          </a:xfrm>
          <a:prstGeom prst="rect">
            <a:avLst/>
          </a:prstGeom>
        </p:spPr>
        <p:txBody>
          <a:bodyPr wrap="square">
            <a:spAutoFit/>
          </a:bodyPr>
          <a:lstStyle/>
          <a:p>
            <a:pPr marL="12700" marR="62865">
              <a:lnSpc>
                <a:spcPct val="100000"/>
              </a:lnSpc>
              <a:spcBef>
                <a:spcPts val="5"/>
              </a:spcBef>
            </a:pPr>
            <a:r>
              <a:rPr lang="en-US" sz="1100" dirty="0">
                <a:solidFill>
                  <a:srgbClr val="222222"/>
                </a:solidFill>
                <a:latin typeface="Arial"/>
                <a:cs typeface="Arial"/>
              </a:rPr>
              <a:t>Be</a:t>
            </a:r>
            <a:r>
              <a:rPr lang="en-US" sz="1100" spc="-5" dirty="0">
                <a:solidFill>
                  <a:srgbClr val="222222"/>
                </a:solidFill>
                <a:latin typeface="Arial"/>
                <a:cs typeface="Arial"/>
              </a:rPr>
              <a:t>t</a:t>
            </a:r>
            <a:r>
              <a:rPr lang="en-US" sz="1100" spc="-10" dirty="0">
                <a:solidFill>
                  <a:srgbClr val="222222"/>
                </a:solidFill>
                <a:latin typeface="Arial"/>
                <a:cs typeface="Arial"/>
              </a:rPr>
              <a:t>t</a:t>
            </a:r>
            <a:r>
              <a:rPr lang="en-US" sz="1100" dirty="0">
                <a:solidFill>
                  <a:srgbClr val="222222"/>
                </a:solidFill>
                <a:latin typeface="Arial"/>
                <a:cs typeface="Arial"/>
              </a:rPr>
              <a:t>er</a:t>
            </a:r>
            <a:r>
              <a:rPr lang="en-US" sz="1100" spc="-20" dirty="0">
                <a:solidFill>
                  <a:srgbClr val="222222"/>
                </a:solidFill>
                <a:latin typeface="Arial"/>
                <a:cs typeface="Arial"/>
              </a:rPr>
              <a:t> </a:t>
            </a:r>
            <a:r>
              <a:rPr lang="en-US" sz="1100" dirty="0">
                <a:solidFill>
                  <a:srgbClr val="222222"/>
                </a:solidFill>
                <a:latin typeface="Arial"/>
                <a:cs typeface="Arial"/>
              </a:rPr>
              <a:t>con</a:t>
            </a:r>
            <a:r>
              <a:rPr lang="en-US" sz="1100" spc="-15" dirty="0">
                <a:solidFill>
                  <a:srgbClr val="222222"/>
                </a:solidFill>
                <a:latin typeface="Arial"/>
                <a:cs typeface="Arial"/>
              </a:rPr>
              <a:t>v</a:t>
            </a:r>
            <a:r>
              <a:rPr lang="en-US" sz="1100" dirty="0">
                <a:solidFill>
                  <a:srgbClr val="222222"/>
                </a:solidFill>
                <a:latin typeface="Arial"/>
                <a:cs typeface="Arial"/>
              </a:rPr>
              <a:t>ersion,</a:t>
            </a:r>
            <a:r>
              <a:rPr lang="en-US" sz="1100" spc="-10" dirty="0">
                <a:solidFill>
                  <a:srgbClr val="222222"/>
                </a:solidFill>
                <a:latin typeface="Arial"/>
                <a:cs typeface="Arial"/>
              </a:rPr>
              <a:t> </a:t>
            </a:r>
            <a:r>
              <a:rPr lang="en-US" sz="1100" dirty="0">
                <a:solidFill>
                  <a:srgbClr val="222222"/>
                </a:solidFill>
                <a:latin typeface="Arial"/>
                <a:cs typeface="Arial"/>
              </a:rPr>
              <a:t>li</a:t>
            </a:r>
            <a:r>
              <a:rPr lang="en-US" sz="1100" spc="5" dirty="0">
                <a:solidFill>
                  <a:srgbClr val="222222"/>
                </a:solidFill>
                <a:latin typeface="Arial"/>
                <a:cs typeface="Arial"/>
              </a:rPr>
              <a:t>f</a:t>
            </a:r>
            <a:r>
              <a:rPr lang="en-US" sz="1100" dirty="0">
                <a:solidFill>
                  <a:srgbClr val="222222"/>
                </a:solidFill>
                <a:latin typeface="Arial"/>
                <a:cs typeface="Arial"/>
              </a:rPr>
              <a:t>t</a:t>
            </a:r>
            <a:r>
              <a:rPr lang="en-US" sz="1100" spc="-25" dirty="0">
                <a:solidFill>
                  <a:srgbClr val="222222"/>
                </a:solidFill>
                <a:latin typeface="Arial"/>
                <a:cs typeface="Arial"/>
              </a:rPr>
              <a:t> </a:t>
            </a:r>
            <a:r>
              <a:rPr lang="en-US" sz="1100" dirty="0">
                <a:solidFill>
                  <a:srgbClr val="222222"/>
                </a:solidFill>
                <a:latin typeface="Arial"/>
                <a:cs typeface="Arial"/>
              </a:rPr>
              <a:t>and engage</a:t>
            </a:r>
            <a:r>
              <a:rPr lang="en-US" sz="1100" spc="5" dirty="0">
                <a:solidFill>
                  <a:srgbClr val="222222"/>
                </a:solidFill>
                <a:latin typeface="Arial"/>
                <a:cs typeface="Arial"/>
              </a:rPr>
              <a:t>m</a:t>
            </a:r>
            <a:r>
              <a:rPr lang="en-US" sz="1100" dirty="0">
                <a:solidFill>
                  <a:srgbClr val="222222"/>
                </a:solidFill>
                <a:latin typeface="Arial"/>
                <a:cs typeface="Arial"/>
              </a:rPr>
              <a:t>ent</a:t>
            </a:r>
            <a:r>
              <a:rPr lang="en-US" sz="1100" spc="-35" dirty="0">
                <a:solidFill>
                  <a:srgbClr val="222222"/>
                </a:solidFill>
                <a:latin typeface="Arial"/>
                <a:cs typeface="Arial"/>
              </a:rPr>
              <a:t> </a:t>
            </a:r>
            <a:r>
              <a:rPr lang="en-US" sz="1100" spc="-5" dirty="0">
                <a:solidFill>
                  <a:srgbClr val="222222"/>
                </a:solidFill>
                <a:latin typeface="Arial"/>
                <a:cs typeface="Arial"/>
              </a:rPr>
              <a:t>r</a:t>
            </a:r>
            <a:r>
              <a:rPr lang="en-US" sz="1100" dirty="0">
                <a:solidFill>
                  <a:srgbClr val="222222"/>
                </a:solidFill>
                <a:latin typeface="Arial"/>
                <a:cs typeface="Arial"/>
              </a:rPr>
              <a:t>esu</a:t>
            </a:r>
            <a:r>
              <a:rPr lang="en-US" sz="1100" spc="5" dirty="0">
                <a:solidFill>
                  <a:srgbClr val="222222"/>
                </a:solidFill>
                <a:latin typeface="Arial"/>
                <a:cs typeface="Arial"/>
              </a:rPr>
              <a:t>l</a:t>
            </a:r>
            <a:r>
              <a:rPr lang="en-US" sz="1100" spc="-10" dirty="0">
                <a:solidFill>
                  <a:srgbClr val="222222"/>
                </a:solidFill>
                <a:latin typeface="Arial"/>
                <a:cs typeface="Arial"/>
              </a:rPr>
              <a:t>t</a:t>
            </a:r>
            <a:r>
              <a:rPr lang="en-US" sz="1100" dirty="0">
                <a:solidFill>
                  <a:srgbClr val="222222"/>
                </a:solidFill>
                <a:latin typeface="Arial"/>
                <a:cs typeface="Arial"/>
              </a:rPr>
              <a:t>ing</a:t>
            </a:r>
            <a:r>
              <a:rPr lang="en-US" sz="1100" spc="-5" dirty="0">
                <a:solidFill>
                  <a:srgbClr val="222222"/>
                </a:solidFill>
                <a:latin typeface="Arial"/>
                <a:cs typeface="Arial"/>
              </a:rPr>
              <a:t> </a:t>
            </a:r>
            <a:r>
              <a:rPr lang="en-US" sz="1100" spc="5" dirty="0">
                <a:solidFill>
                  <a:srgbClr val="222222"/>
                </a:solidFill>
                <a:latin typeface="Arial"/>
                <a:cs typeface="Arial"/>
              </a:rPr>
              <a:t>f</a:t>
            </a:r>
            <a:r>
              <a:rPr lang="en-US" sz="1100" spc="-5" dirty="0">
                <a:solidFill>
                  <a:srgbClr val="222222"/>
                </a:solidFill>
                <a:latin typeface="Arial"/>
                <a:cs typeface="Arial"/>
              </a:rPr>
              <a:t>r</a:t>
            </a:r>
            <a:r>
              <a:rPr lang="en-US" sz="1100" dirty="0">
                <a:solidFill>
                  <a:srgbClr val="222222"/>
                </a:solidFill>
                <a:latin typeface="Arial"/>
                <a:cs typeface="Arial"/>
              </a:rPr>
              <a:t>om ca</a:t>
            </a:r>
            <a:r>
              <a:rPr lang="en-US" sz="1100" spc="5" dirty="0">
                <a:solidFill>
                  <a:srgbClr val="222222"/>
                </a:solidFill>
                <a:latin typeface="Arial"/>
                <a:cs typeface="Arial"/>
              </a:rPr>
              <a:t>m</a:t>
            </a:r>
            <a:r>
              <a:rPr lang="en-US" sz="1100" dirty="0">
                <a:solidFill>
                  <a:srgbClr val="222222"/>
                </a:solidFill>
                <a:latin typeface="Arial"/>
                <a:cs typeface="Arial"/>
              </a:rPr>
              <a:t>pa</a:t>
            </a:r>
            <a:r>
              <a:rPr lang="en-US" sz="1100" spc="5" dirty="0">
                <a:solidFill>
                  <a:srgbClr val="222222"/>
                </a:solidFill>
                <a:latin typeface="Arial"/>
                <a:cs typeface="Arial"/>
              </a:rPr>
              <a:t>i</a:t>
            </a:r>
            <a:r>
              <a:rPr lang="en-US" sz="1100" dirty="0">
                <a:solidFill>
                  <a:srgbClr val="222222"/>
                </a:solidFill>
                <a:latin typeface="Arial"/>
                <a:cs typeface="Arial"/>
              </a:rPr>
              <a:t>gns</a:t>
            </a:r>
            <a:r>
              <a:rPr lang="en-US" sz="1100" spc="-30" dirty="0">
                <a:solidFill>
                  <a:srgbClr val="222222"/>
                </a:solidFill>
                <a:latin typeface="Arial"/>
                <a:cs typeface="Arial"/>
              </a:rPr>
              <a:t> </a:t>
            </a:r>
            <a:r>
              <a:rPr lang="en-US" sz="1100" spc="-10" dirty="0">
                <a:solidFill>
                  <a:srgbClr val="222222"/>
                </a:solidFill>
                <a:latin typeface="Arial"/>
                <a:cs typeface="Arial"/>
              </a:rPr>
              <a:t>t</a:t>
            </a:r>
            <a:r>
              <a:rPr lang="en-US" sz="1100" dirty="0">
                <a:solidFill>
                  <a:srgbClr val="222222"/>
                </a:solidFill>
                <a:latin typeface="Arial"/>
                <a:cs typeface="Arial"/>
              </a:rPr>
              <a:t>a</a:t>
            </a:r>
            <a:r>
              <a:rPr lang="en-US" sz="1100" spc="5" dirty="0">
                <a:solidFill>
                  <a:srgbClr val="222222"/>
                </a:solidFill>
                <a:latin typeface="Arial"/>
                <a:cs typeface="Arial"/>
              </a:rPr>
              <a:t>i</a:t>
            </a:r>
            <a:r>
              <a:rPr lang="en-US" sz="1100" dirty="0">
                <a:solidFill>
                  <a:srgbClr val="222222"/>
                </a:solidFill>
                <a:latin typeface="Arial"/>
                <a:cs typeface="Arial"/>
              </a:rPr>
              <a:t>lored</a:t>
            </a:r>
            <a:r>
              <a:rPr lang="en-US" sz="1100" spc="-20" dirty="0">
                <a:solidFill>
                  <a:srgbClr val="222222"/>
                </a:solidFill>
                <a:latin typeface="Arial"/>
                <a:cs typeface="Arial"/>
              </a:rPr>
              <a:t> </a:t>
            </a:r>
            <a:r>
              <a:rPr lang="en-US" sz="1100" spc="-10" dirty="0">
                <a:solidFill>
                  <a:srgbClr val="222222"/>
                </a:solidFill>
                <a:latin typeface="Arial"/>
                <a:cs typeface="Arial"/>
              </a:rPr>
              <a:t>t</a:t>
            </a:r>
            <a:r>
              <a:rPr lang="en-US" sz="1100" dirty="0">
                <a:solidFill>
                  <a:srgbClr val="222222"/>
                </a:solidFill>
                <a:latin typeface="Arial"/>
                <a:cs typeface="Arial"/>
              </a:rPr>
              <a:t>o</a:t>
            </a:r>
            <a:r>
              <a:rPr lang="en-US" sz="1100" spc="-5" dirty="0">
                <a:solidFill>
                  <a:srgbClr val="222222"/>
                </a:solidFill>
                <a:latin typeface="Arial"/>
                <a:cs typeface="Arial"/>
              </a:rPr>
              <a:t> </a:t>
            </a:r>
            <a:r>
              <a:rPr lang="en-US" sz="1100" spc="-10" dirty="0">
                <a:solidFill>
                  <a:srgbClr val="222222"/>
                </a:solidFill>
                <a:latin typeface="Arial"/>
                <a:cs typeface="Arial"/>
              </a:rPr>
              <a:t>t</a:t>
            </a:r>
            <a:r>
              <a:rPr lang="en-US" sz="1100" dirty="0">
                <a:solidFill>
                  <a:srgbClr val="222222"/>
                </a:solidFill>
                <a:latin typeface="Arial"/>
                <a:cs typeface="Arial"/>
              </a:rPr>
              <a:t>he</a:t>
            </a:r>
            <a:r>
              <a:rPr lang="en-US" sz="1100" spc="-5" dirty="0">
                <a:solidFill>
                  <a:srgbClr val="222222"/>
                </a:solidFill>
                <a:latin typeface="Arial"/>
                <a:cs typeface="Arial"/>
              </a:rPr>
              <a:t> </a:t>
            </a:r>
            <a:r>
              <a:rPr lang="en-US" sz="1100" dirty="0">
                <a:solidFill>
                  <a:srgbClr val="222222"/>
                </a:solidFill>
                <a:latin typeface="Arial"/>
                <a:cs typeface="Arial"/>
              </a:rPr>
              <a:t>Hispan</a:t>
            </a:r>
            <a:r>
              <a:rPr lang="en-US" sz="1100" spc="5" dirty="0">
                <a:solidFill>
                  <a:srgbClr val="222222"/>
                </a:solidFill>
                <a:latin typeface="Arial"/>
                <a:cs typeface="Arial"/>
              </a:rPr>
              <a:t>i</a:t>
            </a:r>
            <a:r>
              <a:rPr lang="en-US" sz="1100" dirty="0">
                <a:solidFill>
                  <a:srgbClr val="222222"/>
                </a:solidFill>
                <a:latin typeface="Arial"/>
                <a:cs typeface="Arial"/>
              </a:rPr>
              <a:t>cs </a:t>
            </a:r>
            <a:r>
              <a:rPr lang="en-US" sz="1100" spc="5" dirty="0">
                <a:solidFill>
                  <a:srgbClr val="222222"/>
                </a:solidFill>
                <a:latin typeface="Arial"/>
                <a:cs typeface="Arial"/>
              </a:rPr>
              <a:t>m</a:t>
            </a:r>
            <a:r>
              <a:rPr lang="en-US" sz="1100" dirty="0">
                <a:solidFill>
                  <a:srgbClr val="222222"/>
                </a:solidFill>
                <a:latin typeface="Arial"/>
                <a:cs typeface="Arial"/>
              </a:rPr>
              <a:t>ost</a:t>
            </a:r>
            <a:r>
              <a:rPr lang="en-US" sz="1100" spc="-25" dirty="0">
                <a:solidFill>
                  <a:srgbClr val="222222"/>
                </a:solidFill>
                <a:latin typeface="Arial"/>
                <a:cs typeface="Arial"/>
              </a:rPr>
              <a:t> </a:t>
            </a:r>
            <a:r>
              <a:rPr lang="en-US" sz="1100" dirty="0">
                <a:solidFill>
                  <a:srgbClr val="222222"/>
                </a:solidFill>
                <a:latin typeface="Arial"/>
                <a:cs typeface="Arial"/>
              </a:rPr>
              <a:t>in</a:t>
            </a:r>
            <a:r>
              <a:rPr lang="en-US" sz="1100" spc="5" dirty="0">
                <a:solidFill>
                  <a:srgbClr val="222222"/>
                </a:solidFill>
                <a:latin typeface="Arial"/>
                <a:cs typeface="Arial"/>
              </a:rPr>
              <a:t>f</a:t>
            </a:r>
            <a:r>
              <a:rPr lang="en-US" sz="1100" dirty="0">
                <a:solidFill>
                  <a:srgbClr val="222222"/>
                </a:solidFill>
                <a:latin typeface="Arial"/>
                <a:cs typeface="Arial"/>
              </a:rPr>
              <a:t>luential</a:t>
            </a:r>
            <a:r>
              <a:rPr lang="en-US" sz="1100" spc="-40" dirty="0">
                <a:solidFill>
                  <a:srgbClr val="222222"/>
                </a:solidFill>
                <a:latin typeface="Arial"/>
                <a:cs typeface="Arial"/>
              </a:rPr>
              <a:t> </a:t>
            </a:r>
            <a:r>
              <a:rPr lang="en-US" sz="1100" dirty="0">
                <a:solidFill>
                  <a:srgbClr val="222222"/>
                </a:solidFill>
                <a:latin typeface="Arial"/>
                <a:cs typeface="Arial"/>
              </a:rPr>
              <a:t>o</a:t>
            </a:r>
            <a:r>
              <a:rPr lang="en-US" sz="1100" spc="-15" dirty="0">
                <a:solidFill>
                  <a:srgbClr val="222222"/>
                </a:solidFill>
                <a:latin typeface="Arial"/>
                <a:cs typeface="Arial"/>
              </a:rPr>
              <a:t>v</a:t>
            </a:r>
            <a:r>
              <a:rPr lang="en-US" sz="1100" dirty="0">
                <a:solidFill>
                  <a:srgbClr val="222222"/>
                </a:solidFill>
                <a:latin typeface="Arial"/>
                <a:cs typeface="Arial"/>
              </a:rPr>
              <a:t>er purchasing dec</a:t>
            </a:r>
            <a:r>
              <a:rPr lang="en-US" sz="1100" spc="5" dirty="0">
                <a:solidFill>
                  <a:srgbClr val="222222"/>
                </a:solidFill>
                <a:latin typeface="Arial"/>
                <a:cs typeface="Arial"/>
              </a:rPr>
              <a:t>i</a:t>
            </a:r>
            <a:r>
              <a:rPr lang="en-US" sz="1100" dirty="0">
                <a:solidFill>
                  <a:srgbClr val="222222"/>
                </a:solidFill>
                <a:latin typeface="Arial"/>
                <a:cs typeface="Arial"/>
              </a:rPr>
              <a:t>sions</a:t>
            </a:r>
            <a:r>
              <a:rPr lang="en-US" sz="1100" spc="-15" dirty="0">
                <a:solidFill>
                  <a:srgbClr val="222222"/>
                </a:solidFill>
                <a:latin typeface="Arial"/>
                <a:cs typeface="Arial"/>
              </a:rPr>
              <a:t> </a:t>
            </a:r>
            <a:r>
              <a:rPr lang="en-US" sz="1100" dirty="0">
                <a:solidFill>
                  <a:srgbClr val="222222"/>
                </a:solidFill>
                <a:latin typeface="Arial"/>
                <a:cs typeface="Arial"/>
              </a:rPr>
              <a:t>.</a:t>
            </a:r>
            <a:endParaRPr lang="en-US" sz="1100" dirty="0">
              <a:latin typeface="Arial"/>
              <a:cs typeface="Arial"/>
            </a:endParaRPr>
          </a:p>
        </p:txBody>
      </p:sp>
      <p:sp>
        <p:nvSpPr>
          <p:cNvPr id="21" name="TextBox 20"/>
          <p:cNvSpPr txBox="1"/>
          <p:nvPr/>
        </p:nvSpPr>
        <p:spPr>
          <a:xfrm>
            <a:off x="6365452" y="5123147"/>
            <a:ext cx="2778548" cy="369332"/>
          </a:xfrm>
          <a:prstGeom prst="rect">
            <a:avLst/>
          </a:prstGeom>
          <a:noFill/>
        </p:spPr>
        <p:txBody>
          <a:bodyPr wrap="square" rtlCol="0">
            <a:spAutoFit/>
          </a:bodyPr>
          <a:lstStyle/>
          <a:p>
            <a:r>
              <a:rPr lang="en-US" b="1" dirty="0">
                <a:solidFill>
                  <a:schemeClr val="tx2">
                    <a:lumMod val="50000"/>
                  </a:schemeClr>
                </a:solidFill>
              </a:rPr>
              <a:t>THE VALUE $$</a:t>
            </a:r>
          </a:p>
        </p:txBody>
      </p:sp>
      <p:sp>
        <p:nvSpPr>
          <p:cNvPr id="22" name="Oval 21"/>
          <p:cNvSpPr/>
          <p:nvPr/>
        </p:nvSpPr>
        <p:spPr>
          <a:xfrm>
            <a:off x="5671457" y="5123147"/>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477" y="5281686"/>
            <a:ext cx="228600" cy="228600"/>
          </a:xfrm>
          <a:prstGeom prst="rect">
            <a:avLst/>
          </a:prstGeom>
        </p:spPr>
      </p:pic>
      <p:sp>
        <p:nvSpPr>
          <p:cNvPr id="29" name="object 15"/>
          <p:cNvSpPr/>
          <p:nvPr/>
        </p:nvSpPr>
        <p:spPr>
          <a:xfrm>
            <a:off x="282575" y="2362200"/>
            <a:ext cx="2308225" cy="3590925"/>
          </a:xfrm>
          <a:prstGeom prst="rect">
            <a:avLst/>
          </a:prstGeom>
          <a:blipFill>
            <a:blip r:embed="rId3" cstate="print"/>
            <a:stretch>
              <a:fillRect/>
            </a:stretch>
          </a:blipFill>
        </p:spPr>
        <p:txBody>
          <a:bodyPr wrap="square" lIns="0" tIns="0" rIns="0" bIns="0" rtlCol="0"/>
          <a:lstStyle/>
          <a:p>
            <a:endParaRPr/>
          </a:p>
        </p:txBody>
      </p:sp>
      <p:sp>
        <p:nvSpPr>
          <p:cNvPr id="31" name="object 16"/>
          <p:cNvSpPr/>
          <p:nvPr/>
        </p:nvSpPr>
        <p:spPr>
          <a:xfrm>
            <a:off x="1752600" y="2209800"/>
            <a:ext cx="3751198" cy="3505200"/>
          </a:xfrm>
          <a:prstGeom prst="rect">
            <a:avLst/>
          </a:prstGeom>
          <a:blipFill>
            <a:blip r:embed="rId4" cstate="print"/>
            <a:stretch>
              <a:fillRect/>
            </a:stretch>
          </a:blipFill>
        </p:spPr>
        <p:txBody>
          <a:bodyPr wrap="square" lIns="0" tIns="0" rIns="0" bIns="0" rtlCol="0"/>
          <a:lstStyle/>
          <a:p>
            <a:endParaRPr/>
          </a:p>
        </p:txBody>
      </p:sp>
      <p:sp>
        <p:nvSpPr>
          <p:cNvPr id="32" name="Rectangle 31"/>
          <p:cNvSpPr/>
          <p:nvPr/>
        </p:nvSpPr>
        <p:spPr>
          <a:xfrm>
            <a:off x="6324600" y="1840468"/>
            <a:ext cx="1905000" cy="369332"/>
          </a:xfrm>
          <a:prstGeom prst="rect">
            <a:avLst/>
          </a:prstGeom>
        </p:spPr>
        <p:txBody>
          <a:bodyPr wrap="square">
            <a:spAutoFit/>
          </a:bodyPr>
          <a:lstStyle/>
          <a:p>
            <a:r>
              <a:rPr lang="en-US" b="1" dirty="0" smtClean="0">
                <a:solidFill>
                  <a:srgbClr val="79A217"/>
                </a:solidFill>
              </a:rPr>
              <a:t>DATA ANALYTICS</a:t>
            </a:r>
            <a:endParaRPr lang="en-US" b="1" dirty="0">
              <a:solidFill>
                <a:srgbClr val="79A217"/>
              </a:solidFill>
            </a:endParaRPr>
          </a:p>
        </p:txBody>
      </p:sp>
      <p:pic>
        <p:nvPicPr>
          <p:cNvPr id="34" name="Picture 33" descr="lo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228600"/>
            <a:ext cx="2133600" cy="553426"/>
          </a:xfrm>
          <a:prstGeom prst="rect">
            <a:avLst/>
          </a:prstGeom>
        </p:spPr>
      </p:pic>
    </p:spTree>
    <p:extLst>
      <p:ext uri="{BB962C8B-B14F-4D97-AF65-F5344CB8AC3E}">
        <p14:creationId xmlns:p14="http://schemas.microsoft.com/office/powerpoint/2010/main" val="745303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000" fill="hold"/>
                                        <p:tgtEl>
                                          <p:spTgt spid="29"/>
                                        </p:tgtEl>
                                        <p:attrNameLst>
                                          <p:attrName>ppt_x</p:attrName>
                                        </p:attrNameLst>
                                      </p:cBhvr>
                                      <p:tavLst>
                                        <p:tav tm="0">
                                          <p:val>
                                            <p:strVal val="0-#ppt_w/2"/>
                                          </p:val>
                                        </p:tav>
                                        <p:tav tm="100000">
                                          <p:val>
                                            <p:strVal val="#ppt_x"/>
                                          </p:val>
                                        </p:tav>
                                      </p:tavLst>
                                    </p:anim>
                                    <p:anim calcmode="lin" valueType="num">
                                      <p:cBhvr additive="base">
                                        <p:cTn id="13" dur="10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1+#ppt_w/2"/>
                                          </p:val>
                                        </p:tav>
                                        <p:tav tm="100000">
                                          <p:val>
                                            <p:strVal val="#ppt_x"/>
                                          </p:val>
                                        </p:tav>
                                      </p:tavLst>
                                    </p:anim>
                                    <p:anim calcmode="lin" valueType="num">
                                      <p:cBhvr additive="base">
                                        <p:cTn id="33" dur="1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2" presetClass="entr" presetSubtype="2"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000" fill="hold"/>
                                        <p:tgtEl>
                                          <p:spTgt spid="16"/>
                                        </p:tgtEl>
                                        <p:attrNameLst>
                                          <p:attrName>ppt_x</p:attrName>
                                        </p:attrNameLst>
                                      </p:cBhvr>
                                      <p:tavLst>
                                        <p:tav tm="0">
                                          <p:val>
                                            <p:strVal val="1+#ppt_w/2"/>
                                          </p:val>
                                        </p:tav>
                                        <p:tav tm="100000">
                                          <p:val>
                                            <p:strVal val="#ppt_x"/>
                                          </p:val>
                                        </p:tav>
                                      </p:tavLst>
                                    </p:anim>
                                    <p:anim calcmode="lin" valueType="num">
                                      <p:cBhvr additive="base">
                                        <p:cTn id="53" dur="2000" fill="hold"/>
                                        <p:tgtEl>
                                          <p:spTgt spid="16"/>
                                        </p:tgtEl>
                                        <p:attrNameLst>
                                          <p:attrName>ppt_y</p:attrName>
                                        </p:attrNameLst>
                                      </p:cBhvr>
                                      <p:tavLst>
                                        <p:tav tm="0">
                                          <p:val>
                                            <p:strVal val="#ppt_y"/>
                                          </p:val>
                                        </p:tav>
                                        <p:tav tm="100000">
                                          <p:val>
                                            <p:strVal val="#ppt_y"/>
                                          </p:val>
                                        </p:tav>
                                      </p:tavLst>
                                    </p:anim>
                                  </p:childTnLst>
                                </p:cTn>
                              </p:par>
                            </p:childTnLst>
                          </p:cTn>
                        </p:par>
                        <p:par>
                          <p:cTn id="54" fill="hold">
                            <p:stCondLst>
                              <p:cond delay="7500"/>
                            </p:stCondLst>
                            <p:childTnLst>
                              <p:par>
                                <p:cTn id="55" presetID="2" presetClass="entr" presetSubtype="2"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par>
                          <p:cTn id="59" fill="hold">
                            <p:stCondLst>
                              <p:cond delay="8000"/>
                            </p:stCondLst>
                            <p:childTnLst>
                              <p:par>
                                <p:cTn id="60" presetID="2" presetClass="entr" presetSubtype="2"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childTnLst>
                          </p:cTn>
                        </p:par>
                        <p:par>
                          <p:cTn id="64" fill="hold">
                            <p:stCondLst>
                              <p:cond delay="8500"/>
                            </p:stCondLst>
                            <p:childTnLst>
                              <p:par>
                                <p:cTn id="65" presetID="2" presetClass="entr" presetSubtype="2"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9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2000" fill="hold"/>
                                        <p:tgtEl>
                                          <p:spTgt spid="20"/>
                                        </p:tgtEl>
                                        <p:attrNameLst>
                                          <p:attrName>ppt_x</p:attrName>
                                        </p:attrNameLst>
                                      </p:cBhvr>
                                      <p:tavLst>
                                        <p:tav tm="0">
                                          <p:val>
                                            <p:strVal val="1+#ppt_w/2"/>
                                          </p:val>
                                        </p:tav>
                                        <p:tav tm="100000">
                                          <p:val>
                                            <p:strVal val="#ppt_x"/>
                                          </p:val>
                                        </p:tav>
                                      </p:tavLst>
                                    </p:anim>
                                    <p:anim calcmode="lin" valueType="num">
                                      <p:cBhvr additive="base">
                                        <p:cTn id="73"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p:bldP spid="17" grpId="0"/>
      <p:bldP spid="18" grpId="0" animBg="1"/>
      <p:bldP spid="20" grpId="0"/>
      <p:bldP spid="21" grpId="0"/>
      <p:bldP spid="22" grpId="0" animBg="1"/>
      <p:bldP spid="29" grpId="0" animBg="1"/>
      <p:bldP spid="31" grpId="0" animBg="1"/>
    </p:bldLst>
  </p:timing>
</p:sld>
</file>

<file path=ppt/theme/theme1.xml><?xml version="1.0" encoding="utf-8"?>
<a:theme xmlns:a="http://schemas.openxmlformats.org/drawingml/2006/main" name="Office Theme">
  <a:themeElements>
    <a:clrScheme name="KRAM 4">
      <a:dk1>
        <a:sysClr val="windowText" lastClr="000000"/>
      </a:dk1>
      <a:lt1>
        <a:sysClr val="window" lastClr="FFFFFF"/>
      </a:lt1>
      <a:dk2>
        <a:srgbClr val="44546A"/>
      </a:dk2>
      <a:lt2>
        <a:srgbClr val="E7E6E6"/>
      </a:lt2>
      <a:accent1>
        <a:srgbClr val="7F00A3"/>
      </a:accent1>
      <a:accent2>
        <a:srgbClr val="79A217"/>
      </a:accent2>
      <a:accent3>
        <a:srgbClr val="E21600"/>
      </a:accent3>
      <a:accent4>
        <a:srgbClr val="E4AD00"/>
      </a:accent4>
      <a:accent5>
        <a:srgbClr val="1B50A5"/>
      </a:accent5>
      <a:accent6>
        <a:srgbClr val="EC6209"/>
      </a:accent6>
      <a:hlink>
        <a:srgbClr val="3860A6"/>
      </a:hlink>
      <a:folHlink>
        <a:srgbClr val="0D555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3942</TotalTime>
  <Words>1925</Words>
  <Application>Microsoft Macintosh PowerPoint</Application>
  <PresentationFormat>On-screen Show (4:3)</PresentationFormat>
  <Paragraphs>238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LOVEISH</dc:creator>
  <cp:lastModifiedBy>GISELLE WHITE</cp:lastModifiedBy>
  <cp:revision>398</cp:revision>
  <dcterms:created xsi:type="dcterms:W3CDTF">2015-09-20T07:51:06Z</dcterms:created>
  <dcterms:modified xsi:type="dcterms:W3CDTF">2016-09-09T15:47:14Z</dcterms:modified>
</cp:coreProperties>
</file>