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74" r:id="rId6"/>
    <p:sldId id="275" r:id="rId7"/>
    <p:sldId id="265" r:id="rId8"/>
    <p:sldId id="266" r:id="rId9"/>
    <p:sldId id="276" r:id="rId10"/>
    <p:sldId id="272" r:id="rId11"/>
    <p:sldId id="273" r:id="rId12"/>
    <p:sldId id="277" r:id="rId13"/>
    <p:sldId id="271" r:id="rId14"/>
    <p:sldId id="267" r:id="rId15"/>
    <p:sldId id="268" r:id="rId16"/>
    <p:sldId id="269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060"/>
    <a:srgbClr val="600C4A"/>
    <a:srgbClr val="004265"/>
    <a:srgbClr val="FF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>
      <p:cViewPr varScale="1">
        <p:scale>
          <a:sx n="139" d="100"/>
          <a:sy n="139" d="100"/>
        </p:scale>
        <p:origin x="176" y="5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FD82E4F-301E-4244-8256-F1E605578255}" type="datetimeFigureOut">
              <a:rPr lang="ru-RU"/>
              <a:pPr>
                <a:defRPr/>
              </a:pPr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6054FA0-9BAA-4A40-8CAF-B4940D72B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1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258443-6BB3-2D47-B015-BA9F303F2A93}" type="slidenum">
              <a:rPr lang="ru-RU" sz="1200">
                <a:latin typeface="Calibri" charset="0"/>
              </a:rPr>
              <a:pPr eaLnBrk="1" hangingPunct="1"/>
              <a:t>11</a:t>
            </a:fld>
            <a:endParaRPr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49"/>
          <p:cNvSpPr>
            <a:spLocks noGrp="1"/>
          </p:cNvSpPr>
          <p:nvPr>
            <p:ph type="body" sz="quarter" idx="10"/>
          </p:nvPr>
        </p:nvSpPr>
        <p:spPr>
          <a:xfrm>
            <a:off x="0" y="2640993"/>
            <a:ext cx="9144000" cy="10108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0" y="1707655"/>
            <a:ext cx="9144000" cy="936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solidFill>
                  <a:srgbClr val="004265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0" y="1210066"/>
            <a:ext cx="9144000" cy="497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8" title="smallest title"/>
          <p:cNvSpPr>
            <a:spLocks noGrp="1"/>
          </p:cNvSpPr>
          <p:nvPr>
            <p:ph type="body" sz="quarter" idx="13"/>
          </p:nvPr>
        </p:nvSpPr>
        <p:spPr>
          <a:xfrm>
            <a:off x="0" y="852850"/>
            <a:ext cx="9144000" cy="350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0" y="627534"/>
            <a:ext cx="9144000" cy="2163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2118417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23528" y="1995909"/>
            <a:ext cx="4032448" cy="1943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9"/>
          </p:nvPr>
        </p:nvSpPr>
        <p:spPr>
          <a:xfrm>
            <a:off x="4860033" y="1995909"/>
            <a:ext cx="3960813" cy="1943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/>
          </p:nvPr>
        </p:nvSpPr>
        <p:spPr>
          <a:xfrm>
            <a:off x="323850" y="1347614"/>
            <a:ext cx="84963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1040652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788024" y="2355726"/>
            <a:ext cx="4032448" cy="1584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323850" y="1995610"/>
            <a:ext cx="4103688" cy="19442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0"/>
          </p:nvPr>
        </p:nvSpPr>
        <p:spPr>
          <a:xfrm>
            <a:off x="4788024" y="2012498"/>
            <a:ext cx="4032250" cy="27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7"/>
          </p:nvPr>
        </p:nvSpPr>
        <p:spPr>
          <a:xfrm>
            <a:off x="323850" y="1347614"/>
            <a:ext cx="84963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759733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/>
          </p:nvPr>
        </p:nvSpPr>
        <p:spPr>
          <a:xfrm>
            <a:off x="323850" y="1347613"/>
            <a:ext cx="8496300" cy="28803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9834373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3528" y="1995686"/>
            <a:ext cx="8496944" cy="1944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323850" y="1347614"/>
            <a:ext cx="84963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2341120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3528" y="1995685"/>
            <a:ext cx="4032448" cy="2160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788024" y="1995685"/>
            <a:ext cx="4032448" cy="2160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/>
          </p:nvPr>
        </p:nvSpPr>
        <p:spPr>
          <a:xfrm>
            <a:off x="323850" y="1347614"/>
            <a:ext cx="84963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9980882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3528" y="1644149"/>
            <a:ext cx="4032448" cy="54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788024" y="1644149"/>
            <a:ext cx="4032448" cy="54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>
          <a:xfrm>
            <a:off x="323850" y="1348811"/>
            <a:ext cx="4032250" cy="286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0"/>
          </p:nvPr>
        </p:nvSpPr>
        <p:spPr>
          <a:xfrm>
            <a:off x="4788024" y="1348811"/>
            <a:ext cx="4032250" cy="286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1"/>
          </p:nvPr>
        </p:nvSpPr>
        <p:spPr>
          <a:xfrm>
            <a:off x="323528" y="2580253"/>
            <a:ext cx="4032448" cy="54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22"/>
          </p:nvPr>
        </p:nvSpPr>
        <p:spPr>
          <a:xfrm>
            <a:off x="4788024" y="2580253"/>
            <a:ext cx="4032448" cy="54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23"/>
          </p:nvPr>
        </p:nvSpPr>
        <p:spPr>
          <a:xfrm>
            <a:off x="323850" y="2284915"/>
            <a:ext cx="4032250" cy="286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24"/>
          </p:nvPr>
        </p:nvSpPr>
        <p:spPr>
          <a:xfrm>
            <a:off x="4788024" y="2284915"/>
            <a:ext cx="4032250" cy="286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5"/>
          </p:nvPr>
        </p:nvSpPr>
        <p:spPr>
          <a:xfrm>
            <a:off x="323528" y="3515160"/>
            <a:ext cx="4032448" cy="54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6"/>
          </p:nvPr>
        </p:nvSpPr>
        <p:spPr>
          <a:xfrm>
            <a:off x="4788024" y="3515160"/>
            <a:ext cx="4032448" cy="540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27"/>
          </p:nvPr>
        </p:nvSpPr>
        <p:spPr>
          <a:xfrm>
            <a:off x="323850" y="3219822"/>
            <a:ext cx="4032250" cy="286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28"/>
          </p:nvPr>
        </p:nvSpPr>
        <p:spPr>
          <a:xfrm>
            <a:off x="4788024" y="3219822"/>
            <a:ext cx="4032250" cy="286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0800475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3528" y="3219822"/>
            <a:ext cx="172819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>
          <a:xfrm>
            <a:off x="323848" y="2715766"/>
            <a:ext cx="1728108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6"/>
          </p:nvPr>
        </p:nvSpPr>
        <p:spPr>
          <a:xfrm>
            <a:off x="323850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4" name="Текст 2"/>
          <p:cNvSpPr>
            <a:spLocks noGrp="1"/>
          </p:cNvSpPr>
          <p:nvPr>
            <p:ph type="body" sz="quarter" idx="27"/>
          </p:nvPr>
        </p:nvSpPr>
        <p:spPr>
          <a:xfrm>
            <a:off x="2555776" y="3219822"/>
            <a:ext cx="172819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28"/>
          </p:nvPr>
        </p:nvSpPr>
        <p:spPr>
          <a:xfrm>
            <a:off x="2556096" y="2715766"/>
            <a:ext cx="1728108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Рисунок 7"/>
          <p:cNvSpPr>
            <a:spLocks noGrp="1"/>
          </p:cNvSpPr>
          <p:nvPr>
            <p:ph type="pic" sz="quarter" idx="29"/>
          </p:nvPr>
        </p:nvSpPr>
        <p:spPr>
          <a:xfrm>
            <a:off x="2556099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7" name="Текст 2"/>
          <p:cNvSpPr>
            <a:spLocks noGrp="1"/>
          </p:cNvSpPr>
          <p:nvPr>
            <p:ph type="body" sz="quarter" idx="30"/>
          </p:nvPr>
        </p:nvSpPr>
        <p:spPr>
          <a:xfrm>
            <a:off x="4860032" y="3219822"/>
            <a:ext cx="172819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31"/>
          </p:nvPr>
        </p:nvSpPr>
        <p:spPr>
          <a:xfrm>
            <a:off x="4860352" y="2715766"/>
            <a:ext cx="1728108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Рисунок 7"/>
          <p:cNvSpPr>
            <a:spLocks noGrp="1"/>
          </p:cNvSpPr>
          <p:nvPr>
            <p:ph type="pic" sz="quarter" idx="32"/>
          </p:nvPr>
        </p:nvSpPr>
        <p:spPr>
          <a:xfrm>
            <a:off x="4860355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3"/>
          </p:nvPr>
        </p:nvSpPr>
        <p:spPr>
          <a:xfrm>
            <a:off x="7093036" y="3219822"/>
            <a:ext cx="172819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Текст 3"/>
          <p:cNvSpPr>
            <a:spLocks noGrp="1"/>
          </p:cNvSpPr>
          <p:nvPr>
            <p:ph type="body" sz="quarter" idx="34"/>
          </p:nvPr>
        </p:nvSpPr>
        <p:spPr>
          <a:xfrm>
            <a:off x="7093356" y="2715766"/>
            <a:ext cx="1728108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Рисунок 7"/>
          <p:cNvSpPr>
            <a:spLocks noGrp="1"/>
          </p:cNvSpPr>
          <p:nvPr>
            <p:ph type="pic" sz="quarter" idx="35"/>
          </p:nvPr>
        </p:nvSpPr>
        <p:spPr>
          <a:xfrm>
            <a:off x="7093359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36"/>
          </p:nvPr>
        </p:nvSpPr>
        <p:spPr>
          <a:xfrm>
            <a:off x="323850" y="3003798"/>
            <a:ext cx="1727200" cy="14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rgbClr val="00426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Текст 53"/>
          <p:cNvSpPr>
            <a:spLocks noGrp="1"/>
          </p:cNvSpPr>
          <p:nvPr>
            <p:ph type="body" sz="quarter" idx="37"/>
          </p:nvPr>
        </p:nvSpPr>
        <p:spPr>
          <a:xfrm>
            <a:off x="2556012" y="3003798"/>
            <a:ext cx="1727200" cy="14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rgbClr val="00426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Текст 53"/>
          <p:cNvSpPr>
            <a:spLocks noGrp="1"/>
          </p:cNvSpPr>
          <p:nvPr>
            <p:ph type="body" sz="quarter" idx="38"/>
          </p:nvPr>
        </p:nvSpPr>
        <p:spPr>
          <a:xfrm>
            <a:off x="4860032" y="3003798"/>
            <a:ext cx="1727200" cy="14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rgbClr val="00426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Текст 53"/>
          <p:cNvSpPr>
            <a:spLocks noGrp="1"/>
          </p:cNvSpPr>
          <p:nvPr>
            <p:ph type="body" sz="quarter" idx="39"/>
          </p:nvPr>
        </p:nvSpPr>
        <p:spPr>
          <a:xfrm>
            <a:off x="7092280" y="3003798"/>
            <a:ext cx="1727200" cy="14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rgbClr val="00426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7290852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>
          <a:xfrm>
            <a:off x="323848" y="2644353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6"/>
          </p:nvPr>
        </p:nvSpPr>
        <p:spPr>
          <a:xfrm>
            <a:off x="323850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28"/>
          </p:nvPr>
        </p:nvSpPr>
        <p:spPr>
          <a:xfrm>
            <a:off x="2555776" y="2644353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Рисунок 7"/>
          <p:cNvSpPr>
            <a:spLocks noGrp="1"/>
          </p:cNvSpPr>
          <p:nvPr>
            <p:ph type="pic" sz="quarter" idx="29"/>
          </p:nvPr>
        </p:nvSpPr>
        <p:spPr>
          <a:xfrm>
            <a:off x="2555779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31"/>
          </p:nvPr>
        </p:nvSpPr>
        <p:spPr>
          <a:xfrm>
            <a:off x="4860352" y="2644353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Рисунок 7"/>
          <p:cNvSpPr>
            <a:spLocks noGrp="1"/>
          </p:cNvSpPr>
          <p:nvPr>
            <p:ph type="pic" sz="quarter" idx="32"/>
          </p:nvPr>
        </p:nvSpPr>
        <p:spPr>
          <a:xfrm>
            <a:off x="4860355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1" name="Текст 3"/>
          <p:cNvSpPr>
            <a:spLocks noGrp="1"/>
          </p:cNvSpPr>
          <p:nvPr>
            <p:ph type="body" sz="quarter" idx="34"/>
          </p:nvPr>
        </p:nvSpPr>
        <p:spPr>
          <a:xfrm>
            <a:off x="7093356" y="2644353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Рисунок 7"/>
          <p:cNvSpPr>
            <a:spLocks noGrp="1"/>
          </p:cNvSpPr>
          <p:nvPr>
            <p:ph type="pic" sz="quarter" idx="35"/>
          </p:nvPr>
        </p:nvSpPr>
        <p:spPr>
          <a:xfrm>
            <a:off x="7093359" y="1347614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3"/>
          <p:cNvSpPr>
            <a:spLocks noGrp="1"/>
          </p:cNvSpPr>
          <p:nvPr>
            <p:ph type="body" sz="quarter" idx="36"/>
          </p:nvPr>
        </p:nvSpPr>
        <p:spPr>
          <a:xfrm>
            <a:off x="323848" y="4228529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Рисунок 7"/>
          <p:cNvSpPr>
            <a:spLocks noGrp="1"/>
          </p:cNvSpPr>
          <p:nvPr>
            <p:ph type="pic" sz="quarter" idx="37"/>
          </p:nvPr>
        </p:nvSpPr>
        <p:spPr>
          <a:xfrm>
            <a:off x="323850" y="2931790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1" name="Текст 3"/>
          <p:cNvSpPr>
            <a:spLocks noGrp="1"/>
          </p:cNvSpPr>
          <p:nvPr>
            <p:ph type="body" sz="quarter" idx="38"/>
          </p:nvPr>
        </p:nvSpPr>
        <p:spPr>
          <a:xfrm>
            <a:off x="2555776" y="4228529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Рисунок 7"/>
          <p:cNvSpPr>
            <a:spLocks noGrp="1"/>
          </p:cNvSpPr>
          <p:nvPr>
            <p:ph type="pic" sz="quarter" idx="39"/>
          </p:nvPr>
        </p:nvSpPr>
        <p:spPr>
          <a:xfrm>
            <a:off x="2555779" y="2931790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3" name="Текст 3"/>
          <p:cNvSpPr>
            <a:spLocks noGrp="1"/>
          </p:cNvSpPr>
          <p:nvPr>
            <p:ph type="body" sz="quarter" idx="40"/>
          </p:nvPr>
        </p:nvSpPr>
        <p:spPr>
          <a:xfrm>
            <a:off x="4860352" y="4228529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4" name="Рисунок 7"/>
          <p:cNvSpPr>
            <a:spLocks noGrp="1"/>
          </p:cNvSpPr>
          <p:nvPr>
            <p:ph type="pic" sz="quarter" idx="41"/>
          </p:nvPr>
        </p:nvSpPr>
        <p:spPr>
          <a:xfrm>
            <a:off x="4860355" y="2931790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7" name="Текст 3"/>
          <p:cNvSpPr>
            <a:spLocks noGrp="1"/>
          </p:cNvSpPr>
          <p:nvPr>
            <p:ph type="body" sz="quarter" idx="42"/>
          </p:nvPr>
        </p:nvSpPr>
        <p:spPr>
          <a:xfrm>
            <a:off x="7093356" y="4228529"/>
            <a:ext cx="1728108" cy="21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Рисунок 7"/>
          <p:cNvSpPr>
            <a:spLocks noGrp="1"/>
          </p:cNvSpPr>
          <p:nvPr>
            <p:ph type="pic" sz="quarter" idx="43"/>
          </p:nvPr>
        </p:nvSpPr>
        <p:spPr>
          <a:xfrm>
            <a:off x="7093359" y="2931790"/>
            <a:ext cx="1727689" cy="1295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9096696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3528" y="1995687"/>
            <a:ext cx="4032448" cy="64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788024" y="1995687"/>
            <a:ext cx="4032448" cy="64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21"/>
          </p:nvPr>
        </p:nvSpPr>
        <p:spPr>
          <a:xfrm>
            <a:off x="323528" y="2751771"/>
            <a:ext cx="403244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2"/>
          </p:nvPr>
        </p:nvSpPr>
        <p:spPr>
          <a:xfrm>
            <a:off x="4788024" y="2751771"/>
            <a:ext cx="4032448" cy="64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5"/>
          </p:nvPr>
        </p:nvSpPr>
        <p:spPr>
          <a:xfrm>
            <a:off x="323528" y="3507855"/>
            <a:ext cx="4032448" cy="64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6"/>
          </p:nvPr>
        </p:nvSpPr>
        <p:spPr>
          <a:xfrm>
            <a:off x="4788024" y="3507855"/>
            <a:ext cx="4032448" cy="64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7"/>
          </p:nvPr>
        </p:nvSpPr>
        <p:spPr>
          <a:xfrm>
            <a:off x="323850" y="1347614"/>
            <a:ext cx="84963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52835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788024" y="1995909"/>
            <a:ext cx="4032448" cy="1943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9"/>
          </p:nvPr>
        </p:nvSpPr>
        <p:spPr>
          <a:xfrm>
            <a:off x="323850" y="1995909"/>
            <a:ext cx="3960813" cy="1943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/>
          </p:nvPr>
        </p:nvSpPr>
        <p:spPr>
          <a:xfrm>
            <a:off x="323850" y="1347614"/>
            <a:ext cx="849630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8496945" cy="8641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200">
                <a:solidFill>
                  <a:srgbClr val="FFA200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4"/>
          </p:nvPr>
        </p:nvSpPr>
        <p:spPr>
          <a:xfrm>
            <a:off x="323529" y="301869"/>
            <a:ext cx="8496945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6459949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RAM-Background-2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6" name="Нижний колонтитул 16"/>
          <p:cNvSpPr>
            <a:spLocks noGrp="1"/>
          </p:cNvSpPr>
          <p:nvPr userDrawn="1"/>
        </p:nvSpPr>
        <p:spPr bwMode="auto">
          <a:xfrm>
            <a:off x="251520" y="4948014"/>
            <a:ext cx="8748713" cy="144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KramMarketingSolutions.com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         	       614-402-5672                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info@KramMarketingSolutions.com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               175 South Third Street, Suite 200, Columbus, Ohio 43215</a:t>
            </a:r>
            <a:endParaRPr lang="ru-RU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xtekpartners.com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rammarketingsolutions.com/BRANDING-CHAMBE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info@KramMarketingSolutions.co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krammarketingsolution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hyperlink" Target="http://krammarketingsolutions.com/BRANDING-CHAMBE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tekpartners.com" TargetMode="External"/><Relationship Id="rId11" Type="http://schemas.openxmlformats.org/officeDocument/2006/relationships/hyperlink" Target="http://krammarketingsolutions.com/HONDA-Hispanic-Branding.html" TargetMode="External"/><Relationship Id="rId5" Type="http://schemas.openxmlformats.org/officeDocument/2006/relationships/image" Target="../media/image14.jpeg"/><Relationship Id="rId15" Type="http://schemas.openxmlformats.org/officeDocument/2006/relationships/image" Target="../media/image20.jpeg"/><Relationship Id="rId10" Type="http://schemas.openxmlformats.org/officeDocument/2006/relationships/image" Target="../media/image17.jpeg"/><Relationship Id="rId4" Type="http://schemas.openxmlformats.org/officeDocument/2006/relationships/hyperlink" Target="http://krammarketingsolutions.com/IndianaEnergyAssociation.html" TargetMode="External"/><Relationship Id="rId9" Type="http://schemas.openxmlformats.org/officeDocument/2006/relationships/hyperlink" Target="http://www.webphotographix.com/BROCHURES/CSCC-TUTORING-Collateral.html" TargetMode="External"/><Relationship Id="rId14" Type="http://schemas.openxmlformats.org/officeDocument/2006/relationships/hyperlink" Target="http://krammarketingsolutions.com/APDS-CorporateBrand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krammarketingsolutions.com/HONDA-PRESS-Magazine-ADS.html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krammarketingsolutions.com/APDS-CorporateBranding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203575" y="3292475"/>
            <a:ext cx="5761038" cy="93503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300" dirty="0">
                <a:solidFill>
                  <a:srgbClr val="FFA200"/>
                </a:solidFill>
                <a:latin typeface="+mj-lt"/>
                <a:ea typeface="+mn-ea"/>
                <a:cs typeface="+mn-cs"/>
              </a:rPr>
              <a:t>marketing SOLUTIONS</a:t>
            </a:r>
            <a:endParaRPr lang="ru-RU" sz="6300" dirty="0">
              <a:solidFill>
                <a:srgbClr val="FFA2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3132138" y="2427289"/>
            <a:ext cx="5976937" cy="10085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600C4A"/>
                </a:solidFill>
                <a:ea typeface="+mn-ea"/>
                <a:cs typeface="+mn-cs"/>
              </a:rPr>
              <a:t>KRAM &amp; ASSOCIATES</a:t>
            </a:r>
            <a:endParaRPr lang="ru-RU" dirty="0">
              <a:solidFill>
                <a:srgbClr val="600C4A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787900" y="2643188"/>
            <a:ext cx="4032250" cy="2016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PROJECT:  </a:t>
            </a:r>
            <a:r>
              <a:rPr lang="en-US" sz="1000">
                <a:latin typeface="Arial" charset="0"/>
              </a:rPr>
              <a:t>Redesign and develop client’s website.</a:t>
            </a:r>
          </a:p>
          <a:p>
            <a:pPr eaLnBrk="1" hangingPunct="1">
              <a:lnSpc>
                <a:spcPct val="110000"/>
              </a:lnSpc>
            </a:pP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latin typeface="Arial" charset="0"/>
              </a:rPr>
              <a:t>WHAT WAS DONE: </a:t>
            </a: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solidFill>
                  <a:srgbClr val="FFA200"/>
                </a:solidFill>
                <a:latin typeface="Arial" charset="0"/>
              </a:rPr>
              <a:t>1. </a:t>
            </a:r>
            <a:r>
              <a:rPr lang="en-US" sz="1000">
                <a:latin typeface="Arial" charset="0"/>
              </a:rPr>
              <a:t>Research and competitive analysis was done so as to best position client and promote a healthy ROI.  </a:t>
            </a:r>
          </a:p>
          <a:p>
            <a:pPr eaLnBrk="1" hangingPunct="1"/>
            <a:r>
              <a:rPr lang="en-US" sz="1000" b="1">
                <a:solidFill>
                  <a:srgbClr val="FFA200"/>
                </a:solidFill>
                <a:latin typeface="Arial" charset="0"/>
              </a:rPr>
              <a:t>2. </a:t>
            </a:r>
            <a:r>
              <a:rPr lang="en-US" sz="1000">
                <a:latin typeface="Arial" charset="0"/>
              </a:rPr>
              <a:t>Website was designed to attract Xtek’s target market and encourage and reassure potential customers that the company was not only credible but able to take on big projects.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0"/>
          </p:nvPr>
        </p:nvSpPr>
        <p:spPr>
          <a:xfrm>
            <a:off x="4787900" y="2012950"/>
            <a:ext cx="4032250" cy="271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600C4A"/>
                </a:solidFill>
                <a:cs typeface="+mn-cs"/>
              </a:rPr>
              <a:t>WEBSITE DEVELOPMENT</a:t>
            </a:r>
            <a:endParaRPr lang="ru-RU" dirty="0">
              <a:solidFill>
                <a:srgbClr val="600C4A"/>
              </a:solidFill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11188" y="1058863"/>
            <a:ext cx="8461375" cy="8651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>
                <a:ea typeface="+mn-ea"/>
                <a:cs typeface="+mn-cs"/>
              </a:rPr>
              <a:t>XTEK </a:t>
            </a:r>
            <a:r>
              <a:rPr lang="en-US" sz="4400" dirty="0" err="1">
                <a:ea typeface="+mn-ea"/>
                <a:cs typeface="+mn-cs"/>
              </a:rPr>
              <a:t>PARTNERS</a:t>
            </a:r>
            <a:r>
              <a:rPr lang="en-US" sz="4400" dirty="0" err="1">
                <a:solidFill>
                  <a:srgbClr val="7F7F7F"/>
                </a:solidFill>
                <a:ea typeface="+mn-ea"/>
                <a:cs typeface="+mn-cs"/>
              </a:rPr>
              <a:t>project</a:t>
            </a:r>
            <a:endParaRPr lang="ru-RU" sz="4400" dirty="0">
              <a:solidFill>
                <a:srgbClr val="7F7F7F"/>
              </a:solidFill>
              <a:ea typeface="+mn-ea"/>
              <a:cs typeface="+mn-cs"/>
            </a:endParaRPr>
          </a:p>
        </p:txBody>
      </p:sp>
      <p:sp>
        <p:nvSpPr>
          <p:cNvPr id="12296" name="Текст 39"/>
          <p:cNvSpPr txBox="1">
            <a:spLocks/>
          </p:cNvSpPr>
          <p:nvPr/>
        </p:nvSpPr>
        <p:spPr bwMode="auto">
          <a:xfrm>
            <a:off x="4786313" y="2298700"/>
            <a:ext cx="3962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050" dirty="0">
                <a:solidFill>
                  <a:srgbClr val="004265"/>
                </a:solidFill>
                <a:cs typeface="Arial" charset="0"/>
                <a:hlinkClick r:id="rId2"/>
              </a:rPr>
              <a:t>http://</a:t>
            </a:r>
            <a:r>
              <a:rPr lang="en-US" sz="1050" dirty="0" err="1">
                <a:solidFill>
                  <a:srgbClr val="004265"/>
                </a:solidFill>
                <a:cs typeface="Arial" charset="0"/>
                <a:hlinkClick r:id="rId2"/>
              </a:rPr>
              <a:t>www.xtekpartners.com</a:t>
            </a:r>
            <a:endParaRPr lang="ru-RU" sz="1050" dirty="0">
              <a:solidFill>
                <a:srgbClr val="004265"/>
              </a:solidFill>
              <a:cs typeface="Arial" charset="0"/>
            </a:endParaRPr>
          </a:p>
        </p:txBody>
      </p:sp>
      <p:pic>
        <p:nvPicPr>
          <p:cNvPr id="12293" name="Picture Placeholder 3" descr="XTEK-WEB-Screenshot.jp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76" b="-7176"/>
          <a:stretch>
            <a:fillRect/>
          </a:stretch>
        </p:blipFill>
        <p:spPr bwMode="auto">
          <a:xfrm>
            <a:off x="179388" y="1276350"/>
            <a:ext cx="3603625" cy="3522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211638" y="2338388"/>
            <a:ext cx="4608512" cy="2320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PROJECT:  </a:t>
            </a:r>
            <a:r>
              <a:rPr lang="en-US" sz="1000">
                <a:latin typeface="Arial" charset="0"/>
              </a:rPr>
              <a:t>Event Branding for Columbus Chamber of Commerce 2012 Business Summit.</a:t>
            </a:r>
          </a:p>
          <a:p>
            <a:pPr eaLnBrk="1" hangingPunct="1">
              <a:lnSpc>
                <a:spcPct val="110000"/>
              </a:lnSpc>
            </a:pP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latin typeface="Arial" charset="0"/>
              </a:rPr>
              <a:t>WHAT WAS DONE: </a:t>
            </a: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solidFill>
                  <a:srgbClr val="FFA200"/>
                </a:solidFill>
                <a:latin typeface="Arial" charset="0"/>
              </a:rPr>
              <a:t>1. </a:t>
            </a:r>
            <a:r>
              <a:rPr lang="en-US" sz="1000">
                <a:latin typeface="Arial" charset="0"/>
              </a:rPr>
              <a:t>An event logo design was created, to reflect the ultra-conservative, corporate brand of the Columbus Chamber of Commerce. </a:t>
            </a:r>
          </a:p>
          <a:p>
            <a:pPr eaLnBrk="1" hangingPunct="1">
              <a:lnSpc>
                <a:spcPct val="110000"/>
              </a:lnSpc>
            </a:pPr>
            <a:r>
              <a:rPr lang="en-US" sz="1000" b="1">
                <a:solidFill>
                  <a:srgbClr val="FFA200"/>
                </a:solidFill>
                <a:latin typeface="Arial" charset="0"/>
              </a:rPr>
              <a:t>2. </a:t>
            </a:r>
            <a:r>
              <a:rPr lang="en-US" sz="1000">
                <a:latin typeface="Arial" charset="0"/>
              </a:rPr>
              <a:t>An Event Branding package comprising: Press Ads, Invitations and Envelopes, was put together.</a:t>
            </a:r>
          </a:p>
          <a:p>
            <a:pPr eaLnBrk="1" hangingPunct="1"/>
            <a:endParaRPr lang="en-US" sz="1000" b="1">
              <a:solidFill>
                <a:srgbClr val="FFA200"/>
              </a:solidFill>
              <a:latin typeface="Arial" charset="0"/>
            </a:endParaRPr>
          </a:p>
          <a:p>
            <a:pPr eaLnBrk="1" hangingPunct="1"/>
            <a:r>
              <a:rPr lang="en-US" sz="1000" b="1">
                <a:solidFill>
                  <a:srgbClr val="FFA200"/>
                </a:solidFill>
                <a:latin typeface="Arial" charset="0"/>
              </a:rPr>
              <a:t>3. </a:t>
            </a:r>
            <a:r>
              <a:rPr lang="en-US" sz="1000">
                <a:latin typeface="Arial" charset="0"/>
              </a:rPr>
              <a:t>Marketing Materials including a promotional Invitation, Web Banners and a 20-page Program were created.</a:t>
            </a:r>
            <a:endParaRPr lang="ru-RU" sz="1000">
              <a:latin typeface="Arial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0"/>
          </p:nvPr>
        </p:nvSpPr>
        <p:spPr>
          <a:xfrm>
            <a:off x="4211638" y="1708150"/>
            <a:ext cx="4608512" cy="320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600C4A"/>
                </a:solidFill>
                <a:cs typeface="+mn-cs"/>
              </a:rPr>
              <a:t>SPECIAL EVENT BRANDING</a:t>
            </a:r>
            <a:endParaRPr lang="ru-RU" dirty="0">
              <a:solidFill>
                <a:srgbClr val="600C4A"/>
              </a:solidFill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95288" y="915988"/>
            <a:ext cx="8461375" cy="863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COLUMBUS CHAMBER </a:t>
            </a:r>
            <a:r>
              <a:rPr lang="en-US" sz="4000" dirty="0">
                <a:solidFill>
                  <a:srgbClr val="7F7F7F"/>
                </a:solidFill>
                <a:ea typeface="+mn-ea"/>
                <a:cs typeface="+mn-cs"/>
              </a:rPr>
              <a:t>project</a:t>
            </a:r>
            <a:endParaRPr lang="ru-RU" sz="4000" dirty="0">
              <a:solidFill>
                <a:srgbClr val="7F7F7F"/>
              </a:solidFill>
              <a:ea typeface="+mn-ea"/>
              <a:cs typeface="+mn-cs"/>
            </a:endParaRPr>
          </a:p>
        </p:txBody>
      </p:sp>
      <p:sp>
        <p:nvSpPr>
          <p:cNvPr id="13316" name="Текст 39"/>
          <p:cNvSpPr txBox="1">
            <a:spLocks/>
          </p:cNvSpPr>
          <p:nvPr/>
        </p:nvSpPr>
        <p:spPr bwMode="auto">
          <a:xfrm>
            <a:off x="4221163" y="1993900"/>
            <a:ext cx="4527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>
                <a:solidFill>
                  <a:srgbClr val="004265"/>
                </a:solidFill>
                <a:hlinkClick r:id="rId3"/>
              </a:rPr>
              <a:t>krammarketingsolutions.com/BRANDING-CHAMBER.html</a:t>
            </a:r>
            <a:endParaRPr lang="ru-RU" sz="1000">
              <a:solidFill>
                <a:srgbClr val="004265"/>
              </a:solidFill>
            </a:endParaRPr>
          </a:p>
        </p:txBody>
      </p:sp>
      <p:pic>
        <p:nvPicPr>
          <p:cNvPr id="13317" name="Picture 3" descr="prj-Chamber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924050"/>
            <a:ext cx="37306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Placeholder 2" descr="large_1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36" r="-60536"/>
          <a:stretch>
            <a:fillRect/>
          </a:stretch>
        </p:blipFill>
        <p:spPr bwMode="auto">
          <a:xfrm>
            <a:off x="-900113" y="1419225"/>
            <a:ext cx="4535488" cy="32400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28"/>
          </p:nvPr>
        </p:nvSpPr>
        <p:spPr>
          <a:xfrm>
            <a:off x="2555875" y="2932113"/>
            <a:ext cx="17287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CORPORATE BRANDING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1"/>
          </p:nvPr>
        </p:nvSpPr>
        <p:spPr>
          <a:xfrm>
            <a:off x="4787900" y="2932113"/>
            <a:ext cx="19446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MARKETING MATERIALS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4"/>
          </p:nvPr>
        </p:nvSpPr>
        <p:spPr>
          <a:xfrm>
            <a:off x="397123" y="4514850"/>
            <a:ext cx="17272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PROMOTIONAL ADVERTISING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003800" y="843558"/>
            <a:ext cx="3960813" cy="64869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err="1">
                <a:ea typeface="+mn-ea"/>
                <a:cs typeface="+mn-cs"/>
              </a:rPr>
              <a:t>our</a:t>
            </a:r>
            <a:r>
              <a:rPr lang="en-US" sz="4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showcase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6"/>
          </p:nvPr>
        </p:nvSpPr>
        <p:spPr>
          <a:xfrm>
            <a:off x="4788594" y="4516438"/>
            <a:ext cx="17287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BROCHURES &amp; CATALOGS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8"/>
          </p:nvPr>
        </p:nvSpPr>
        <p:spPr>
          <a:xfrm>
            <a:off x="7092950" y="2932113"/>
            <a:ext cx="17272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WEB DEVELOPMENT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0"/>
          </p:nvPr>
        </p:nvSpPr>
        <p:spPr>
          <a:xfrm>
            <a:off x="2555875" y="4516438"/>
            <a:ext cx="17287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SALES &amp; MEDIA KITS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42"/>
          </p:nvPr>
        </p:nvSpPr>
        <p:spPr>
          <a:xfrm>
            <a:off x="7092950" y="4516438"/>
            <a:ext cx="1871663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BILLBOARDS &amp; SIGNAGE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38"/>
          </p:nvPr>
        </p:nvSpPr>
        <p:spPr>
          <a:xfrm>
            <a:off x="323850" y="2860675"/>
            <a:ext cx="17272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LOGO DESIGN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12" name="Picture Placeholder 11" descr="databox-image-BC-Stationery.jpg"/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0" b="-5990"/>
          <a:stretch>
            <a:fillRect/>
          </a:stretch>
        </p:blipFill>
        <p:spPr>
          <a:xfrm>
            <a:off x="2627313" y="1563688"/>
            <a:ext cx="1728787" cy="1368102"/>
          </a:xfrm>
        </p:spPr>
      </p:pic>
      <p:pic>
        <p:nvPicPr>
          <p:cNvPr id="14" name="Picture Placeholder 13" descr="databox-image-PROMOTIONAL-Auto.jpg"/>
          <p:cNvPicPr>
            <a:picLocks noGrp="1" noChangeAspect="1"/>
          </p:cNvPicPr>
          <p:nvPr>
            <p:ph type="pic" sz="quarter" idx="3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0" b="-5990"/>
          <a:stretch>
            <a:fillRect/>
          </a:stretch>
        </p:blipFill>
        <p:spPr>
          <a:xfrm>
            <a:off x="4859338" y="1563688"/>
            <a:ext cx="1728787" cy="1368102"/>
          </a:xfrm>
        </p:spPr>
      </p:pic>
      <p:pic>
        <p:nvPicPr>
          <p:cNvPr id="22" name="Picture Placeholder 21" descr="databox-image-MEDIA-K1.jpg"/>
          <p:cNvPicPr>
            <a:picLocks noGrp="1" noChangeAspect="1"/>
          </p:cNvPicPr>
          <p:nvPr>
            <p:ph type="pic" sz="quarter" idx="3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5349"/>
          <a:stretch>
            <a:fillRect/>
          </a:stretch>
        </p:blipFill>
        <p:spPr>
          <a:xfrm>
            <a:off x="2627313" y="3219450"/>
            <a:ext cx="1728787" cy="1295400"/>
          </a:xfrm>
        </p:spPr>
      </p:pic>
      <p:pic>
        <p:nvPicPr>
          <p:cNvPr id="23" name="Picture Placeholder 22" descr="databox-image-COUPON.jpg"/>
          <p:cNvPicPr>
            <a:picLocks noGrp="1" noChangeAspect="1"/>
          </p:cNvPicPr>
          <p:nvPr>
            <p:ph type="pic" sz="quarter" idx="4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0" b="-5990"/>
          <a:stretch>
            <a:fillRect/>
          </a:stretch>
        </p:blipFill>
        <p:spPr>
          <a:xfrm>
            <a:off x="395536" y="3147814"/>
            <a:ext cx="1728787" cy="1440160"/>
          </a:xfrm>
        </p:spPr>
      </p:pic>
      <p:pic>
        <p:nvPicPr>
          <p:cNvPr id="16" name="Picture Placeholder 15" descr="databox-image-WEB-HC.jpg"/>
          <p:cNvPicPr>
            <a:picLocks noGrp="1" noChangeAspect="1"/>
          </p:cNvPicPr>
          <p:nvPr>
            <p:ph type="pic" sz="quarter" idx="3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>
            <a:fillRect/>
          </a:stretch>
        </p:blipFill>
        <p:spPr>
          <a:xfrm>
            <a:off x="7092950" y="1563688"/>
            <a:ext cx="1727200" cy="1295400"/>
          </a:xfrm>
        </p:spPr>
      </p:pic>
      <p:pic>
        <p:nvPicPr>
          <p:cNvPr id="24" name="Picture Placeholder 23" descr="databox-image-BILLBOARD.jpg"/>
          <p:cNvPicPr>
            <a:picLocks noGrp="1" noChangeAspect="1"/>
          </p:cNvPicPr>
          <p:nvPr>
            <p:ph type="pic" sz="quarter" idx="4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>
            <a:fillRect/>
          </a:stretch>
        </p:blipFill>
        <p:spPr>
          <a:xfrm>
            <a:off x="7092950" y="3219450"/>
            <a:ext cx="1727200" cy="1295400"/>
          </a:xfrm>
        </p:spPr>
      </p:pic>
      <p:pic>
        <p:nvPicPr>
          <p:cNvPr id="28" name="Picture Placeholder 27" descr="databox-image-LOGO-DH.jpg"/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2" b="-6042"/>
          <a:stretch>
            <a:fillRect/>
          </a:stretch>
        </p:blipFill>
        <p:spPr>
          <a:xfrm>
            <a:off x="395288" y="1563688"/>
            <a:ext cx="1727200" cy="1368102"/>
          </a:xfrm>
        </p:spPr>
      </p:pic>
      <p:pic>
        <p:nvPicPr>
          <p:cNvPr id="9216" name="Picture Placeholder 9215" descr="prj-BROCHURES-3.jpg"/>
          <p:cNvPicPr>
            <a:picLocks noGrp="1" noChangeAspect="1"/>
          </p:cNvPicPr>
          <p:nvPr>
            <p:ph type="pic" sz="quarter" idx="37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11" b="-6611"/>
          <a:stretch>
            <a:fillRect/>
          </a:stretch>
        </p:blipFill>
        <p:spPr>
          <a:xfrm>
            <a:off x="4860032" y="3147814"/>
            <a:ext cx="1727200" cy="1440160"/>
          </a:xfrm>
        </p:spPr>
      </p:pic>
    </p:spTree>
    <p:extLst>
      <p:ext uri="{BB962C8B-B14F-4D97-AF65-F5344CB8AC3E}">
        <p14:creationId xmlns:p14="http://schemas.microsoft.com/office/powerpoint/2010/main" val="34659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xmlns:p14="http://schemas.microsoft.com/office/powerpoint/2010/main"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  <p:bldP spid="7" grpId="0" build="p"/>
      <p:bldP spid="7" grpId="1" build="p"/>
      <p:bldP spid="17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13"/>
          <p:cNvSpPr>
            <a:spLocks noGrp="1"/>
          </p:cNvSpPr>
          <p:nvPr>
            <p:ph type="body" sz="quarter" idx="16"/>
          </p:nvPr>
        </p:nvSpPr>
        <p:spPr bwMode="auto">
          <a:xfrm>
            <a:off x="179388" y="2139950"/>
            <a:ext cx="8929687" cy="25923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7D1060"/>
              </a:buClr>
              <a:buFont typeface="Wingdings" charset="0"/>
              <a:buChar char="v"/>
            </a:pPr>
            <a:r>
              <a:rPr lang="en-US" sz="1400">
                <a:latin typeface="Arial" charset="0"/>
              </a:rPr>
              <a:t>  We hire the best freelance designers and technical staff, many of whom are experts in their fields and have   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 their own businesses.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</a:t>
            </a:r>
          </a:p>
          <a:p>
            <a:pPr marL="171450" indent="-171450" eaLnBrk="1" hangingPunct="1">
              <a:buClr>
                <a:srgbClr val="7D1060"/>
              </a:buClr>
              <a:buFont typeface="Wingdings" charset="0"/>
              <a:buChar char="v"/>
            </a:pPr>
            <a:r>
              <a:rPr lang="en-US" sz="1400">
                <a:latin typeface="Arial" charset="0"/>
              </a:rPr>
              <a:t>  Our staff works from their preferred locations, and are available to meet as needed. Consequently,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 we enjoy lower overhead costs… A savings we gladly pass on to you!</a:t>
            </a:r>
            <a:br>
              <a:rPr lang="en-US" sz="1400">
                <a:latin typeface="Arial" charset="0"/>
              </a:rPr>
            </a:br>
            <a:endParaRPr lang="en-US" sz="1400">
              <a:latin typeface="Arial" charset="0"/>
            </a:endParaRPr>
          </a:p>
          <a:p>
            <a:pPr marL="171450" indent="-171450" eaLnBrk="1" hangingPunct="1">
              <a:buClr>
                <a:srgbClr val="7D1060"/>
              </a:buClr>
              <a:buFont typeface="Wingdings" charset="0"/>
              <a:buChar char="v"/>
            </a:pPr>
            <a:r>
              <a:rPr lang="en-US" sz="1400">
                <a:latin typeface="Arial" charset="0"/>
              </a:rPr>
              <a:t>  For big businesses, Kram and Associates Marketing Solutions provides creative, freelance services and 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 access to skills unavailable in-house and on an as needed basis.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</a:t>
            </a:r>
          </a:p>
          <a:p>
            <a:pPr marL="171450" indent="-171450" eaLnBrk="1" hangingPunct="1">
              <a:buClr>
                <a:srgbClr val="7D1060"/>
              </a:buClr>
              <a:buFont typeface="Wingdings" charset="0"/>
              <a:buChar char="v"/>
            </a:pPr>
            <a:r>
              <a:rPr lang="en-US" sz="1400">
                <a:latin typeface="Arial" charset="0"/>
              </a:rPr>
              <a:t>  We can help you cut costs by supplementing a core full-time workforce with skilled, temporary,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  project workers.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540196" y="1750141"/>
            <a:ext cx="8496300" cy="3587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Our </a:t>
            </a:r>
            <a:r>
              <a:rPr lang="en-US" b="1" dirty="0">
                <a:solidFill>
                  <a:srgbClr val="FFA200"/>
                </a:solidFill>
                <a:ea typeface="+mn-ea"/>
                <a:cs typeface="+mn-cs"/>
              </a:rPr>
              <a:t>QUALITY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b="1" dirty="0">
                <a:solidFill>
                  <a:srgbClr val="FFA200"/>
                </a:solidFill>
                <a:ea typeface="+mn-ea"/>
                <a:cs typeface="+mn-cs"/>
              </a:rPr>
              <a:t>FLEXIBILITY</a:t>
            </a:r>
            <a:r>
              <a:rPr lang="en-US" dirty="0">
                <a:ea typeface="+mn-ea"/>
                <a:cs typeface="+mn-cs"/>
              </a:rPr>
              <a:t> is what sets us apart from our competitors.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39552" y="927541"/>
            <a:ext cx="8496300" cy="79156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THE</a:t>
            </a:r>
            <a:r>
              <a:rPr lang="en-US" sz="5400" dirty="0">
                <a:ea typeface="+mn-ea"/>
                <a:cs typeface="+mn-cs"/>
              </a:rPr>
              <a:t>KRAM</a:t>
            </a:r>
            <a:r>
              <a:rPr lang="en-US" sz="5400" dirty="0">
                <a:solidFill>
                  <a:srgbClr val="600C4A"/>
                </a:solidFill>
                <a:ea typeface="+mn-ea"/>
                <a:cs typeface="+mn-cs"/>
              </a:rPr>
              <a:t>DIFFERENCE</a:t>
            </a:r>
            <a:endParaRPr lang="ru-RU" sz="5400" dirty="0">
              <a:solidFill>
                <a:srgbClr val="600C4A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3850" y="915566"/>
            <a:ext cx="8568630" cy="8651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err="1">
                <a:ea typeface="+mn-ea"/>
                <a:cs typeface="+mn-cs"/>
              </a:rPr>
              <a:t>CLIENTS</a:t>
            </a:r>
            <a:r>
              <a:rPr lang="en-US" sz="4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tESTIMONIAL</a:t>
            </a:r>
            <a:r>
              <a:rPr lang="en-US" sz="4800" dirty="0" err="1">
                <a:solidFill>
                  <a:srgbClr val="7F7F7F"/>
                </a:solidFill>
                <a:ea typeface="+mn-ea"/>
                <a:cs typeface="+mn-cs"/>
              </a:rPr>
              <a:t>S</a:t>
            </a:r>
            <a:endParaRPr lang="ru-RU" sz="4800" dirty="0">
              <a:solidFill>
                <a:srgbClr val="7F7F7F"/>
              </a:solidFill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850" y="1708150"/>
          <a:ext cx="8496300" cy="285438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648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2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#</a:t>
                      </a:r>
                      <a:endParaRPr lang="ru-RU" sz="1200" b="0" dirty="0"/>
                    </a:p>
                  </a:txBody>
                  <a:tcPr marL="91433" marR="91433" marT="45704" marB="45704" anchor="ctr"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List Major &amp; Minor Customers</a:t>
                      </a:r>
                      <a:endParaRPr lang="ru-RU" sz="1200" b="0" dirty="0"/>
                    </a:p>
                  </a:txBody>
                  <a:tcPr marL="91433" marR="91433" marT="45704" marB="45704" anchor="ctr"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dirty="0">
                          <a:ea typeface="+mn-ea"/>
                        </a:rPr>
                        <a:t>Referrals</a:t>
                      </a:r>
                    </a:p>
                  </a:txBody>
                  <a:tcPr marL="91433" marR="91433" marT="45704" marB="45704" anchor="ctr">
                    <a:solidFill>
                      <a:srgbClr val="FFA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KROGER COMPANY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JO FORD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(Kroger Company)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HONDA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PAULA CARTER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(Honda)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OHIO FACILITIES CONSTRUCTION COMMISSION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PAULA GLEDHILL 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(Palmer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Donavin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PALMER DONAVIN MANUFACTURING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MARSHIE SKINNER </a:t>
                      </a:r>
                      <a:b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(Ohio Facilities Construction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Commision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AFRICENTRIC PERSONAL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DEVELOPMENT SHOP (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APDS)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NATIONWIDE</a:t>
                      </a:r>
                      <a:r>
                        <a:rPr lang="en-US" sz="12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INSURANCE</a:t>
                      </a:r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/>
          </p:nvPr>
        </p:nvSpPr>
        <p:spPr>
          <a:xfrm>
            <a:off x="395536" y="904081"/>
            <a:ext cx="8496300" cy="863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>
                <a:ea typeface="+mn-ea"/>
                <a:cs typeface="+mn-cs"/>
              </a:rPr>
              <a:t>CONTACT</a:t>
            </a:r>
            <a:r>
              <a:rPr lang="en-US" sz="66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Us</a:t>
            </a:r>
            <a:endParaRPr lang="ru-RU" sz="66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1" name="Текст 28"/>
          <p:cNvSpPr txBox="1">
            <a:spLocks/>
          </p:cNvSpPr>
          <p:nvPr/>
        </p:nvSpPr>
        <p:spPr>
          <a:xfrm>
            <a:off x="323850" y="1635125"/>
            <a:ext cx="1728788" cy="265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600C4A"/>
                </a:solidFill>
                <a:latin typeface="+mj-lt"/>
              </a:rPr>
              <a:t>WEBSITE</a:t>
            </a:r>
            <a:endParaRPr lang="ru-RU" dirty="0">
              <a:solidFill>
                <a:srgbClr val="600C4A"/>
              </a:solidFill>
              <a:latin typeface="+mj-lt"/>
            </a:endParaRPr>
          </a:p>
        </p:txBody>
      </p:sp>
      <p:sp>
        <p:nvSpPr>
          <p:cNvPr id="14343" name="Текст 4"/>
          <p:cNvSpPr txBox="1">
            <a:spLocks/>
          </p:cNvSpPr>
          <p:nvPr/>
        </p:nvSpPr>
        <p:spPr bwMode="auto">
          <a:xfrm>
            <a:off x="323850" y="1924050"/>
            <a:ext cx="39608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dirty="0">
                <a:cs typeface="Arial" charset="0"/>
              </a:rPr>
              <a:t>For more information on who we are and what we do, visit our website at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www.KramMarketingSolutions.com</a:t>
            </a:r>
            <a:endParaRPr lang="en-US" sz="11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ru-RU" sz="1000" dirty="0">
              <a:cs typeface="Arial" charset="0"/>
            </a:endParaRPr>
          </a:p>
        </p:txBody>
      </p:sp>
      <p:sp>
        <p:nvSpPr>
          <p:cNvPr id="23" name="Текст 28"/>
          <p:cNvSpPr txBox="1">
            <a:spLocks/>
          </p:cNvSpPr>
          <p:nvPr/>
        </p:nvSpPr>
        <p:spPr>
          <a:xfrm>
            <a:off x="323850" y="2500313"/>
            <a:ext cx="1728788" cy="2651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600C4A"/>
                </a:solidFill>
                <a:latin typeface="+mj-lt"/>
              </a:rPr>
              <a:t>PHONE</a:t>
            </a:r>
            <a:endParaRPr lang="ru-RU" dirty="0">
              <a:solidFill>
                <a:srgbClr val="600C4A"/>
              </a:solidFill>
              <a:latin typeface="+mj-lt"/>
            </a:endParaRPr>
          </a:p>
        </p:txBody>
      </p:sp>
      <p:sp>
        <p:nvSpPr>
          <p:cNvPr id="27653" name="Текст 4"/>
          <p:cNvSpPr txBox="1">
            <a:spLocks/>
          </p:cNvSpPr>
          <p:nvPr/>
        </p:nvSpPr>
        <p:spPr bwMode="auto">
          <a:xfrm>
            <a:off x="323850" y="2800350"/>
            <a:ext cx="403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If you are serious about taking your business to the next level, we would love to hear from you! Call us at </a:t>
            </a:r>
            <a:r>
              <a:rPr lang="en-US" sz="1100" b="1">
                <a:solidFill>
                  <a:srgbClr val="31859C"/>
                </a:solidFill>
              </a:rPr>
              <a:t>614-402-5672</a:t>
            </a:r>
            <a:r>
              <a:rPr lang="en-US" sz="1000"/>
              <a:t>, where </a:t>
            </a:r>
            <a:br>
              <a:rPr lang="en-US" sz="1000"/>
            </a:br>
            <a:r>
              <a:rPr lang="en-US" sz="1000"/>
              <a:t>one of our representatives will be glad to assist you.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1000"/>
          </a:p>
        </p:txBody>
      </p:sp>
      <p:sp>
        <p:nvSpPr>
          <p:cNvPr id="25" name="Текст 28"/>
          <p:cNvSpPr txBox="1">
            <a:spLocks/>
          </p:cNvSpPr>
          <p:nvPr/>
        </p:nvSpPr>
        <p:spPr>
          <a:xfrm>
            <a:off x="323850" y="3508375"/>
            <a:ext cx="1728788" cy="265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600C4A"/>
                </a:solidFill>
                <a:latin typeface="+mj-lt"/>
              </a:rPr>
              <a:t>E-mail</a:t>
            </a:r>
            <a:endParaRPr lang="ru-RU" dirty="0">
              <a:solidFill>
                <a:srgbClr val="600C4A"/>
              </a:solidFill>
              <a:latin typeface="+mj-lt"/>
            </a:endParaRPr>
          </a:p>
        </p:txBody>
      </p:sp>
      <p:sp>
        <p:nvSpPr>
          <p:cNvPr id="27655" name="Текст 4"/>
          <p:cNvSpPr txBox="1">
            <a:spLocks/>
          </p:cNvSpPr>
          <p:nvPr/>
        </p:nvSpPr>
        <p:spPr bwMode="auto">
          <a:xfrm>
            <a:off x="323850" y="3808413"/>
            <a:ext cx="40322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To find out how we may make your next project a success or request a </a:t>
            </a:r>
            <a:r>
              <a:rPr lang="en-US" sz="1100" b="1">
                <a:solidFill>
                  <a:srgbClr val="31859C"/>
                </a:solidFill>
              </a:rPr>
              <a:t>FREE QUOTE </a:t>
            </a:r>
            <a:r>
              <a:rPr lang="en-US" sz="1000"/>
              <a:t>tailored to your needs, send us a message at</a:t>
            </a:r>
            <a:br>
              <a:rPr lang="en-US" sz="1000"/>
            </a:br>
            <a:r>
              <a:rPr lang="en-US" sz="1000">
                <a:solidFill>
                  <a:srgbClr val="31859C"/>
                </a:solidFill>
                <a:hlinkClick r:id="rId2"/>
              </a:rPr>
              <a:t>info@KramMarketingSolutions.com</a:t>
            </a:r>
            <a:r>
              <a:rPr lang="en-US" sz="1000">
                <a:solidFill>
                  <a:srgbClr val="31859C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1000"/>
          </a:p>
        </p:txBody>
      </p:sp>
      <p:pic>
        <p:nvPicPr>
          <p:cNvPr id="17416" name="Picture 3" descr="shutterstock_152505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924050"/>
            <a:ext cx="42814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7653" grpId="0"/>
      <p:bldP spid="276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-107950" y="3076575"/>
            <a:ext cx="3487738" cy="1295400"/>
          </a:xfrm>
        </p:spPr>
        <p:txBody>
          <a:bodyPr/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>
                <a:solidFill>
                  <a:srgbClr val="FFA200"/>
                </a:solidFill>
                <a:latin typeface="+mj-lt"/>
                <a:ea typeface="+mn-ea"/>
                <a:cs typeface="+mn-cs"/>
              </a:rPr>
              <a:t>FOR YOUR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>
                <a:solidFill>
                  <a:srgbClr val="FFA200"/>
                </a:solidFill>
                <a:latin typeface="+mj-lt"/>
                <a:ea typeface="+mn-ea"/>
                <a:cs typeface="+mn-cs"/>
              </a:rPr>
              <a:t>TIME!</a:t>
            </a:r>
            <a:endParaRPr lang="ru-RU" sz="4800" dirty="0">
              <a:solidFill>
                <a:srgbClr val="FFA2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88900" y="1851025"/>
            <a:ext cx="3168650" cy="1174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600C4A"/>
                </a:solidFill>
                <a:ea typeface="+mn-ea"/>
                <a:cs typeface="+mn-cs"/>
              </a:rPr>
              <a:t>THANK</a:t>
            </a:r>
            <a:r>
              <a:rPr lang="en-US" sz="8000" dirty="0">
                <a:solidFill>
                  <a:srgbClr val="600C4A"/>
                </a:solidFill>
                <a:ea typeface="+mn-ea"/>
                <a:cs typeface="+mn-cs"/>
              </a:rPr>
              <a:t> </a:t>
            </a:r>
            <a:r>
              <a:rPr lang="en-US" sz="6000" dirty="0">
                <a:solidFill>
                  <a:srgbClr val="600C4A"/>
                </a:solidFill>
                <a:ea typeface="+mn-ea"/>
                <a:cs typeface="+mn-cs"/>
              </a:rPr>
              <a:t>YOU</a:t>
            </a:r>
            <a:endParaRPr lang="ru-RU" sz="6000" dirty="0">
              <a:solidFill>
                <a:srgbClr val="600C4A"/>
              </a:solidFill>
              <a:ea typeface="+mn-ea"/>
              <a:cs typeface="+mn-cs"/>
            </a:endParaRPr>
          </a:p>
        </p:txBody>
      </p:sp>
      <p:pic>
        <p:nvPicPr>
          <p:cNvPr id="18435" name="Picture 1" descr="prj-KRAM-1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058863"/>
            <a:ext cx="564515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1"/>
          <p:cNvSpPr>
            <a:spLocks noGrp="1"/>
          </p:cNvSpPr>
          <p:nvPr>
            <p:ph type="body" sz="quarter" idx="15"/>
          </p:nvPr>
        </p:nvSpPr>
        <p:spPr bwMode="auto">
          <a:xfrm>
            <a:off x="323850" y="1924050"/>
            <a:ext cx="3887788" cy="2663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1550" b="1" dirty="0" err="1">
                <a:solidFill>
                  <a:srgbClr val="600C4A"/>
                </a:solidFill>
                <a:latin typeface="Arial" charset="0"/>
                <a:cs typeface="+mn-cs"/>
              </a:rPr>
              <a:t>Kram</a:t>
            </a:r>
            <a:r>
              <a:rPr lang="en-US" sz="1550" b="1" dirty="0">
                <a:solidFill>
                  <a:srgbClr val="600C4A"/>
                </a:solidFill>
                <a:latin typeface="Arial" charset="0"/>
                <a:cs typeface="+mn-cs"/>
              </a:rPr>
              <a:t> and Associates Marketing Solutions, Inc. (KRAM) provides top tier marketing solutions that meet and exceed client expectations and increase their market share. </a:t>
            </a:r>
            <a:r>
              <a:rPr lang="en-US" sz="1550" b="1" dirty="0" err="1">
                <a:solidFill>
                  <a:srgbClr val="600C4A"/>
                </a:solidFill>
                <a:latin typeface="Arial" charset="0"/>
                <a:cs typeface="+mn-cs"/>
              </a:rPr>
              <a:t>Kram's</a:t>
            </a:r>
            <a:r>
              <a:rPr lang="en-US" sz="1550" b="1" dirty="0">
                <a:solidFill>
                  <a:srgbClr val="600C4A"/>
                </a:solidFill>
                <a:latin typeface="Arial" charset="0"/>
                <a:cs typeface="+mn-cs"/>
              </a:rPr>
              <a:t> rich network of business partners, provides clients with a cost effective, one- stop-shop, solutions for Marketing, Printing, Graphic Design, Website Development, E-commerce, Social Media and Internet Technology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796136" y="987574"/>
            <a:ext cx="3095625" cy="8651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ea typeface="+mn-ea"/>
                <a:cs typeface="+mn-cs"/>
              </a:rPr>
              <a:t>ABOUT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US</a:t>
            </a:r>
            <a:endParaRPr lang="ru-RU" sz="60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600" dirty="0">
              <a:ea typeface="+mn-ea"/>
              <a:cs typeface="+mn-cs"/>
            </a:endParaRPr>
          </a:p>
        </p:txBody>
      </p:sp>
      <p:sp>
        <p:nvSpPr>
          <p:cNvPr id="3078" name="Текст 1"/>
          <p:cNvSpPr txBox="1">
            <a:spLocks/>
          </p:cNvSpPr>
          <p:nvPr/>
        </p:nvSpPr>
        <p:spPr bwMode="auto">
          <a:xfrm>
            <a:off x="4572000" y="1995488"/>
            <a:ext cx="43926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Kram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and Associates Marketing Solutions, Inc. we believe in diversity. We are a minority-owned business that hires the best freelance designers and technical staff, many of whom are experts in their fields and have their own businesses.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Our mobile staff work from their preferred locations, and are available to meet as needed. Consequently, we enjoy lower overhead costs... A savings we gladly pass on to you!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big businesses,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Kram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and Associates Marketing Solutions, Inc. can provide creative, freelance services and access to skills unavailable in-house and on an as needed basis. We can help you cut costs by supplementing a core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full-time workforce with skilled, temporary, project workers.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16"/>
          <p:cNvSpPr>
            <a:spLocks noGrp="1"/>
          </p:cNvSpPr>
          <p:nvPr>
            <p:ph type="body" sz="quarter" idx="15"/>
          </p:nvPr>
        </p:nvSpPr>
        <p:spPr bwMode="auto">
          <a:xfrm>
            <a:off x="250825" y="3292475"/>
            <a:ext cx="2160588" cy="151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900">
                <a:latin typeface="Arial" charset="0"/>
              </a:rPr>
              <a:t>Mark Hall, former  VP and Partner of Three Leaf Productions, Inc. was instrumental in taking the company from $100K to $10 million in 10 years. In this position he was responsible for growing major accounts nationally and locally, along with developing a nationwide supplier base. Mark was in charge of maintaining a partnership with new and existing businesses.</a:t>
            </a:r>
            <a:endParaRPr lang="ru-RU" sz="900">
              <a:latin typeface="Arial" charset="0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252413" y="2787650"/>
            <a:ext cx="1727200" cy="288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MARK HALL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5123" name="Picture Placeholder 1" descr="MARK.jpg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 bwMode="auto">
          <a:xfrm>
            <a:off x="323850" y="1419225"/>
            <a:ext cx="1727200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6388" name="Текст 27"/>
          <p:cNvSpPr>
            <a:spLocks noGrp="1"/>
          </p:cNvSpPr>
          <p:nvPr>
            <p:ph type="body" sz="quarter" idx="27"/>
          </p:nvPr>
        </p:nvSpPr>
        <p:spPr bwMode="auto">
          <a:xfrm>
            <a:off x="2484438" y="3292475"/>
            <a:ext cx="2303462" cy="151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00">
                <a:latin typeface="Arial" charset="0"/>
              </a:rPr>
              <a:t>Giselle provides graphic design, corporate branding, print and promotional advertising, website development and interactive media solutions Giselle works directly with clients to help them achieve their communications objectives. Giselle’s 15+ years experience in Print &amp; Web Design, Sales, Marketing &amp; Management, enable her to effectively meet client needs and surpass their expectations!</a:t>
            </a:r>
            <a:endParaRPr lang="ru-RU" sz="900">
              <a:latin typeface="Arial" charset="0"/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28"/>
          </p:nvPr>
        </p:nvSpPr>
        <p:spPr>
          <a:xfrm>
            <a:off x="2484438" y="2787650"/>
            <a:ext cx="1727200" cy="288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GISELLE WHITE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5126" name="Picture Placeholder 2" descr="GISELLE.jpg"/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 bwMode="auto">
          <a:xfrm>
            <a:off x="2555875" y="1419225"/>
            <a:ext cx="1727200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6391" name="Текст 36"/>
          <p:cNvSpPr>
            <a:spLocks noGrp="1"/>
          </p:cNvSpPr>
          <p:nvPr>
            <p:ph type="body" sz="quarter" idx="30"/>
          </p:nvPr>
        </p:nvSpPr>
        <p:spPr bwMode="auto">
          <a:xfrm>
            <a:off x="4859338" y="3292475"/>
            <a:ext cx="2016125" cy="14398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00">
                <a:latin typeface="Arial" charset="0"/>
              </a:rPr>
              <a:t>Natasha Pongonis, provides research and marketing analyses that enables clients to fully engage with their Spanish, and other demographic clientele. Being fluent in four languages: English, Spanish, French &amp; Italian- enables her to reach out and connect with a diverse digital audience across the globe.</a:t>
            </a:r>
            <a:endParaRPr lang="ru-RU" sz="900">
              <a:latin typeface="Arial" charset="0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31"/>
          </p:nvPr>
        </p:nvSpPr>
        <p:spPr>
          <a:xfrm>
            <a:off x="4860925" y="2787650"/>
            <a:ext cx="1727200" cy="288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NICOLE PONGONIS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5129" name="Picture Placeholder 3" descr="NATASHA-2.jpg"/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 bwMode="auto">
          <a:xfrm>
            <a:off x="4860925" y="1419225"/>
            <a:ext cx="1727200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6394" name="Текст 39"/>
          <p:cNvSpPr>
            <a:spLocks noGrp="1"/>
          </p:cNvSpPr>
          <p:nvPr>
            <p:ph type="body" sz="quarter" idx="33"/>
          </p:nvPr>
        </p:nvSpPr>
        <p:spPr bwMode="auto">
          <a:xfrm>
            <a:off x="7092950" y="3292475"/>
            <a:ext cx="1800225" cy="14398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900">
                <a:latin typeface="Arial" charset="0"/>
              </a:rPr>
              <a:t>Sue has developed relationships with a wide range of manufacturers so we're able to bring you the best technical Sales and Support Hardware &amp; Software IT Infrastructure, Smart WiFi, Networking and Storage, Security, Maintenance and Repair service and solutions.</a:t>
            </a:r>
            <a:endParaRPr lang="ru-RU" sz="900">
              <a:latin typeface="Arial" charset="0"/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34"/>
          </p:nvPr>
        </p:nvSpPr>
        <p:spPr>
          <a:xfrm>
            <a:off x="7092950" y="2787650"/>
            <a:ext cx="1728788" cy="288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SUE HARRAH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5132" name="Picture Placeholder 4" descr="SueHarrah-XTEK.jpg"/>
          <p:cNvPicPr>
            <a:picLocks noGrp="1" noChangeAspect="1"/>
          </p:cNvPicPr>
          <p:nvPr>
            <p:ph type="pic" sz="quarter" idx="3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8649"/>
          <a:stretch>
            <a:fillRect/>
          </a:stretch>
        </p:blipFill>
        <p:spPr bwMode="auto">
          <a:xfrm>
            <a:off x="7092950" y="1419225"/>
            <a:ext cx="1728788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133" name="Текст 42"/>
          <p:cNvSpPr>
            <a:spLocks noGrp="1"/>
          </p:cNvSpPr>
          <p:nvPr>
            <p:ph type="body" sz="quarter" idx="36"/>
          </p:nvPr>
        </p:nvSpPr>
        <p:spPr bwMode="auto">
          <a:xfrm>
            <a:off x="252413" y="3076575"/>
            <a:ext cx="1727200" cy="142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CEO &amp; FOUNDER</a:t>
            </a:r>
            <a:endParaRPr lang="ru-RU">
              <a:latin typeface="Arial" charset="0"/>
            </a:endParaRPr>
          </a:p>
        </p:txBody>
      </p:sp>
      <p:sp>
        <p:nvSpPr>
          <p:cNvPr id="5134" name="Текст 43"/>
          <p:cNvSpPr>
            <a:spLocks noGrp="1"/>
          </p:cNvSpPr>
          <p:nvPr>
            <p:ph type="body" sz="quarter" idx="37"/>
          </p:nvPr>
        </p:nvSpPr>
        <p:spPr bwMode="auto">
          <a:xfrm>
            <a:off x="2484438" y="3076575"/>
            <a:ext cx="1727200" cy="142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Creative Director</a:t>
            </a:r>
            <a:endParaRPr lang="ru-RU">
              <a:latin typeface="Arial" charset="0"/>
            </a:endParaRPr>
          </a:p>
        </p:txBody>
      </p:sp>
      <p:sp>
        <p:nvSpPr>
          <p:cNvPr id="5135" name="Текст 44"/>
          <p:cNvSpPr>
            <a:spLocks noGrp="1"/>
          </p:cNvSpPr>
          <p:nvPr>
            <p:ph type="body" sz="quarter" idx="38"/>
          </p:nvPr>
        </p:nvSpPr>
        <p:spPr bwMode="auto">
          <a:xfrm>
            <a:off x="4859338" y="3076575"/>
            <a:ext cx="1727200" cy="142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Social Media Director</a:t>
            </a:r>
            <a:endParaRPr lang="ru-RU">
              <a:latin typeface="Arial" charset="0"/>
            </a:endParaRPr>
          </a:p>
        </p:txBody>
      </p:sp>
      <p:sp>
        <p:nvSpPr>
          <p:cNvPr id="5136" name="Текст 45"/>
          <p:cNvSpPr>
            <a:spLocks noGrp="1"/>
          </p:cNvSpPr>
          <p:nvPr>
            <p:ph type="body" sz="quarter" idx="39"/>
          </p:nvPr>
        </p:nvSpPr>
        <p:spPr bwMode="auto">
          <a:xfrm>
            <a:off x="7092950" y="3076575"/>
            <a:ext cx="1727200" cy="142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Internet Technology Director</a:t>
            </a:r>
            <a:endParaRPr lang="ru-RU">
              <a:latin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323850" y="842963"/>
            <a:ext cx="8569325" cy="6492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>
                <a:ea typeface="+mn-ea"/>
                <a:cs typeface="+mn-cs"/>
              </a:rPr>
              <a:t> OUR</a:t>
            </a:r>
            <a:r>
              <a:rPr lang="en-US" sz="3600" dirty="0">
                <a:solidFill>
                  <a:srgbClr val="7F7F7F"/>
                </a:solidFill>
                <a:ea typeface="+mn-ea"/>
                <a:cs typeface="+mn-cs"/>
              </a:rPr>
              <a:t>TEAM</a:t>
            </a:r>
            <a:endParaRPr lang="ru-RU" sz="3600" dirty="0">
              <a:solidFill>
                <a:srgbClr val="7F7F7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  <p:bldP spid="22" grpId="0" build="p"/>
      <p:bldP spid="16388" grpId="0" build="allAtOnce"/>
      <p:bldP spid="31" grpId="0" build="p"/>
      <p:bldP spid="16391" grpId="0" build="p"/>
      <p:bldP spid="38" grpId="0" build="p"/>
      <p:bldP spid="16394" grpId="0"/>
      <p:bldP spid="4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3"/>
          <p:cNvSpPr>
            <a:spLocks noGrp="1"/>
          </p:cNvSpPr>
          <p:nvPr>
            <p:ph type="body" sz="quarter" idx="15"/>
          </p:nvPr>
        </p:nvSpPr>
        <p:spPr bwMode="auto">
          <a:xfrm>
            <a:off x="2268538" y="1822450"/>
            <a:ext cx="1798637" cy="11858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Consulting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Research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Strategic Marketing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Brand Management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Quality Assurance</a:t>
            </a:r>
          </a:p>
          <a:p>
            <a:pPr eaLnBrk="1" hangingPunct="1">
              <a:defRPr/>
            </a:pPr>
            <a:endParaRPr lang="ru-RU" sz="1000" dirty="0">
              <a:latin typeface="Arial" charset="0"/>
              <a:cs typeface="+mn-cs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9"/>
          </p:nvPr>
        </p:nvSpPr>
        <p:spPr>
          <a:xfrm>
            <a:off x="323850" y="1492250"/>
            <a:ext cx="3743325" cy="3302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1. PROJECT MANAGEMENT SERVICES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1655763" cy="576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600C4A"/>
                </a:solidFill>
                <a:ea typeface="+mn-ea"/>
                <a:cs typeface="+mn-cs"/>
              </a:rPr>
              <a:t>WE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PROVIDE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104" name="Текст 27"/>
          <p:cNvSpPr>
            <a:spLocks noGrp="1"/>
          </p:cNvSpPr>
          <p:nvPr>
            <p:ph type="body" sz="quarter" idx="21"/>
          </p:nvPr>
        </p:nvSpPr>
        <p:spPr bwMode="auto">
          <a:xfrm>
            <a:off x="4572000" y="1419225"/>
            <a:ext cx="4321175" cy="12969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Print, Graphic Design, Advertising, Corporate and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Event Branding Services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Advertising &amp; Marketing – Newspaper,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Print &amp; Production Media Buying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Direct Mail Campaigns; Door-to-Door Distribution Services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Media Buying – Television and Radio Broadcast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3"/>
          </p:nvPr>
        </p:nvSpPr>
        <p:spPr>
          <a:xfrm>
            <a:off x="4572000" y="1058863"/>
            <a:ext cx="4032250" cy="287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2. </a:t>
            </a:r>
            <a:r>
              <a:rPr lang="en-US" dirty="0">
                <a:ea typeface="+mn-ea"/>
                <a:cs typeface="+mn-cs"/>
              </a:rPr>
              <a:t>CREATIVE SERVICES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03550"/>
            <a:ext cx="36718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prj-Branding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7650"/>
            <a:ext cx="27686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prj-Branding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778125"/>
            <a:ext cx="277177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6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3"/>
          <p:cNvSpPr>
            <a:spLocks noGrp="1"/>
          </p:cNvSpPr>
          <p:nvPr>
            <p:ph type="body" sz="quarter" idx="15"/>
          </p:nvPr>
        </p:nvSpPr>
        <p:spPr bwMode="auto">
          <a:xfrm>
            <a:off x="323850" y="1960563"/>
            <a:ext cx="4176713" cy="9715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FFA200"/>
              </a:buClr>
              <a:buFont typeface="Arial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Web Design and Development Services</a:t>
            </a:r>
          </a:p>
          <a:p>
            <a:pPr marL="171450" indent="-171450" eaLnBrk="1" hangingPunct="1">
              <a:buClr>
                <a:srgbClr val="FFA200"/>
              </a:buClr>
              <a:buFont typeface="Arial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Social Media Integration &amp; Demographic Research</a:t>
            </a:r>
          </a:p>
          <a:p>
            <a:pPr marL="171450" indent="-171450" eaLnBrk="1" hangingPunct="1">
              <a:buClr>
                <a:srgbClr val="FFA200"/>
              </a:buClr>
              <a:buFont typeface="Arial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Ecommerce and Content-Management Systems (CMS)</a:t>
            </a:r>
          </a:p>
          <a:p>
            <a:pPr marL="171450" indent="-171450" eaLnBrk="1" hangingPunct="1">
              <a:buClr>
                <a:srgbClr val="FFA200"/>
              </a:buClr>
              <a:buFont typeface="Arial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Interactive Media Solutions</a:t>
            </a:r>
          </a:p>
          <a:p>
            <a:pPr eaLnBrk="1" hangingPunct="1">
              <a:defRPr/>
            </a:pPr>
            <a:endParaRPr lang="ru-RU" sz="1000" dirty="0">
              <a:latin typeface="Arial" charset="0"/>
              <a:cs typeface="+mn-cs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9"/>
          </p:nvPr>
        </p:nvSpPr>
        <p:spPr>
          <a:xfrm>
            <a:off x="323850" y="1665288"/>
            <a:ext cx="4032250" cy="287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3. </a:t>
            </a:r>
            <a:r>
              <a:rPr lang="en-US" dirty="0">
                <a:ea typeface="+mn-ea"/>
                <a:cs typeface="+mn-cs"/>
              </a:rPr>
              <a:t>WEB DEVELOPMENT SERVICES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7171" name="Текст 27"/>
          <p:cNvSpPr>
            <a:spLocks noGrp="1"/>
          </p:cNvSpPr>
          <p:nvPr>
            <p:ph type="body" sz="quarter" idx="21"/>
          </p:nvPr>
        </p:nvSpPr>
        <p:spPr bwMode="auto">
          <a:xfrm>
            <a:off x="323850" y="3435350"/>
            <a:ext cx="4392613" cy="11525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FFA200"/>
              </a:buClr>
              <a:buFont typeface="Wingdings" charset="0"/>
              <a:buChar char="§"/>
            </a:pPr>
            <a:r>
              <a:rPr lang="en-US">
                <a:solidFill>
                  <a:srgbClr val="595959"/>
                </a:solidFill>
                <a:latin typeface="Arial" charset="0"/>
              </a:rPr>
              <a:t>Customized Printing to meet clients’ needs: Mailing Inserts, Stationery, Posters, Programs, Brochures, Annual Reports, Promotional Items, Die-Cut Sheets, etc.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0"/>
              <a:buChar char="§"/>
            </a:pPr>
            <a:r>
              <a:rPr lang="en-US">
                <a:solidFill>
                  <a:srgbClr val="595959"/>
                </a:solidFill>
                <a:latin typeface="Arial" charset="0"/>
              </a:rPr>
              <a:t>Finishing &amp; Binding; Mailing and Shipping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0"/>
              <a:buChar char="§"/>
            </a:pPr>
            <a:r>
              <a:rPr lang="en-US">
                <a:solidFill>
                  <a:srgbClr val="595959"/>
                </a:solidFill>
                <a:latin typeface="Arial" charset="0"/>
              </a:rPr>
              <a:t>Maintenance Services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3"/>
          </p:nvPr>
        </p:nvSpPr>
        <p:spPr>
          <a:xfrm>
            <a:off x="395288" y="3076575"/>
            <a:ext cx="4032250" cy="285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4. </a:t>
            </a:r>
            <a:r>
              <a:rPr lang="en-US" dirty="0">
                <a:ea typeface="+mn-ea"/>
                <a:cs typeface="+mn-cs"/>
              </a:rPr>
              <a:t>PRINTING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3651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8863"/>
            <a:ext cx="36703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3"/>
          <p:cNvSpPr>
            <a:spLocks noGrp="1"/>
          </p:cNvSpPr>
          <p:nvPr>
            <p:ph type="body" sz="quarter" idx="15"/>
          </p:nvPr>
        </p:nvSpPr>
        <p:spPr bwMode="auto">
          <a:xfrm>
            <a:off x="323850" y="1960563"/>
            <a:ext cx="4535488" cy="12588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Information Technology - Integration of voice, Video and Data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Sub Cabling - Maintenance and Installation 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Fiber, Copper, Underground, Aerial, Card Readers</a:t>
            </a:r>
          </a:p>
          <a:p>
            <a:pPr marL="171450" indent="-171450" eaLnBrk="1" hangingPunct="1">
              <a:buClr>
                <a:srgbClr val="FFA200"/>
              </a:buClr>
              <a:buFont typeface="Wingdings" charset="2"/>
              <a:buChar char="§"/>
              <a:tabLst>
                <a:tab pos="228600" algn="l"/>
              </a:tabLs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Computer, Computer Peripheral Equipment, Monitor,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Laptop and Software Merchant Suppliers</a:t>
            </a:r>
          </a:p>
          <a:p>
            <a:pPr eaLnBrk="1" hangingPunct="1">
              <a:defRPr/>
            </a:pPr>
            <a:endParaRPr lang="ru-RU" sz="1000" dirty="0">
              <a:latin typeface="Arial" charset="0"/>
              <a:cs typeface="+mn-cs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9"/>
          </p:nvPr>
        </p:nvSpPr>
        <p:spPr>
          <a:xfrm>
            <a:off x="323850" y="1665288"/>
            <a:ext cx="4032250" cy="287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5. </a:t>
            </a:r>
            <a:r>
              <a:rPr lang="en-US" dirty="0">
                <a:ea typeface="+mn-ea"/>
                <a:cs typeface="+mn-cs"/>
              </a:rPr>
              <a:t>INFORMATION TECHNOLOGY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8195" name="Текст 27"/>
          <p:cNvSpPr>
            <a:spLocks noGrp="1"/>
          </p:cNvSpPr>
          <p:nvPr>
            <p:ph type="body" sz="quarter" idx="21"/>
          </p:nvPr>
        </p:nvSpPr>
        <p:spPr bwMode="auto">
          <a:xfrm>
            <a:off x="468313" y="3579813"/>
            <a:ext cx="8424862" cy="1079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A200"/>
              </a:buClr>
            </a:pPr>
            <a:r>
              <a:rPr lang="en-US" sz="1000">
                <a:solidFill>
                  <a:srgbClr val="595959"/>
                </a:solidFill>
                <a:latin typeface="Arial" charset="0"/>
              </a:rPr>
              <a:t>541613 – Marketing Consulting Services</a:t>
            </a:r>
          </a:p>
          <a:p>
            <a:pPr eaLnBrk="1" hangingPunct="1">
              <a:buClr>
                <a:srgbClr val="FFA200"/>
              </a:buClr>
            </a:pPr>
            <a:r>
              <a:rPr lang="en-US" sz="1000">
                <a:solidFill>
                  <a:srgbClr val="595959"/>
                </a:solidFill>
                <a:latin typeface="Arial" charset="0"/>
              </a:rPr>
              <a:t>561439 – Other Business Service Centers (Blueprinting and Copying)</a:t>
            </a:r>
          </a:p>
          <a:p>
            <a:pPr eaLnBrk="1" hangingPunct="1">
              <a:buClr>
                <a:srgbClr val="FFA200"/>
              </a:buClr>
            </a:pPr>
            <a:r>
              <a:rPr lang="en-US" sz="1000">
                <a:solidFill>
                  <a:srgbClr val="595959"/>
                </a:solidFill>
                <a:latin typeface="Arial" charset="0"/>
              </a:rPr>
              <a:t>238210 – Electrical Contractors and Other Wiring Installation Contractors (Computer and network cable installation)</a:t>
            </a:r>
          </a:p>
          <a:p>
            <a:pPr eaLnBrk="1" hangingPunct="1">
              <a:buClr>
                <a:srgbClr val="FFA200"/>
              </a:buClr>
            </a:pPr>
            <a:r>
              <a:rPr lang="en-US" sz="1000">
                <a:solidFill>
                  <a:srgbClr val="595959"/>
                </a:solidFill>
                <a:latin typeface="Arial" charset="0"/>
              </a:rPr>
              <a:t>423420 – Computer and Computer Peripheral Equipment and Software Merchant Wholesalers</a:t>
            </a:r>
          </a:p>
          <a:p>
            <a:pPr eaLnBrk="1" hangingPunct="1">
              <a:buClr>
                <a:srgbClr val="FFA200"/>
              </a:buClr>
            </a:pPr>
            <a:r>
              <a:rPr lang="en-US" sz="1000">
                <a:solidFill>
                  <a:srgbClr val="595959"/>
                </a:solidFill>
                <a:latin typeface="Arial" charset="0"/>
              </a:rPr>
              <a:t>237130 – Power and Communication Line and Related Structures Construction 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3"/>
          </p:nvPr>
        </p:nvSpPr>
        <p:spPr>
          <a:xfrm>
            <a:off x="468313" y="3292475"/>
            <a:ext cx="4032250" cy="285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NAICS Codes: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8150"/>
            <a:ext cx="37703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28"/>
          </p:nvPr>
        </p:nvSpPr>
        <p:spPr>
          <a:xfrm>
            <a:off x="2555875" y="2932113"/>
            <a:ext cx="17287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XTEK : WEB DEVELOPMENT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1"/>
          </p:nvPr>
        </p:nvSpPr>
        <p:spPr>
          <a:xfrm>
            <a:off x="4787900" y="2932113"/>
            <a:ext cx="19446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COLUMBUS CHAMBER : BRANDING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9219" name="Picture Placeholder 2" descr="CHAMBER.jpg">
            <a:hlinkClick r:id="rId2"/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4" b="-4594"/>
          <a:stretch>
            <a:fillRect/>
          </a:stretch>
        </p:blipFill>
        <p:spPr bwMode="auto">
          <a:xfrm>
            <a:off x="4860925" y="1563688"/>
            <a:ext cx="1727200" cy="14398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34"/>
          </p:nvPr>
        </p:nvSpPr>
        <p:spPr>
          <a:xfrm>
            <a:off x="4860925" y="4514850"/>
            <a:ext cx="17272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COLUMBUS STATE : PRINTING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003800" y="878681"/>
            <a:ext cx="3960813" cy="720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err="1">
                <a:ea typeface="+mn-ea"/>
                <a:cs typeface="+mn-cs"/>
              </a:rPr>
              <a:t>our</a:t>
            </a:r>
            <a:r>
              <a:rPr lang="en-US" sz="4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showcase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6"/>
          </p:nvPr>
        </p:nvSpPr>
        <p:spPr>
          <a:xfrm>
            <a:off x="323850" y="4516438"/>
            <a:ext cx="17287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INDIANA ENERGY : BRANDING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9223" name="Picture Placeholder 27" descr="IEA-3A.jpg">
            <a:hlinkClick r:id="rId4"/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r="4150"/>
          <a:stretch>
            <a:fillRect/>
          </a:stretch>
        </p:blipFill>
        <p:spPr bwMode="auto">
          <a:xfrm>
            <a:off x="323850" y="3219450"/>
            <a:ext cx="1727200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9" name="Текст 18"/>
          <p:cNvSpPr>
            <a:spLocks noGrp="1"/>
          </p:cNvSpPr>
          <p:nvPr>
            <p:ph type="body" sz="quarter" idx="38"/>
          </p:nvPr>
        </p:nvSpPr>
        <p:spPr>
          <a:xfrm>
            <a:off x="7092950" y="2932113"/>
            <a:ext cx="17272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LOGO DESIGN &amp; COLLATERAL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0"/>
          </p:nvPr>
        </p:nvSpPr>
        <p:spPr>
          <a:xfrm>
            <a:off x="2555875" y="4516438"/>
            <a:ext cx="1728788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KROGER : CHRISTMAS CARDS</a:t>
            </a:r>
            <a:endParaRPr lang="ru-RU" dirty="0">
              <a:ea typeface="+mn-ea"/>
              <a:cs typeface="+mn-cs"/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42"/>
          </p:nvPr>
        </p:nvSpPr>
        <p:spPr>
          <a:xfrm>
            <a:off x="7092950" y="4516438"/>
            <a:ext cx="1871663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APDS COLLATERAL &amp; BRANDING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9227" name="Picture Placeholder 1" descr="XTEK-WEB-thmb.jpg">
            <a:hlinkClick r:id="rId6"/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207"/>
          <a:stretch>
            <a:fillRect/>
          </a:stretch>
        </p:blipFill>
        <p:spPr bwMode="auto">
          <a:xfrm>
            <a:off x="2555875" y="1635125"/>
            <a:ext cx="1727200" cy="12969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9228" name="Picture Placeholder 19" descr="KROGER-1B.jpg"/>
          <p:cNvPicPr>
            <a:picLocks noGrp="1" noChangeAspect="1"/>
          </p:cNvPicPr>
          <p:nvPr>
            <p:ph type="pic" sz="quarter" idx="4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r="4150"/>
          <a:stretch>
            <a:fillRect/>
          </a:stretch>
        </p:blipFill>
        <p:spPr bwMode="auto">
          <a:xfrm>
            <a:off x="2555875" y="3219450"/>
            <a:ext cx="1727200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Placeholder 32" descr="TUTORING POSTER-1-BlackGirl.jpg">
            <a:hlinkClick r:id="rId9"/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5434"/>
          <a:stretch>
            <a:fillRect/>
          </a:stretch>
        </p:blipFill>
        <p:spPr bwMode="auto">
          <a:xfrm>
            <a:off x="4859338" y="3219450"/>
            <a:ext cx="1728787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Текст 18"/>
          <p:cNvSpPr>
            <a:spLocks noGrp="1"/>
          </p:cNvSpPr>
          <p:nvPr>
            <p:ph type="body" sz="quarter" idx="38"/>
          </p:nvPr>
        </p:nvSpPr>
        <p:spPr>
          <a:xfrm>
            <a:off x="323850" y="2860675"/>
            <a:ext cx="17272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HONDA : HISPANIC BRANDING</a:t>
            </a:r>
            <a:endParaRPr lang="ru-RU" dirty="0">
              <a:ea typeface="+mn-ea"/>
              <a:cs typeface="+mn-cs"/>
            </a:endParaRPr>
          </a:p>
        </p:txBody>
      </p:sp>
      <p:pic>
        <p:nvPicPr>
          <p:cNvPr id="9231" name="Picture Placeholder 34" descr="HONDA-Hispanic-SM.jp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207"/>
          <a:stretch>
            <a:fillRect/>
          </a:stretch>
        </p:blipFill>
        <p:spPr bwMode="auto">
          <a:xfrm>
            <a:off x="323850" y="1563688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Placeholder 45" descr="BRANDING-SM.jpg"/>
          <p:cNvPicPr>
            <a:picLocks noGrp="1" noChangeAspect="1"/>
          </p:cNvPicPr>
          <p:nvPr>
            <p:ph type="pic" sz="quarter" idx="39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207"/>
          <a:stretch>
            <a:fillRect/>
          </a:stretch>
        </p:blipFill>
        <p:spPr bwMode="auto">
          <a:xfrm>
            <a:off x="7092950" y="1635125"/>
            <a:ext cx="1727200" cy="12969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Placeholder 49" descr="APDS_2.jpg">
            <a:hlinkClick r:id="rId14"/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4166"/>
          <a:stretch>
            <a:fillRect/>
          </a:stretch>
        </p:blipFill>
        <p:spPr bwMode="auto">
          <a:xfrm>
            <a:off x="7092950" y="3219450"/>
            <a:ext cx="1728788" cy="12969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  <p:bldP spid="7" grpId="0" build="p"/>
      <p:bldP spid="17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787900" y="2643188"/>
            <a:ext cx="4032250" cy="2016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PROJECT:  </a:t>
            </a:r>
            <a:r>
              <a:rPr lang="en-US" sz="1000">
                <a:latin typeface="Arial" charset="0"/>
              </a:rPr>
              <a:t>Marketing Materials for Honda of America was created. </a:t>
            </a:r>
          </a:p>
          <a:p>
            <a:pPr eaLnBrk="1" hangingPunct="1">
              <a:lnSpc>
                <a:spcPct val="110000"/>
              </a:lnSpc>
            </a:pP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latin typeface="Arial" charset="0"/>
              </a:rPr>
              <a:t>WHAT WAS DONE: </a:t>
            </a: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solidFill>
                  <a:srgbClr val="FFA200"/>
                </a:solidFill>
                <a:latin typeface="Arial" charset="0"/>
              </a:rPr>
              <a:t>1. </a:t>
            </a:r>
            <a:r>
              <a:rPr lang="en-US" sz="1000">
                <a:latin typeface="Arial" charset="0"/>
              </a:rPr>
              <a:t>The Word Cloud design concept was created to show Honda as being innovative, diverse, modern and trendy.  </a:t>
            </a:r>
          </a:p>
          <a:p>
            <a:pPr eaLnBrk="1" hangingPunct="1"/>
            <a:r>
              <a:rPr lang="en-US" sz="1000" b="1">
                <a:solidFill>
                  <a:srgbClr val="FFA200"/>
                </a:solidFill>
                <a:latin typeface="Arial" charset="0"/>
              </a:rPr>
              <a:t>2. </a:t>
            </a:r>
            <a:r>
              <a:rPr lang="en-US" sz="1000">
                <a:latin typeface="Arial" charset="0"/>
              </a:rPr>
              <a:t>Marketing Material comprising Press, Publication, Magazine Ads, Posters and bi-lingual Brochures were created.</a:t>
            </a:r>
          </a:p>
          <a:p>
            <a:pPr eaLnBrk="1" hangingPunct="1"/>
            <a:endParaRPr lang="en-US" sz="1000">
              <a:latin typeface="Arial" charset="0"/>
            </a:endParaRPr>
          </a:p>
          <a:p>
            <a:pPr eaLnBrk="1" hangingPunct="1"/>
            <a:r>
              <a:rPr lang="en-US" sz="1000" b="1">
                <a:solidFill>
                  <a:srgbClr val="FFA200"/>
                </a:solidFill>
                <a:latin typeface="Arial" charset="0"/>
              </a:rPr>
              <a:t>3. </a:t>
            </a:r>
            <a:r>
              <a:rPr lang="en-US" sz="1000">
                <a:latin typeface="Arial" charset="0"/>
              </a:rPr>
              <a:t>Collateral Printing  </a:t>
            </a:r>
            <a:endParaRPr lang="ru-RU" sz="1000">
              <a:latin typeface="Arial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0"/>
          </p:nvPr>
        </p:nvSpPr>
        <p:spPr>
          <a:xfrm>
            <a:off x="4787900" y="1924050"/>
            <a:ext cx="4032250" cy="271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600C4A"/>
                </a:solidFill>
                <a:cs typeface="+mn-cs"/>
              </a:rPr>
              <a:t>PRINT PROMOTIONAL BRANDING</a:t>
            </a:r>
            <a:endParaRPr lang="ru-RU" dirty="0">
              <a:solidFill>
                <a:srgbClr val="600C4A"/>
              </a:solidFill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3181" y="978694"/>
            <a:ext cx="8459788" cy="8651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err="1">
                <a:ea typeface="+mn-ea"/>
                <a:cs typeface="+mn-cs"/>
              </a:rPr>
              <a:t>HONDA</a:t>
            </a:r>
            <a:r>
              <a:rPr lang="en-US" sz="5400" dirty="0" err="1">
                <a:solidFill>
                  <a:srgbClr val="7F7F7F"/>
                </a:solidFill>
                <a:ea typeface="+mn-ea"/>
                <a:cs typeface="+mn-cs"/>
              </a:rPr>
              <a:t>project</a:t>
            </a:r>
            <a:endParaRPr lang="ru-RU" sz="5400" dirty="0">
              <a:solidFill>
                <a:srgbClr val="7F7F7F"/>
              </a:solidFill>
              <a:ea typeface="+mn-ea"/>
              <a:cs typeface="+mn-cs"/>
            </a:endParaRPr>
          </a:p>
        </p:txBody>
      </p:sp>
      <p:sp>
        <p:nvSpPr>
          <p:cNvPr id="10244" name="Текст 39"/>
          <p:cNvSpPr txBox="1">
            <a:spLocks/>
          </p:cNvSpPr>
          <p:nvPr/>
        </p:nvSpPr>
        <p:spPr bwMode="auto">
          <a:xfrm>
            <a:off x="4786313" y="2209800"/>
            <a:ext cx="3962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>
                <a:solidFill>
                  <a:srgbClr val="004265"/>
                </a:solidFill>
                <a:hlinkClick r:id="rId2"/>
              </a:rPr>
              <a:t>krammarketingsolutions.com/HONDA-PRESS-Magazine-ADS.html</a:t>
            </a:r>
            <a:endParaRPr lang="ru-RU" sz="1000">
              <a:solidFill>
                <a:srgbClr val="004265"/>
              </a:solidFill>
            </a:endParaRPr>
          </a:p>
        </p:txBody>
      </p:sp>
      <p:pic>
        <p:nvPicPr>
          <p:cNvPr id="10245" name="Picture Placeholder 9" descr="HONDA_1.jp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b="1659"/>
          <a:stretch>
            <a:fillRect/>
          </a:stretch>
        </p:blipFill>
        <p:spPr bwMode="auto">
          <a:xfrm>
            <a:off x="179388" y="1563688"/>
            <a:ext cx="4103687" cy="30241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73588" y="2554288"/>
            <a:ext cx="4392612" cy="20891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PROJECT:  </a:t>
            </a:r>
            <a:r>
              <a:rPr lang="en-US" sz="1000">
                <a:latin typeface="Arial" charset="0"/>
              </a:rPr>
              <a:t>Corporate Branding for APDS (Africentric Personal Development Shop)  </a:t>
            </a:r>
          </a:p>
          <a:p>
            <a:pPr eaLnBrk="1" hangingPunct="1"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WHAT WAS DONE: </a:t>
            </a:r>
            <a:r>
              <a:rPr lang="en-US" sz="1000">
                <a:latin typeface="Arial" charset="0"/>
              </a:rPr>
              <a:t> </a:t>
            </a:r>
            <a:r>
              <a:rPr lang="en-US" sz="1000" b="1">
                <a:solidFill>
                  <a:srgbClr val="FFA200"/>
                </a:solidFill>
                <a:latin typeface="Arial" charset="0"/>
              </a:rPr>
              <a:t>1. </a:t>
            </a:r>
            <a:r>
              <a:rPr lang="en-US" sz="1000">
                <a:latin typeface="Arial" charset="0"/>
              </a:rPr>
              <a:t>A Powerpoint Presentation was created, to reflect the new APDS brand.  </a:t>
            </a:r>
          </a:p>
          <a:p>
            <a:pPr eaLnBrk="1" hangingPunct="1"/>
            <a:r>
              <a:rPr lang="en-US" sz="1000" b="1">
                <a:solidFill>
                  <a:srgbClr val="FFA200"/>
                </a:solidFill>
                <a:latin typeface="Arial" charset="0"/>
              </a:rPr>
              <a:t>2. </a:t>
            </a:r>
            <a:r>
              <a:rPr lang="en-US" sz="1000">
                <a:latin typeface="Arial" charset="0"/>
              </a:rPr>
              <a:t>A Corporate Branding package comprising: Business Cards, Stationery (Letterhead and Envelopes), Brochure, Appointment Cards, Posters and Flyers and Pocket Folder were put together.</a:t>
            </a:r>
          </a:p>
          <a:p>
            <a:pPr eaLnBrk="1" hangingPunct="1"/>
            <a:endParaRPr lang="en-US" sz="1000">
              <a:latin typeface="Arial" charset="0"/>
            </a:endParaRPr>
          </a:p>
          <a:p>
            <a:pPr eaLnBrk="1" hangingPunct="1"/>
            <a:r>
              <a:rPr lang="en-US" sz="1000" b="1">
                <a:solidFill>
                  <a:srgbClr val="FFA200"/>
                </a:solidFill>
                <a:latin typeface="Arial" charset="0"/>
              </a:rPr>
              <a:t>3. </a:t>
            </a:r>
            <a:r>
              <a:rPr lang="en-US" sz="1000">
                <a:latin typeface="Arial" charset="0"/>
              </a:rPr>
              <a:t>APDS Website is currently being developed.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0"/>
          </p:nvPr>
        </p:nvSpPr>
        <p:spPr>
          <a:xfrm>
            <a:off x="4573588" y="1797050"/>
            <a:ext cx="4032250" cy="269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600C4A"/>
                </a:solidFill>
                <a:cs typeface="+mn-cs"/>
              </a:rPr>
              <a:t>CORPORATE BRANDING</a:t>
            </a:r>
            <a:endParaRPr lang="ru-RU" dirty="0">
              <a:solidFill>
                <a:srgbClr val="600C4A"/>
              </a:solidFill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547813" y="915988"/>
            <a:ext cx="8459787" cy="647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err="1">
                <a:ea typeface="+mn-ea"/>
                <a:cs typeface="+mn-cs"/>
              </a:rPr>
              <a:t>APDS</a:t>
            </a:r>
            <a:r>
              <a:rPr lang="en-US" sz="4400" dirty="0" err="1">
                <a:solidFill>
                  <a:srgbClr val="7F7F7F"/>
                </a:solidFill>
                <a:ea typeface="+mn-ea"/>
                <a:cs typeface="+mn-cs"/>
              </a:rPr>
              <a:t>project</a:t>
            </a:r>
            <a:endParaRPr lang="ru-RU" sz="4400" dirty="0">
              <a:solidFill>
                <a:srgbClr val="7F7F7F"/>
              </a:solidFill>
              <a:ea typeface="+mn-ea"/>
              <a:cs typeface="+mn-cs"/>
            </a:endParaRPr>
          </a:p>
        </p:txBody>
      </p:sp>
      <p:sp>
        <p:nvSpPr>
          <p:cNvPr id="12296" name="Текст 39"/>
          <p:cNvSpPr txBox="1">
            <a:spLocks/>
          </p:cNvSpPr>
          <p:nvPr/>
        </p:nvSpPr>
        <p:spPr bwMode="auto">
          <a:xfrm>
            <a:off x="4572000" y="2082800"/>
            <a:ext cx="3962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050" dirty="0" err="1">
                <a:solidFill>
                  <a:srgbClr val="004265"/>
                </a:solidFill>
                <a:cs typeface="Arial" charset="0"/>
                <a:hlinkClick r:id="rId2"/>
              </a:rPr>
              <a:t>krammarketingsolutions.com</a:t>
            </a:r>
            <a:r>
              <a:rPr lang="en-US" sz="1050" dirty="0">
                <a:solidFill>
                  <a:srgbClr val="004265"/>
                </a:solidFill>
                <a:cs typeface="Arial" charset="0"/>
                <a:hlinkClick r:id="rId2"/>
              </a:rPr>
              <a:t>/APDS-</a:t>
            </a:r>
            <a:r>
              <a:rPr lang="en-US" sz="1050" dirty="0" err="1">
                <a:solidFill>
                  <a:srgbClr val="004265"/>
                </a:solidFill>
                <a:cs typeface="Arial" charset="0"/>
                <a:hlinkClick r:id="rId2"/>
              </a:rPr>
              <a:t>CorporateBranding.html</a:t>
            </a:r>
            <a:endParaRPr lang="ru-RU" sz="1050" dirty="0">
              <a:solidFill>
                <a:srgbClr val="004265"/>
              </a:solidFill>
              <a:cs typeface="Arial" charset="0"/>
            </a:endParaRPr>
          </a:p>
        </p:txBody>
      </p:sp>
      <p:pic>
        <p:nvPicPr>
          <p:cNvPr id="11269" name="Picture 14" descr="prj-APDS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24050"/>
            <a:ext cx="382111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Placeholder 11" descr="APDS-Women's-POSTER-150dpi.jpg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87" r="-28387"/>
          <a:stretch>
            <a:fillRect/>
          </a:stretch>
        </p:blipFill>
        <p:spPr bwMode="auto">
          <a:xfrm>
            <a:off x="-396875" y="1492250"/>
            <a:ext cx="3311525" cy="31670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1343</Words>
  <Application>Microsoft Macintosh PowerPoint</Application>
  <PresentationFormat>On-screen Show (16:9)</PresentationFormat>
  <Paragraphs>137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Bebas Neue</vt:lpstr>
      <vt:lpstr>Calibri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DesignMonsters</dc:title>
  <dc:creator>alexeyka</dc:creator>
  <cp:lastModifiedBy>GISELLE WHITE</cp:lastModifiedBy>
  <cp:revision>278</cp:revision>
  <dcterms:created xsi:type="dcterms:W3CDTF">2012-01-15T16:23:07Z</dcterms:created>
  <dcterms:modified xsi:type="dcterms:W3CDTF">2026-02-05T08:33:34Z</dcterms:modified>
</cp:coreProperties>
</file>