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notesSlides/notesSlide2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7" r:id="rId2"/>
    <p:sldId id="2436" r:id="rId3"/>
    <p:sldId id="2439" r:id="rId4"/>
    <p:sldId id="2442" r:id="rId5"/>
    <p:sldId id="2437" r:id="rId6"/>
    <p:sldId id="396" r:id="rId7"/>
    <p:sldId id="2440" r:id="rId8"/>
    <p:sldId id="2438" r:id="rId9"/>
    <p:sldId id="2443" r:id="rId10"/>
    <p:sldId id="2444" r:id="rId11"/>
    <p:sldId id="2445" r:id="rId12"/>
    <p:sldId id="2446" r:id="rId13"/>
    <p:sldId id="2447" r:id="rId14"/>
    <p:sldId id="2448" r:id="rId15"/>
    <p:sldId id="2450" r:id="rId16"/>
    <p:sldId id="399" r:id="rId17"/>
    <p:sldId id="404" r:id="rId18"/>
    <p:sldId id="405" r:id="rId19"/>
    <p:sldId id="406" r:id="rId20"/>
    <p:sldId id="407" r:id="rId21"/>
    <p:sldId id="403" r:id="rId22"/>
    <p:sldId id="409" r:id="rId23"/>
    <p:sldId id="410" r:id="rId24"/>
    <p:sldId id="412" r:id="rId25"/>
    <p:sldId id="411" r:id="rId26"/>
    <p:sldId id="392" r:id="rId27"/>
    <p:sldId id="2449" r:id="rId28"/>
    <p:sldId id="424" r:id="rId29"/>
    <p:sldId id="2451" r:id="rId30"/>
    <p:sldId id="2452" r:id="rId31"/>
    <p:sldId id="417" r:id="rId32"/>
    <p:sldId id="418" r:id="rId33"/>
    <p:sldId id="419" r:id="rId34"/>
    <p:sldId id="2453" r:id="rId35"/>
    <p:sldId id="2454" r:id="rId36"/>
    <p:sldId id="2456" r:id="rId37"/>
    <p:sldId id="2455" r:id="rId38"/>
    <p:sldId id="420" r:id="rId39"/>
    <p:sldId id="264" r:id="rId40"/>
    <p:sldId id="2441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405BEBC1-1966-437C-A0F7-F10C1B347150}">
          <p14:sldIdLst>
            <p14:sldId id="257"/>
            <p14:sldId id="2436"/>
            <p14:sldId id="2439"/>
            <p14:sldId id="2442"/>
            <p14:sldId id="2437"/>
            <p14:sldId id="396"/>
            <p14:sldId id="2440"/>
            <p14:sldId id="2438"/>
            <p14:sldId id="2443"/>
            <p14:sldId id="2444"/>
            <p14:sldId id="2445"/>
            <p14:sldId id="2446"/>
            <p14:sldId id="2447"/>
            <p14:sldId id="2448"/>
            <p14:sldId id="2450"/>
            <p14:sldId id="399"/>
            <p14:sldId id="404"/>
            <p14:sldId id="405"/>
            <p14:sldId id="406"/>
            <p14:sldId id="407"/>
            <p14:sldId id="403"/>
            <p14:sldId id="409"/>
            <p14:sldId id="410"/>
            <p14:sldId id="412"/>
            <p14:sldId id="411"/>
            <p14:sldId id="392"/>
            <p14:sldId id="2449"/>
            <p14:sldId id="424"/>
            <p14:sldId id="2451"/>
            <p14:sldId id="2452"/>
            <p14:sldId id="417"/>
            <p14:sldId id="418"/>
            <p14:sldId id="419"/>
            <p14:sldId id="2453"/>
            <p14:sldId id="2454"/>
            <p14:sldId id="2456"/>
            <p14:sldId id="2455"/>
            <p14:sldId id="420"/>
            <p14:sldId id="264"/>
            <p14:sldId id="244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FBD9A52-CA9A-5C34-F1F2-C6265C2534E1}" name="Jerry Saunders, Sr." initials="JSS" userId="S::jsaunders@apdsinc.org::d48b9a3c-e61e-4d3d-9178-f28d71d13b0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17516"/>
    <a:srgbClr val="FCD206"/>
    <a:srgbClr val="FFE104"/>
    <a:srgbClr val="DEB31F"/>
    <a:srgbClr val="637A8A"/>
    <a:srgbClr val="2A86A0"/>
    <a:srgbClr val="76308E"/>
    <a:srgbClr val="3C4A55"/>
    <a:srgbClr val="E36E15"/>
    <a:srgbClr val="8537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76" autoAdjust="0"/>
    <p:restoredTop sz="83288" autoAdjust="0"/>
  </p:normalViewPr>
  <p:slideViewPr>
    <p:cSldViewPr snapToGrid="0">
      <p:cViewPr varScale="1">
        <p:scale>
          <a:sx n="88" d="100"/>
          <a:sy n="88" d="100"/>
        </p:scale>
        <p:origin x="192" y="544"/>
      </p:cViewPr>
      <p:guideLst>
        <p:guide orient="horz" pos="2160"/>
        <p:guide pos="381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58"/>
    </p:cViewPr>
  </p:sorterViewPr>
  <p:notesViewPr>
    <p:cSldViewPr snapToGrid="0">
      <p:cViewPr varScale="1">
        <p:scale>
          <a:sx n="68" d="100"/>
          <a:sy n="68" d="100"/>
        </p:scale>
        <p:origin x="2251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microsoft.com/office/2018/10/relationships/authors" Target="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Black or African American</c:v>
                </c:pt>
              </c:strCache>
            </c:strRef>
          </c:tx>
          <c:spPr>
            <a:solidFill>
              <a:srgbClr val="DC5924"/>
            </a:solidFill>
            <a:ln>
              <a:noFill/>
            </a:ln>
            <a:effectLst/>
          </c:spPr>
          <c:invertIfNegative val="0"/>
          <c:cat>
            <c:strRef>
              <c:f>Sheet1!$A$2:$A$10</c:f>
              <c:strCache>
                <c:ptCount val="9"/>
                <c:pt idx="0">
                  <c:v>Independent Marriage and Family Therapist</c:v>
                </c:pt>
                <c:pt idx="1">
                  <c:v>Licensed Independent Social Worker</c:v>
                </c:pt>
                <c:pt idx="2">
                  <c:v>Licensed Professional Clinical Counselor</c:v>
                </c:pt>
                <c:pt idx="3">
                  <c:v>Licensed Professional Counselor</c:v>
                </c:pt>
                <c:pt idx="4">
                  <c:v>Licensed Social Worker</c:v>
                </c:pt>
                <c:pt idx="5">
                  <c:v>Marriage and Family Therapist</c:v>
                </c:pt>
                <c:pt idx="6">
                  <c:v>Registered Social Work Assistant</c:v>
                </c:pt>
                <c:pt idx="7">
                  <c:v>Temporary Licensed Profesisonal Counselor</c:v>
                </c:pt>
                <c:pt idx="8">
                  <c:v>Temporary Licensed Social Worker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7.9</c:v>
                </c:pt>
                <c:pt idx="1">
                  <c:v>9.6999999999999993</c:v>
                </c:pt>
                <c:pt idx="2">
                  <c:v>7.4</c:v>
                </c:pt>
                <c:pt idx="3">
                  <c:v>15.5</c:v>
                </c:pt>
                <c:pt idx="4">
                  <c:v>16.2</c:v>
                </c:pt>
                <c:pt idx="5">
                  <c:v>14.4</c:v>
                </c:pt>
                <c:pt idx="6">
                  <c:v>25.3</c:v>
                </c:pt>
                <c:pt idx="7">
                  <c:v>0</c:v>
                </c:pt>
                <c:pt idx="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62A-AE4A-BDD9-EA1A09886C4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WHITE</c:v>
                </c:pt>
              </c:strCache>
            </c:strRef>
          </c:tx>
          <c:spPr>
            <a:solidFill>
              <a:srgbClr val="18878C"/>
            </a:solidFill>
            <a:ln>
              <a:noFill/>
            </a:ln>
            <a:effectLst/>
          </c:spPr>
          <c:invertIfNegative val="0"/>
          <c:cat>
            <c:strRef>
              <c:f>Sheet1!$A$2:$A$10</c:f>
              <c:strCache>
                <c:ptCount val="9"/>
                <c:pt idx="0">
                  <c:v>Independent Marriage and Family Therapist</c:v>
                </c:pt>
                <c:pt idx="1">
                  <c:v>Licensed Independent Social Worker</c:v>
                </c:pt>
                <c:pt idx="2">
                  <c:v>Licensed Professional Clinical Counselor</c:v>
                </c:pt>
                <c:pt idx="3">
                  <c:v>Licensed Professional Counselor</c:v>
                </c:pt>
                <c:pt idx="4">
                  <c:v>Licensed Social Worker</c:v>
                </c:pt>
                <c:pt idx="5">
                  <c:v>Marriage and Family Therapist</c:v>
                </c:pt>
                <c:pt idx="6">
                  <c:v>Registered Social Work Assistant</c:v>
                </c:pt>
                <c:pt idx="7">
                  <c:v>Temporary Licensed Profesisonal Counselor</c:v>
                </c:pt>
                <c:pt idx="8">
                  <c:v>Temporary Licensed Social Worker</c:v>
                </c:pt>
              </c:strCache>
            </c:strRef>
          </c:cat>
          <c:val>
            <c:numRef>
              <c:f>Sheet1!$C$2:$C$10</c:f>
              <c:numCache>
                <c:formatCode>General</c:formatCode>
                <c:ptCount val="9"/>
                <c:pt idx="0">
                  <c:v>92.1</c:v>
                </c:pt>
                <c:pt idx="1">
                  <c:v>90.3</c:v>
                </c:pt>
                <c:pt idx="2">
                  <c:v>92.6</c:v>
                </c:pt>
                <c:pt idx="3">
                  <c:v>84.5</c:v>
                </c:pt>
                <c:pt idx="4">
                  <c:v>83.8</c:v>
                </c:pt>
                <c:pt idx="5">
                  <c:v>85.6</c:v>
                </c:pt>
                <c:pt idx="6">
                  <c:v>74.7</c:v>
                </c:pt>
                <c:pt idx="7">
                  <c:v>100</c:v>
                </c:pt>
                <c:pt idx="8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62A-AE4A-BDD9-EA1A09886C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71909136"/>
        <c:axId val="671910784"/>
      </c:barChart>
      <c:catAx>
        <c:axId val="671909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1910784"/>
        <c:crosses val="autoZero"/>
        <c:auto val="1"/>
        <c:lblAlgn val="ctr"/>
        <c:lblOffset val="100"/>
        <c:noMultiLvlLbl val="0"/>
      </c:catAx>
      <c:valAx>
        <c:axId val="671910784"/>
        <c:scaling>
          <c:orientation val="minMax"/>
          <c:max val="1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1909136"/>
        <c:crosses val="autoZero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8522861891995175E-2"/>
          <c:y val="0.1408421770916071"/>
          <c:w val="0.92976478544093366"/>
          <c:h val="0.726919881792892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Sheet3!$B$1</c:f>
              <c:strCache>
                <c:ptCount val="1"/>
                <c:pt idx="0">
                  <c:v>Black or African American</c:v>
                </c:pt>
              </c:strCache>
            </c:strRef>
          </c:tx>
          <c:spPr>
            <a:solidFill>
              <a:srgbClr val="DC592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Sheet3!$A$2:$A$10</c:f>
              <c:strCache>
                <c:ptCount val="3"/>
                <c:pt idx="0">
                  <c:v>Licensed Independent Social Worker</c:v>
                </c:pt>
                <c:pt idx="1">
                  <c:v>Licensed Social Worker</c:v>
                </c:pt>
                <c:pt idx="2">
                  <c:v>Registered Social Work Assistant</c:v>
                </c:pt>
              </c:strCache>
              <c:extLst/>
            </c:strRef>
          </c:cat>
          <c:val>
            <c:numRef>
              <c:f>Sheet3!$B$2:$B$10</c:f>
              <c:numCache>
                <c:formatCode>0.0%</c:formatCode>
                <c:ptCount val="3"/>
                <c:pt idx="0">
                  <c:v>9.6955796497080901E-2</c:v>
                </c:pt>
                <c:pt idx="1">
                  <c:v>0.16243748842378219</c:v>
                </c:pt>
                <c:pt idx="2">
                  <c:v>0.25297619047619047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5F67-9F4B-BD34-C5806DD31353}"/>
            </c:ext>
          </c:extLst>
        </c:ser>
        <c:ser>
          <c:idx val="1"/>
          <c:order val="1"/>
          <c:tx>
            <c:strRef>
              <c:f>Sheet3!$C$1</c:f>
              <c:strCache>
                <c:ptCount val="1"/>
                <c:pt idx="0">
                  <c:v>WHITE</c:v>
                </c:pt>
              </c:strCache>
            </c:strRef>
          </c:tx>
          <c:spPr>
            <a:solidFill>
              <a:srgbClr val="18878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Sheet3!$A$2:$A$10</c:f>
              <c:strCache>
                <c:ptCount val="3"/>
                <c:pt idx="0">
                  <c:v>Licensed Independent Social Worker</c:v>
                </c:pt>
                <c:pt idx="1">
                  <c:v>Licensed Social Worker</c:v>
                </c:pt>
                <c:pt idx="2">
                  <c:v>Registered Social Work Assistant</c:v>
                </c:pt>
              </c:strCache>
              <c:extLst/>
            </c:strRef>
          </c:cat>
          <c:val>
            <c:numRef>
              <c:f>Sheet3!$C$2:$C$10</c:f>
              <c:numCache>
                <c:formatCode>0.0%</c:formatCode>
                <c:ptCount val="3"/>
                <c:pt idx="0">
                  <c:v>0.90304420350291914</c:v>
                </c:pt>
                <c:pt idx="1">
                  <c:v>0.83756251157621786</c:v>
                </c:pt>
                <c:pt idx="2">
                  <c:v>0.74702380952380953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5F67-9F4B-BD34-C5806DD3135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69"/>
        <c:overlap val="-7"/>
        <c:axId val="282251816"/>
        <c:axId val="282253456"/>
      </c:barChart>
      <c:catAx>
        <c:axId val="28225181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2253456"/>
        <c:crosses val="autoZero"/>
        <c:auto val="1"/>
        <c:lblAlgn val="ctr"/>
        <c:lblOffset val="100"/>
        <c:noMultiLvlLbl val="0"/>
      </c:catAx>
      <c:valAx>
        <c:axId val="2822534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22518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solidFill>
        <a:sysClr val="window" lastClr="FFFFFF">
          <a:lumMod val="65000"/>
        </a:sysClr>
      </a:solidFill>
    </a:ln>
    <a:effectLst/>
  </c:spPr>
  <c:txPr>
    <a:bodyPr/>
    <a:lstStyle/>
    <a:p>
      <a:pPr>
        <a:defRPr sz="1400" b="1">
          <a:solidFill>
            <a:schemeClr val="tx1"/>
          </a:solidFill>
        </a:defRPr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Black or Afican American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Licensed Independent Social Worker</c:v>
                </c:pt>
                <c:pt idx="1">
                  <c:v>Licensed Social Worker</c:v>
                </c:pt>
                <c:pt idx="2">
                  <c:v>Registered Social Work Assistant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10.5</c:v>
                </c:pt>
                <c:pt idx="1">
                  <c:v>12.6</c:v>
                </c:pt>
                <c:pt idx="2">
                  <c:v>14.1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62A-AE4A-BDD9-EA1A09886C4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WHITE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Licensed Independent Social Worker</c:v>
                </c:pt>
                <c:pt idx="1">
                  <c:v>Licensed Social Worker</c:v>
                </c:pt>
                <c:pt idx="2">
                  <c:v>Registered Social Work Assistant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89.5</c:v>
                </c:pt>
                <c:pt idx="1">
                  <c:v>87.4</c:v>
                </c:pt>
                <c:pt idx="2">
                  <c:v>85.9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62A-AE4A-BDD9-EA1A09886C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71909136"/>
        <c:axId val="671910784"/>
      </c:barChart>
      <c:catAx>
        <c:axId val="671909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1910784"/>
        <c:crosses val="autoZero"/>
        <c:auto val="1"/>
        <c:lblAlgn val="ctr"/>
        <c:lblOffset val="100"/>
        <c:noMultiLvlLbl val="0"/>
      </c:catAx>
      <c:valAx>
        <c:axId val="671910784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1909136"/>
        <c:crosses val="autoZero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B1B5E3-F2FF-4447-9F2E-6FC79E5AC69B}" type="datetimeFigureOut">
              <a:rPr lang="en-MY" smtClean="0"/>
              <a:t>04/02/2026</a:t>
            </a:fld>
            <a:endParaRPr lang="en-MY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MY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63C6DC-2E50-448A-A515-B7C1EBDA1446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073467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MY" b="0" i="1" dirty="0"/>
              <a:t>Upload</a:t>
            </a:r>
            <a:r>
              <a:rPr lang="en-MY" b="0" i="1" baseline="0" dirty="0"/>
              <a:t> image into the light grey box, and then move and place the transparency box on top the grey box(with image)</a:t>
            </a:r>
            <a:endParaRPr lang="en-MY" b="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3C6DC-2E50-448A-A515-B7C1EBDA1446}" type="slidenum">
              <a:rPr lang="en-MY" smtClean="0"/>
              <a:t>1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1053631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MY" dirty="0"/>
              <a:t>Right</a:t>
            </a:r>
            <a:r>
              <a:rPr lang="en-MY" baseline="0" dirty="0"/>
              <a:t> click on the mock-up, click group and click ungroup.</a:t>
            </a:r>
          </a:p>
          <a:p>
            <a:endParaRPr lang="en-MY" baseline="0" dirty="0"/>
          </a:p>
          <a:p>
            <a:r>
              <a:rPr lang="en-MY" baseline="0" dirty="0"/>
              <a:t>To change image click on the grey box twice, right click and change image</a:t>
            </a:r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3C6DC-2E50-448A-A515-B7C1EBDA1446}" type="slidenum">
              <a:rPr lang="en-MY" smtClean="0"/>
              <a:t>10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2295537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MY" dirty="0"/>
              <a:t>Right</a:t>
            </a:r>
            <a:r>
              <a:rPr lang="en-MY" baseline="0" dirty="0"/>
              <a:t> click on the mock-up, click group and click ungroup.</a:t>
            </a:r>
          </a:p>
          <a:p>
            <a:endParaRPr lang="en-MY" baseline="0" dirty="0"/>
          </a:p>
          <a:p>
            <a:r>
              <a:rPr lang="en-MY" baseline="0" dirty="0"/>
              <a:t>To change image click on the grey box twice, right click and change image</a:t>
            </a:r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3C6DC-2E50-448A-A515-B7C1EBDA1446}" type="slidenum">
              <a:rPr lang="en-MY" smtClean="0"/>
              <a:t>11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3380001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MY" dirty="0"/>
              <a:t>Right</a:t>
            </a:r>
            <a:r>
              <a:rPr lang="en-MY" baseline="0" dirty="0"/>
              <a:t> click on the mock-up, click group and click ungroup.</a:t>
            </a:r>
          </a:p>
          <a:p>
            <a:endParaRPr lang="en-MY" baseline="0" dirty="0"/>
          </a:p>
          <a:p>
            <a:r>
              <a:rPr lang="en-MY" baseline="0" dirty="0"/>
              <a:t>To change image click on the grey box twice, right click and change image</a:t>
            </a:r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3C6DC-2E50-448A-A515-B7C1EBDA1446}" type="slidenum">
              <a:rPr lang="en-MY" smtClean="0"/>
              <a:t>12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1322777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MY" dirty="0"/>
              <a:t>Right</a:t>
            </a:r>
            <a:r>
              <a:rPr lang="en-MY" baseline="0" dirty="0"/>
              <a:t> click on the mock-up, click group and click ungroup.</a:t>
            </a:r>
          </a:p>
          <a:p>
            <a:endParaRPr lang="en-MY" baseline="0" dirty="0"/>
          </a:p>
          <a:p>
            <a:r>
              <a:rPr lang="en-MY" baseline="0" dirty="0"/>
              <a:t>To change image click on the grey box twice, right click and change image</a:t>
            </a:r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3C6DC-2E50-448A-A515-B7C1EBDA1446}" type="slidenum">
              <a:rPr lang="en-MY" smtClean="0"/>
              <a:t>13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1256471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3C6DC-2E50-448A-A515-B7C1EBDA1446}" type="slidenum">
              <a:rPr lang="en-MY" smtClean="0"/>
              <a:t>14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7885467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BCEA92-F142-4D57-B507-37BDAF44710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0072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3C6DC-2E50-448A-A515-B7C1EBDA1446}" type="slidenum">
              <a:rPr lang="en-MY" smtClean="0"/>
              <a:t>24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1405264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BCEA92-F142-4D57-B507-37BDAF44710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105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MY" dirty="0"/>
              <a:t>Right</a:t>
            </a:r>
            <a:r>
              <a:rPr lang="en-MY" baseline="0" dirty="0"/>
              <a:t> click on the mock-up, click group and click ungroup.</a:t>
            </a:r>
          </a:p>
          <a:p>
            <a:endParaRPr lang="en-MY" baseline="0" dirty="0"/>
          </a:p>
          <a:p>
            <a:r>
              <a:rPr lang="en-MY" baseline="0" dirty="0"/>
              <a:t>To change image click on the grey box twice, right click and change image</a:t>
            </a:r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3C6DC-2E50-448A-A515-B7C1EBDA1446}" type="slidenum">
              <a:rPr lang="en-MY" smtClean="0"/>
              <a:t>27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17304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Clr>
                <a:srgbClr val="DC6E39"/>
              </a:buClr>
              <a:buFont typeface="Wingdings" pitchFamily="2" charset="2"/>
              <a:buChar char="§"/>
            </a:pPr>
            <a:r>
              <a:rPr lang="en-MY" dirty="0"/>
              <a:t>Right</a:t>
            </a:r>
            <a:r>
              <a:rPr lang="en-MY" baseline="0" dirty="0"/>
              <a:t> click on the mock-up, click group and click ungroup.</a:t>
            </a:r>
          </a:p>
          <a:p>
            <a:endParaRPr lang="en-MY" baseline="0" dirty="0"/>
          </a:p>
          <a:p>
            <a:r>
              <a:rPr lang="en-MY" baseline="0" dirty="0"/>
              <a:t>To change image click on the grey box twice, right click and change image</a:t>
            </a:r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3C6DC-2E50-448A-A515-B7C1EBDA1446}" type="slidenum">
              <a:rPr lang="en-MY" smtClean="0"/>
              <a:t>30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8605605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MY" dirty="0"/>
              <a:t>Right</a:t>
            </a:r>
            <a:r>
              <a:rPr lang="en-MY" baseline="0" dirty="0"/>
              <a:t> click on the mock-up, click group and click ungroup.</a:t>
            </a:r>
          </a:p>
          <a:p>
            <a:endParaRPr lang="en-MY" baseline="0" dirty="0"/>
          </a:p>
          <a:p>
            <a:r>
              <a:rPr lang="en-MY" baseline="0" dirty="0"/>
              <a:t>To change image click on the grey box twice, right click and change image</a:t>
            </a:r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3C6DC-2E50-448A-A515-B7C1EBDA1446}" type="slidenum">
              <a:rPr lang="en-MY" smtClean="0"/>
              <a:t>2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8435776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5533E-5D24-4A5A-8C68-E4612279DAD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1639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5533E-5D24-4A5A-8C68-E4612279DAD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7411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5533E-5D24-4A5A-8C68-E4612279DAD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5036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MY" dirty="0"/>
              <a:t>Right</a:t>
            </a:r>
            <a:r>
              <a:rPr lang="en-MY" baseline="0" dirty="0"/>
              <a:t> click on the mock-up, click group and click ungroup.</a:t>
            </a:r>
          </a:p>
          <a:p>
            <a:endParaRPr lang="en-MY" baseline="0" dirty="0"/>
          </a:p>
          <a:p>
            <a:r>
              <a:rPr lang="en-MY" baseline="0" dirty="0"/>
              <a:t>To change image click on the grey box twice, right click and change image</a:t>
            </a:r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3C6DC-2E50-448A-A515-B7C1EBDA1446}" type="slidenum">
              <a:rPr lang="en-MY" smtClean="0"/>
              <a:t>34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8404440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MY" dirty="0"/>
              <a:t>Right</a:t>
            </a:r>
            <a:r>
              <a:rPr lang="en-MY" baseline="0" dirty="0"/>
              <a:t> click on the mock-up, click group and click ungroup.</a:t>
            </a:r>
          </a:p>
          <a:p>
            <a:endParaRPr lang="en-MY" baseline="0" dirty="0"/>
          </a:p>
          <a:p>
            <a:r>
              <a:rPr lang="en-MY" baseline="0" dirty="0"/>
              <a:t>To change image click on the grey box twice, right click and change image</a:t>
            </a:r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3C6DC-2E50-448A-A515-B7C1EBDA1446}" type="slidenum">
              <a:rPr lang="en-MY" smtClean="0"/>
              <a:t>35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9594465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MY" dirty="0"/>
              <a:t>Right</a:t>
            </a:r>
            <a:r>
              <a:rPr lang="en-MY" baseline="0" dirty="0"/>
              <a:t> click on the mock-up, click group and click ungroup.</a:t>
            </a:r>
          </a:p>
          <a:p>
            <a:endParaRPr lang="en-MY" baseline="0" dirty="0"/>
          </a:p>
          <a:p>
            <a:r>
              <a:rPr lang="en-MY" baseline="0" dirty="0"/>
              <a:t>To change image click on the grey box twice, right click and change image</a:t>
            </a:r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3C6DC-2E50-448A-A515-B7C1EBDA1446}" type="slidenum">
              <a:rPr lang="en-MY" smtClean="0"/>
              <a:t>36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2720694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MY" dirty="0"/>
              <a:t>Right</a:t>
            </a:r>
            <a:r>
              <a:rPr lang="en-MY" baseline="0" dirty="0"/>
              <a:t> click on the mock-up, click group and click ungroup.</a:t>
            </a:r>
          </a:p>
          <a:p>
            <a:endParaRPr lang="en-MY" baseline="0" dirty="0"/>
          </a:p>
          <a:p>
            <a:r>
              <a:rPr lang="en-MY" baseline="0" dirty="0"/>
              <a:t>To change image click on the grey box twice, right click and change image</a:t>
            </a:r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3C6DC-2E50-448A-A515-B7C1EBDA1446}" type="slidenum">
              <a:rPr lang="en-MY" smtClean="0"/>
              <a:t>37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2546411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MY" b="1" i="0" dirty="0">
                <a:solidFill>
                  <a:schemeClr val="tx1"/>
                </a:solidFill>
              </a:rPr>
              <a:t>Only</a:t>
            </a:r>
            <a:r>
              <a:rPr lang="en-MY" b="1" i="0" baseline="0" dirty="0">
                <a:solidFill>
                  <a:schemeClr val="tx1"/>
                </a:solidFill>
              </a:rPr>
              <a:t> this slide </a:t>
            </a:r>
            <a:r>
              <a:rPr lang="en-MY" b="0" i="0" baseline="0" dirty="0">
                <a:solidFill>
                  <a:schemeClr val="tx1"/>
                </a:solidFill>
              </a:rPr>
              <a:t>: you have to place image in the transparency box</a:t>
            </a:r>
            <a:endParaRPr lang="en-MY" b="0" i="1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3C6DC-2E50-448A-A515-B7C1EBDA1446}" type="slidenum">
              <a:rPr lang="en-MY" smtClean="0"/>
              <a:t>39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1162733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3C6DC-2E50-448A-A515-B7C1EBDA1446}" type="slidenum">
              <a:rPr lang="en-MY" smtClean="0"/>
              <a:t>40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4397411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MY" dirty="0"/>
              <a:t>Right</a:t>
            </a:r>
            <a:r>
              <a:rPr lang="en-MY" baseline="0" dirty="0"/>
              <a:t> click on the mock-up, click group and click ungroup.</a:t>
            </a:r>
          </a:p>
          <a:p>
            <a:endParaRPr lang="en-MY" baseline="0" dirty="0"/>
          </a:p>
          <a:p>
            <a:r>
              <a:rPr lang="en-MY" baseline="0" dirty="0"/>
              <a:t>To change image click on the grey box twice, right click and change image</a:t>
            </a:r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3C6DC-2E50-448A-A515-B7C1EBDA1446}" type="slidenum">
              <a:rPr lang="en-MY" smtClean="0"/>
              <a:t>3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9769801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MY" dirty="0"/>
              <a:t>Right</a:t>
            </a:r>
            <a:r>
              <a:rPr lang="en-MY" baseline="0" dirty="0"/>
              <a:t> click on the mock-up, click group and click ungroup.</a:t>
            </a:r>
          </a:p>
          <a:p>
            <a:endParaRPr lang="en-MY" baseline="0" dirty="0"/>
          </a:p>
          <a:p>
            <a:r>
              <a:rPr lang="en-MY" baseline="0" dirty="0"/>
              <a:t>To change image click on the grey box twice, right click and change image</a:t>
            </a:r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3C6DC-2E50-448A-A515-B7C1EBDA1446}" type="slidenum">
              <a:rPr lang="en-MY" smtClean="0"/>
              <a:t>4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6767559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MY" dirty="0"/>
              <a:t>Right</a:t>
            </a:r>
            <a:r>
              <a:rPr lang="en-MY" baseline="0" dirty="0"/>
              <a:t> click on the mock-up, click group and click ungroup.</a:t>
            </a:r>
          </a:p>
          <a:p>
            <a:endParaRPr lang="en-MY" baseline="0" dirty="0"/>
          </a:p>
          <a:p>
            <a:r>
              <a:rPr lang="en-MY" baseline="0" dirty="0"/>
              <a:t>To change image click on the grey box twice, right click and change image</a:t>
            </a:r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3C6DC-2E50-448A-A515-B7C1EBDA1446}" type="slidenum">
              <a:rPr lang="en-MY" smtClean="0"/>
              <a:t>5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7326831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3C6DC-2E50-448A-A515-B7C1EBDA1446}" type="slidenum">
              <a:rPr lang="en-MY" smtClean="0"/>
              <a:t>6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5351835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Clr>
                <a:srgbClr val="DC6E39"/>
              </a:buClr>
              <a:buFont typeface="Wingdings" pitchFamily="2" charset="2"/>
              <a:buChar char="§"/>
            </a:pPr>
            <a:r>
              <a:rPr lang="en-MY" dirty="0"/>
              <a:t>Right</a:t>
            </a:r>
            <a:r>
              <a:rPr lang="en-MY" baseline="0" dirty="0"/>
              <a:t> click on the mock-up, click group and click ungroup.</a:t>
            </a:r>
          </a:p>
          <a:p>
            <a:endParaRPr lang="en-MY" baseline="0" dirty="0"/>
          </a:p>
          <a:p>
            <a:r>
              <a:rPr lang="en-MY" baseline="0" dirty="0"/>
              <a:t>To change image click on the grey box twice, right click and change image</a:t>
            </a:r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3C6DC-2E50-448A-A515-B7C1EBDA1446}" type="slidenum">
              <a:rPr lang="en-MY" smtClean="0"/>
              <a:t>7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3910622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MY" dirty="0"/>
              <a:t>Right</a:t>
            </a:r>
            <a:r>
              <a:rPr lang="en-MY" baseline="0" dirty="0"/>
              <a:t> click on the mock-up, click group and click ungroup.</a:t>
            </a:r>
          </a:p>
          <a:p>
            <a:endParaRPr lang="en-MY" baseline="0" dirty="0"/>
          </a:p>
          <a:p>
            <a:r>
              <a:rPr lang="en-MY" baseline="0" dirty="0"/>
              <a:t>To change image click on the grey box twice, right click and change image</a:t>
            </a:r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3C6DC-2E50-448A-A515-B7C1EBDA1446}" type="slidenum">
              <a:rPr lang="en-MY" smtClean="0"/>
              <a:t>8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7785588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MY" dirty="0"/>
              <a:t>Right</a:t>
            </a:r>
            <a:r>
              <a:rPr lang="en-MY" baseline="0" dirty="0"/>
              <a:t> click on the mock-up, click group and click ungroup.</a:t>
            </a:r>
          </a:p>
          <a:p>
            <a:endParaRPr lang="en-MY" baseline="0" dirty="0"/>
          </a:p>
          <a:p>
            <a:r>
              <a:rPr lang="en-MY" baseline="0" dirty="0"/>
              <a:t>To change image click on the grey box twice, right click and change image</a:t>
            </a:r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3C6DC-2E50-448A-A515-B7C1EBDA1446}" type="slidenum">
              <a:rPr lang="en-MY" smtClean="0"/>
              <a:t>9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271343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415477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92978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MY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808908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2403974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5169103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990600" y="1598924"/>
            <a:ext cx="1828800" cy="18288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000" baseline="0"/>
            </a:lvl1pPr>
          </a:lstStyle>
          <a:p>
            <a:r>
              <a:rPr lang="en-US"/>
              <a:t>Member 1</a:t>
            </a: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2819400" y="1598924"/>
            <a:ext cx="1828800" cy="18288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000" baseline="0"/>
            </a:lvl1pPr>
          </a:lstStyle>
          <a:p>
            <a:r>
              <a:rPr lang="en-US"/>
              <a:t>Member 2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990600" y="3429000"/>
            <a:ext cx="1828800" cy="18288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000" baseline="0"/>
            </a:lvl1pPr>
          </a:lstStyle>
          <a:p>
            <a:r>
              <a:rPr lang="en-US"/>
              <a:t>Member 3</a:t>
            </a:r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2819400" y="3429000"/>
            <a:ext cx="1828800" cy="18288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000" baseline="0"/>
            </a:lvl1pPr>
          </a:lstStyle>
          <a:p>
            <a:r>
              <a:rPr lang="en-US"/>
              <a:t>Member 4</a:t>
            </a:r>
          </a:p>
        </p:txBody>
      </p:sp>
    </p:spTree>
    <p:extLst>
      <p:ext uri="{BB962C8B-B14F-4D97-AF65-F5344CB8AC3E}">
        <p14:creationId xmlns:p14="http://schemas.microsoft.com/office/powerpoint/2010/main" val="40737999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35529" y="6492875"/>
            <a:ext cx="431425" cy="365125"/>
          </a:xfrm>
          <a:prstGeom prst="rect">
            <a:avLst/>
          </a:prstGeom>
        </p:spPr>
        <p:txBody>
          <a:bodyPr/>
          <a:lstStyle/>
          <a:p>
            <a:fld id="{5AE1514C-5E56-4738-A1FF-4B1CFD2A3E36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sz="quarter" idx="13"/>
          </p:nvPr>
        </p:nvSpPr>
        <p:spPr>
          <a:xfrm>
            <a:off x="0" y="0"/>
            <a:ext cx="12066954" cy="6858000"/>
          </a:xfrm>
        </p:spPr>
        <p:txBody>
          <a:bodyPr anchor="ctr">
            <a:noAutofit/>
          </a:bodyPr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70432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Quote dark option FLUSH LEFT">
    <p:bg>
      <p:bgPr>
        <a:solidFill>
          <a:srgbClr val="0F52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2F27618-9020-230F-A3D1-90B3CD50B0B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21A9AD"/>
              </a:gs>
              <a:gs pos="36000">
                <a:srgbClr val="295D93"/>
              </a:gs>
              <a:gs pos="100000">
                <a:schemeClr val="accent2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33400" y="2322273"/>
            <a:ext cx="11658600" cy="590931"/>
          </a:xfrm>
        </p:spPr>
        <p:txBody>
          <a:bodyPr anchor="ctr"/>
          <a:lstStyle>
            <a:lvl1pPr marL="231775" indent="-231775" algn="l">
              <a:spcBef>
                <a:spcPts val="0"/>
              </a:spcBef>
              <a:defRPr sz="3600" b="0" baseline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</a:defRPr>
            </a:lvl1pPr>
            <a:lvl2pPr marL="109538" indent="0" algn="l">
              <a:spcBef>
                <a:spcPts val="0"/>
              </a:spcBef>
              <a:defRPr sz="3600" b="1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2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11AE3ADC-DB50-493C-BE4B-DBD2F89A3A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1179" y="850213"/>
            <a:ext cx="7629302" cy="646331"/>
          </a:xfrm>
        </p:spPr>
        <p:txBody>
          <a:bodyPr anchor="ctr"/>
          <a:lstStyle>
            <a:lvl1pPr marL="231775" indent="-231775" algn="l">
              <a:spcBef>
                <a:spcPts val="0"/>
              </a:spcBef>
              <a:defRPr sz="4000" b="1" baseline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</a:defRPr>
            </a:lvl1pPr>
            <a:lvl2pPr marL="109538" indent="0" algn="l">
              <a:spcBef>
                <a:spcPts val="0"/>
              </a:spcBef>
              <a:defRPr sz="3600" b="1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2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6F1F64D8-88FC-A628-1891-F64A8FB9822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96345" y="6454857"/>
            <a:ext cx="52340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alpha val="80000"/>
                  </a:schemeClr>
                </a:solidFill>
              </a:defRPr>
            </a:lvl1pPr>
          </a:lstStyle>
          <a:p>
            <a:fld id="{4997E989-D798-4C62-8E93-3D2D613C24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7084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3AF6FDCE-69CE-4273-9997-8D615EF43732}"/>
              </a:ext>
            </a:extLst>
          </p:cNvPr>
          <p:cNvSpPr/>
          <p:nvPr userDrawn="1"/>
        </p:nvSpPr>
        <p:spPr>
          <a:xfrm flipH="1">
            <a:off x="-2" y="6056242"/>
            <a:ext cx="12188258" cy="801757"/>
          </a:xfrm>
          <a:prstGeom prst="rect">
            <a:avLst/>
          </a:prstGeom>
          <a:solidFill>
            <a:srgbClr val="1D35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B8C83131-99A8-4356-BAF4-D0F1BB001C6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flipH="1">
            <a:off x="9937329" y="0"/>
            <a:ext cx="2250928" cy="6858000"/>
          </a:xfrm>
          <a:custGeom>
            <a:avLst/>
            <a:gdLst>
              <a:gd name="connsiteX0" fmla="*/ 0 w 2250928"/>
              <a:gd name="connsiteY0" fmla="*/ 0 h 6858000"/>
              <a:gd name="connsiteX1" fmla="*/ 0 w 2250928"/>
              <a:gd name="connsiteY1" fmla="*/ 6858000 h 6858000"/>
              <a:gd name="connsiteX2" fmla="*/ 4 w 2250928"/>
              <a:gd name="connsiteY2" fmla="*/ 6857994 h 6858000"/>
              <a:gd name="connsiteX3" fmla="*/ 4 w 2250928"/>
              <a:gd name="connsiteY3" fmla="*/ 6858000 h 6858000"/>
              <a:gd name="connsiteX4" fmla="*/ 4055 w 2250928"/>
              <a:gd name="connsiteY4" fmla="*/ 6851597 h 6858000"/>
              <a:gd name="connsiteX5" fmla="*/ 2136525 w 2250928"/>
              <a:gd name="connsiteY5" fmla="*/ 3483588 h 6858000"/>
              <a:gd name="connsiteX6" fmla="*/ 2088038 w 2250928"/>
              <a:gd name="connsiteY6" fmla="*/ 264659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50928" h="6858000">
                <a:moveTo>
                  <a:pt x="0" y="0"/>
                </a:moveTo>
                <a:lnTo>
                  <a:pt x="0" y="6858000"/>
                </a:lnTo>
                <a:lnTo>
                  <a:pt x="4" y="6857994"/>
                </a:lnTo>
                <a:lnTo>
                  <a:pt x="4" y="6858000"/>
                </a:lnTo>
                <a:lnTo>
                  <a:pt x="4055" y="6851597"/>
                </a:lnTo>
                <a:lnTo>
                  <a:pt x="2136525" y="3483588"/>
                </a:lnTo>
                <a:cubicBezTo>
                  <a:pt x="2304721" y="3217272"/>
                  <a:pt x="2286538" y="2898026"/>
                  <a:pt x="2088038" y="2646599"/>
                </a:cubicBezTo>
                <a:close/>
              </a:path>
            </a:pathLst>
          </a:custGeom>
          <a:pattFill prst="shingle">
            <a:fgClr>
              <a:srgbClr val="7030A0"/>
            </a:fgClr>
            <a:bgClr>
              <a:schemeClr val="bg1"/>
            </a:bgClr>
          </a:pattFill>
          <a:ln w="76200">
            <a:noFill/>
          </a:ln>
          <a:effectLst/>
        </p:spPr>
        <p:txBody>
          <a:bodyPr wrap="square">
            <a:no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A1C24FF4-9CFD-413E-B9ED-44191163227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flipH="1">
            <a:off x="919478" y="1054381"/>
            <a:ext cx="2212904" cy="2212904"/>
          </a:xfrm>
          <a:custGeom>
            <a:avLst/>
            <a:gdLst>
              <a:gd name="connsiteX0" fmla="*/ 1398795 w 2797590"/>
              <a:gd name="connsiteY0" fmla="*/ 0 h 2797590"/>
              <a:gd name="connsiteX1" fmla="*/ 0 w 2797590"/>
              <a:gd name="connsiteY1" fmla="*/ 1398795 h 2797590"/>
              <a:gd name="connsiteX2" fmla="*/ 1398795 w 2797590"/>
              <a:gd name="connsiteY2" fmla="*/ 2797590 h 2797590"/>
              <a:gd name="connsiteX3" fmla="*/ 2797590 w 2797590"/>
              <a:gd name="connsiteY3" fmla="*/ 1398795 h 2797590"/>
              <a:gd name="connsiteX4" fmla="*/ 1398795 w 2797590"/>
              <a:gd name="connsiteY4" fmla="*/ 0 h 2797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7590" h="2797590">
                <a:moveTo>
                  <a:pt x="1398795" y="0"/>
                </a:moveTo>
                <a:cubicBezTo>
                  <a:pt x="626263" y="0"/>
                  <a:pt x="0" y="626263"/>
                  <a:pt x="0" y="1398795"/>
                </a:cubicBezTo>
                <a:cubicBezTo>
                  <a:pt x="0" y="2171327"/>
                  <a:pt x="626263" y="2797590"/>
                  <a:pt x="1398795" y="2797590"/>
                </a:cubicBezTo>
                <a:cubicBezTo>
                  <a:pt x="2171327" y="2797590"/>
                  <a:pt x="2797590" y="2171327"/>
                  <a:pt x="2797590" y="1398795"/>
                </a:cubicBezTo>
                <a:cubicBezTo>
                  <a:pt x="2797590" y="626263"/>
                  <a:pt x="2171327" y="0"/>
                  <a:pt x="1398795" y="0"/>
                </a:cubicBezTo>
                <a:close/>
              </a:path>
            </a:pathLst>
          </a:custGeom>
          <a:pattFill prst="shingle">
            <a:fgClr>
              <a:srgbClr val="7030A0"/>
            </a:fgClr>
            <a:bgClr>
              <a:schemeClr val="bg1"/>
            </a:bgClr>
          </a:pattFill>
          <a:ln w="76200">
            <a:noFill/>
          </a:ln>
          <a:effectLst/>
        </p:spPr>
        <p:txBody>
          <a:bodyPr wrap="square">
            <a:no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 dirty="0"/>
          </a:p>
        </p:txBody>
      </p:sp>
      <p:sp>
        <p:nvSpPr>
          <p:cNvPr id="27" name="Graphic 2">
            <a:extLst>
              <a:ext uri="{FF2B5EF4-FFF2-40B4-BE49-F238E27FC236}">
                <a16:creationId xmlns:a16="http://schemas.microsoft.com/office/drawing/2014/main" id="{0C09F2EB-91A0-4346-B07D-620B7942C8D0}"/>
              </a:ext>
            </a:extLst>
          </p:cNvPr>
          <p:cNvSpPr/>
          <p:nvPr userDrawn="1"/>
        </p:nvSpPr>
        <p:spPr>
          <a:xfrm>
            <a:off x="9983545" y="-7797"/>
            <a:ext cx="2203198" cy="2528979"/>
          </a:xfrm>
          <a:custGeom>
            <a:avLst/>
            <a:gdLst>
              <a:gd name="connsiteX0" fmla="*/ 1184267 w 1184267"/>
              <a:gd name="connsiteY0" fmla="*/ 0 h 1359382"/>
              <a:gd name="connsiteX1" fmla="*/ 0 w 1184267"/>
              <a:gd name="connsiteY1" fmla="*/ 1359383 h 1359382"/>
              <a:gd name="connsiteX2" fmla="*/ 834852 w 1184267"/>
              <a:gd name="connsiteY2" fmla="*/ 0 h 1359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84267" h="1359382">
                <a:moveTo>
                  <a:pt x="1184267" y="0"/>
                </a:moveTo>
                <a:lnTo>
                  <a:pt x="0" y="1359383"/>
                </a:lnTo>
                <a:lnTo>
                  <a:pt x="834852" y="0"/>
                </a:lnTo>
                <a:close/>
              </a:path>
            </a:pathLst>
          </a:custGeom>
          <a:solidFill>
            <a:srgbClr val="1D3557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endParaRPr lang="en-ID"/>
          </a:p>
        </p:txBody>
      </p:sp>
      <p:sp>
        <p:nvSpPr>
          <p:cNvPr id="28" name="Graphic 2">
            <a:extLst>
              <a:ext uri="{FF2B5EF4-FFF2-40B4-BE49-F238E27FC236}">
                <a16:creationId xmlns:a16="http://schemas.microsoft.com/office/drawing/2014/main" id="{20C904D9-9675-44A9-A72C-B50FF0C2D82F}"/>
              </a:ext>
            </a:extLst>
          </p:cNvPr>
          <p:cNvSpPr/>
          <p:nvPr userDrawn="1"/>
        </p:nvSpPr>
        <p:spPr>
          <a:xfrm flipV="1">
            <a:off x="9983545" y="4336818"/>
            <a:ext cx="2203198" cy="2528979"/>
          </a:xfrm>
          <a:custGeom>
            <a:avLst/>
            <a:gdLst>
              <a:gd name="connsiteX0" fmla="*/ 1184267 w 1184267"/>
              <a:gd name="connsiteY0" fmla="*/ 0 h 1359382"/>
              <a:gd name="connsiteX1" fmla="*/ 0 w 1184267"/>
              <a:gd name="connsiteY1" fmla="*/ 1359383 h 1359382"/>
              <a:gd name="connsiteX2" fmla="*/ 834852 w 1184267"/>
              <a:gd name="connsiteY2" fmla="*/ 0 h 1359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84267" h="1359382">
                <a:moveTo>
                  <a:pt x="1184267" y="0"/>
                </a:moveTo>
                <a:lnTo>
                  <a:pt x="0" y="1359383"/>
                </a:lnTo>
                <a:lnTo>
                  <a:pt x="834852" y="0"/>
                </a:lnTo>
                <a:close/>
              </a:path>
            </a:pathLst>
          </a:custGeom>
          <a:solidFill>
            <a:srgbClr val="21A9AD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29234032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Quote light option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5648960" y="419100"/>
            <a:ext cx="89408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chemeClr val="accent4"/>
                </a:solidFill>
                <a:latin typeface="Arial Black" panose="020B0A04020102020204" pitchFamily="34" charset="0"/>
              </a:rPr>
              <a:t>“</a:t>
            </a:r>
            <a:endParaRPr lang="en-US" sz="2800" dirty="0">
              <a:solidFill>
                <a:schemeClr val="accent4"/>
              </a:solidFill>
            </a:endParaRP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408362" y="5335071"/>
            <a:ext cx="8097838" cy="369332"/>
          </a:xfrm>
        </p:spPr>
        <p:txBody>
          <a:bodyPr/>
          <a:lstStyle>
            <a:lvl1pPr algn="r">
              <a:spcBef>
                <a:spcPts val="0"/>
              </a:spcBef>
              <a:defRPr sz="2000">
                <a:solidFill>
                  <a:srgbClr val="0F525C"/>
                </a:solidFill>
              </a:defRPr>
            </a:lvl1pPr>
            <a:lvl2pPr algn="r"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—Name and Company/Source goes here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2884235"/>
            <a:ext cx="11658600" cy="1089529"/>
          </a:xfrm>
        </p:spPr>
        <p:txBody>
          <a:bodyPr anchor="ctr"/>
          <a:lstStyle>
            <a:lvl1pPr algn="ctr">
              <a:spcBef>
                <a:spcPts val="0"/>
              </a:spcBef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algn="ctr">
              <a:spcBef>
                <a:spcPts val="0"/>
              </a:spcBef>
              <a:defRPr sz="36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“QUOTATION.”</a:t>
            </a:r>
          </a:p>
          <a:p>
            <a:pPr lvl="1"/>
            <a:r>
              <a:rPr lang="en-US" dirty="0"/>
              <a:t>BOLD</a:t>
            </a:r>
          </a:p>
        </p:txBody>
      </p:sp>
    </p:spTree>
    <p:extLst>
      <p:ext uri="{BB962C8B-B14F-4D97-AF65-F5344CB8AC3E}">
        <p14:creationId xmlns:p14="http://schemas.microsoft.com/office/powerpoint/2010/main" val="4245414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527988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2972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416490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841485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86732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1524000" y="1040179"/>
            <a:ext cx="9144000" cy="436562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MY" dirty="0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4FF6C2F5-6687-6030-A69A-8F0C67D5866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96345" y="6454857"/>
            <a:ext cx="523406" cy="365125"/>
          </a:xfrm>
          <a:prstGeom prst="rect">
            <a:avLst/>
          </a:prstGeom>
        </p:spPr>
        <p:txBody>
          <a:bodyPr/>
          <a:lstStyle/>
          <a:p>
            <a:fld id="{4997E989-D798-4C62-8E93-3D2D613C24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017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le_only_no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86732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1524000" y="1040179"/>
            <a:ext cx="9144000" cy="436562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MY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86B123-197F-88E0-63C1-B96618E03E4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96345" y="6454857"/>
            <a:ext cx="523406" cy="365125"/>
          </a:xfrm>
          <a:prstGeom prst="rect">
            <a:avLst/>
          </a:prstGeom>
        </p:spPr>
        <p:txBody>
          <a:bodyPr/>
          <a:lstStyle/>
          <a:p>
            <a:fld id="{4997E989-D798-4C62-8E93-3D2D613C24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1948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3124200"/>
            <a:ext cx="12192000" cy="3733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87FB766B-3621-CB35-BB10-D9796336EF6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96345" y="6454857"/>
            <a:ext cx="523406" cy="365125"/>
          </a:xfrm>
          <a:prstGeom prst="rect">
            <a:avLst/>
          </a:prstGeom>
        </p:spPr>
        <p:txBody>
          <a:bodyPr/>
          <a:lstStyle/>
          <a:p>
            <a:fld id="{4997E989-D798-4C62-8E93-3D2D613C24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5392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38467835-3B1A-0B8A-B724-091A299DE0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96345" y="6454857"/>
            <a:ext cx="523406" cy="365125"/>
          </a:xfrm>
          <a:prstGeom prst="rect">
            <a:avLst/>
          </a:prstGeom>
        </p:spPr>
        <p:txBody>
          <a:bodyPr/>
          <a:lstStyle/>
          <a:p>
            <a:fld id="{4997E989-D798-4C62-8E93-3D2D613C24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6107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3131" y="365125"/>
            <a:ext cx="1160219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MY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3131" y="1852386"/>
            <a:ext cx="1160219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MY" dirty="0"/>
          </a:p>
        </p:txBody>
      </p:sp>
      <p:cxnSp>
        <p:nvCxnSpPr>
          <p:cNvPr id="7" name="Straight Connector 6"/>
          <p:cNvCxnSpPr>
            <a:cxnSpLocks/>
          </p:cNvCxnSpPr>
          <p:nvPr userDrawn="1"/>
        </p:nvCxnSpPr>
        <p:spPr>
          <a:xfrm>
            <a:off x="3538847" y="6667878"/>
            <a:ext cx="7992093" cy="0"/>
          </a:xfrm>
          <a:prstGeom prst="line">
            <a:avLst/>
          </a:prstGeom>
          <a:ln w="9525">
            <a:gradFill>
              <a:gsLst>
                <a:gs pos="0">
                  <a:srgbClr val="246F83">
                    <a:alpha val="9583"/>
                  </a:srgbClr>
                </a:gs>
                <a:gs pos="100000">
                  <a:srgbClr val="246F83"/>
                </a:gs>
              </a:gsLst>
              <a:lin ang="5400000" scaled="1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>
          <a:xfrm>
            <a:off x="170876" y="6427351"/>
            <a:ext cx="392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MY" sz="1400" dirty="0">
                <a:solidFill>
                  <a:srgbClr val="246F83">
                    <a:alpha val="50338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APDS • 614-253-4448 •  </a:t>
            </a:r>
            <a:r>
              <a:rPr lang="en-MY" sz="1600" dirty="0" err="1">
                <a:solidFill>
                  <a:srgbClr val="246F83">
                    <a:alpha val="50338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apdsinc.org</a:t>
            </a:r>
            <a:endParaRPr lang="en-MY" sz="1600" dirty="0">
              <a:solidFill>
                <a:srgbClr val="246F83">
                  <a:alpha val="50338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oup 26"/>
          <p:cNvGrpSpPr/>
          <p:nvPr userDrawn="1"/>
        </p:nvGrpSpPr>
        <p:grpSpPr>
          <a:xfrm>
            <a:off x="10725261" y="443952"/>
            <a:ext cx="628539" cy="280755"/>
            <a:chOff x="11237090" y="300016"/>
            <a:chExt cx="628539" cy="280755"/>
          </a:xfrm>
        </p:grpSpPr>
        <p:sp>
          <p:nvSpPr>
            <p:cNvPr id="19" name="Oval 18"/>
            <p:cNvSpPr/>
            <p:nvPr userDrawn="1"/>
          </p:nvSpPr>
          <p:spPr>
            <a:xfrm>
              <a:off x="11237090" y="300016"/>
              <a:ext cx="276847" cy="276847"/>
            </a:xfrm>
            <a:prstGeom prst="ellipse">
              <a:avLst/>
            </a:prstGeom>
            <a:noFill/>
            <a:ln>
              <a:solidFill>
                <a:schemeClr val="tx1">
                  <a:alpha val="2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 userDrawn="1"/>
          </p:nvSpPr>
          <p:spPr>
            <a:xfrm>
              <a:off x="11588782" y="303924"/>
              <a:ext cx="276847" cy="276847"/>
            </a:xfrm>
            <a:prstGeom prst="ellipse">
              <a:avLst/>
            </a:prstGeom>
            <a:noFill/>
            <a:ln>
              <a:solidFill>
                <a:schemeClr val="tx1">
                  <a:alpha val="2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1" name="Group 20"/>
            <p:cNvGrpSpPr/>
            <p:nvPr userDrawn="1"/>
          </p:nvGrpSpPr>
          <p:grpSpPr>
            <a:xfrm>
              <a:off x="11346477" y="404980"/>
              <a:ext cx="45719" cy="73401"/>
              <a:chOff x="3345327" y="4804129"/>
              <a:chExt cx="74099" cy="118964"/>
            </a:xfrm>
          </p:grpSpPr>
          <p:cxnSp>
            <p:nvCxnSpPr>
              <p:cNvPr id="25" name="Straight Connector 24"/>
              <p:cNvCxnSpPr/>
              <p:nvPr userDrawn="1"/>
            </p:nvCxnSpPr>
            <p:spPr>
              <a:xfrm rot="16200000">
                <a:off x="3350846" y="4798611"/>
                <a:ext cx="63061" cy="74098"/>
              </a:xfrm>
              <a:prstGeom prst="line">
                <a:avLst/>
              </a:prstGeom>
              <a:ln w="9525" cmpd="sng">
                <a:solidFill>
                  <a:schemeClr val="tx1">
                    <a:alpha val="2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 userDrawn="1"/>
            </p:nvCxnSpPr>
            <p:spPr>
              <a:xfrm>
                <a:off x="3345327" y="4861369"/>
                <a:ext cx="74097" cy="61724"/>
              </a:xfrm>
              <a:prstGeom prst="line">
                <a:avLst/>
              </a:prstGeom>
              <a:ln w="9525" cmpd="sng">
                <a:solidFill>
                  <a:schemeClr val="tx1">
                    <a:alpha val="2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oup 21"/>
            <p:cNvGrpSpPr/>
            <p:nvPr userDrawn="1"/>
          </p:nvGrpSpPr>
          <p:grpSpPr>
            <a:xfrm flipH="1" flipV="1">
              <a:off x="11708253" y="402651"/>
              <a:ext cx="45719" cy="73401"/>
              <a:chOff x="3345327" y="4804129"/>
              <a:chExt cx="74099" cy="118964"/>
            </a:xfrm>
          </p:grpSpPr>
          <p:cxnSp>
            <p:nvCxnSpPr>
              <p:cNvPr id="23" name="Straight Connector 22"/>
              <p:cNvCxnSpPr/>
              <p:nvPr userDrawn="1"/>
            </p:nvCxnSpPr>
            <p:spPr>
              <a:xfrm rot="16200000">
                <a:off x="3350846" y="4798611"/>
                <a:ext cx="63061" cy="74098"/>
              </a:xfrm>
              <a:prstGeom prst="line">
                <a:avLst/>
              </a:prstGeom>
              <a:ln w="9525" cmpd="sng">
                <a:solidFill>
                  <a:schemeClr val="tx1">
                    <a:alpha val="2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 userDrawn="1"/>
            </p:nvCxnSpPr>
            <p:spPr>
              <a:xfrm>
                <a:off x="3345327" y="4861369"/>
                <a:ext cx="74097" cy="61724"/>
              </a:xfrm>
              <a:prstGeom prst="line">
                <a:avLst/>
              </a:prstGeom>
              <a:ln w="9525" cmpd="sng">
                <a:solidFill>
                  <a:schemeClr val="tx1">
                    <a:alpha val="2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138A7E3C-EBE5-0EC2-9119-8DA370DAB7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3928" y="6454319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400" b="1" i="0">
                <a:solidFill>
                  <a:srgbClr val="2A86A0">
                    <a:alpha val="8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997E989-D798-4C62-8E93-3D2D613C24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878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74" r:id="rId7"/>
    <p:sldLayoutId id="2147483664" r:id="rId8"/>
    <p:sldLayoutId id="2147483655" r:id="rId9"/>
    <p:sldLayoutId id="2147483656" r:id="rId10"/>
    <p:sldLayoutId id="2147483657" r:id="rId11"/>
    <p:sldLayoutId id="2147483658" r:id="rId12"/>
    <p:sldLayoutId id="2147483660" r:id="rId13"/>
    <p:sldLayoutId id="2147483672" r:id="rId14"/>
    <p:sldLayoutId id="2147483680" r:id="rId15"/>
    <p:sldLayoutId id="2147483681" r:id="rId16"/>
    <p:sldLayoutId id="2147483683" r:id="rId17"/>
    <p:sldLayoutId id="2147483685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177376"/>
          </a:solidFill>
          <a:latin typeface="Cambria" panose="02040503050406030204" pitchFamily="18" charset="0"/>
          <a:ea typeface="+mj-ea"/>
          <a:cs typeface="Arial Black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i="0" kern="1200">
          <a:solidFill>
            <a:schemeClr val="tx1"/>
          </a:solidFill>
          <a:latin typeface="Cambria" panose="02040503050406030204" pitchFamily="18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i="0" kern="1200">
          <a:solidFill>
            <a:schemeClr val="tx1"/>
          </a:solidFill>
          <a:latin typeface="Cambria" panose="02040503050406030204" pitchFamily="18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2.jpe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.png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emf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Relationship Id="rId4" Type="http://schemas.openxmlformats.org/officeDocument/2006/relationships/chart" Target="../charts/char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emf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30BFE40-C9A3-F303-1962-BC1F4992EF1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E585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group of people smiling&#10;&#10;Description automatically generated with medium confidence">
            <a:extLst>
              <a:ext uri="{FF2B5EF4-FFF2-40B4-BE49-F238E27FC236}">
                <a16:creationId xmlns:a16="http://schemas.microsoft.com/office/drawing/2014/main" id="{B3D019DD-028C-8DDF-83D7-DBCD9EB0BE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8" r="5204"/>
          <a:stretch/>
        </p:blipFill>
        <p:spPr>
          <a:xfrm>
            <a:off x="-25864" y="0"/>
            <a:ext cx="12187205" cy="6858000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72824D9-62C3-E5E2-8970-2A88BC7E35DC}"/>
              </a:ext>
            </a:extLst>
          </p:cNvPr>
          <p:cNvSpPr/>
          <p:nvPr/>
        </p:nvSpPr>
        <p:spPr>
          <a:xfrm flipH="1">
            <a:off x="-10541" y="6147055"/>
            <a:ext cx="12228405" cy="712097"/>
          </a:xfrm>
          <a:prstGeom prst="rect">
            <a:avLst/>
          </a:prstGeom>
          <a:gradFill>
            <a:gsLst>
              <a:gs pos="100000">
                <a:schemeClr val="tx1">
                  <a:lumMod val="0"/>
                </a:schemeClr>
              </a:gs>
              <a:gs pos="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cxnSp>
        <p:nvCxnSpPr>
          <p:cNvPr id="9" name="Straight Connector 8"/>
          <p:cNvCxnSpPr>
            <a:cxnSpLocks/>
          </p:cNvCxnSpPr>
          <p:nvPr/>
        </p:nvCxnSpPr>
        <p:spPr>
          <a:xfrm>
            <a:off x="12416969" y="6503104"/>
            <a:ext cx="0" cy="709792"/>
          </a:xfrm>
          <a:prstGeom prst="line">
            <a:avLst/>
          </a:prstGeom>
          <a:ln w="12700">
            <a:solidFill>
              <a:srgbClr val="FCD206"/>
            </a:solidFill>
            <a:round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070574" y="6272270"/>
            <a:ext cx="6730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2400" b="1" dirty="0">
                <a:solidFill>
                  <a:schemeClr val="bg1"/>
                </a:solidFill>
                <a:latin typeface="Cambria" panose="02040503050406030204" pitchFamily="18" charset="0"/>
                <a:ea typeface="Open Sans Light" panose="020B0306030504020204" pitchFamily="34" charset="0"/>
                <a:cs typeface="Arial" panose="020B0604020202020204" pitchFamily="34" charset="0"/>
              </a:rPr>
              <a:t>APDS: </a:t>
            </a:r>
            <a:r>
              <a:rPr lang="en-MY" sz="2400" b="1" dirty="0" err="1">
                <a:solidFill>
                  <a:schemeClr val="bg1"/>
                </a:solidFill>
                <a:latin typeface="Cambria" panose="02040503050406030204" pitchFamily="18" charset="0"/>
                <a:ea typeface="Open Sans Light" panose="020B0306030504020204" pitchFamily="34" charset="0"/>
                <a:cs typeface="Arial" panose="020B0604020202020204" pitchFamily="34" charset="0"/>
              </a:rPr>
              <a:t>Africentric</a:t>
            </a:r>
            <a:r>
              <a:rPr lang="en-MY" sz="2400" b="1" dirty="0">
                <a:solidFill>
                  <a:schemeClr val="bg1"/>
                </a:solidFill>
                <a:latin typeface="Cambria" panose="02040503050406030204" pitchFamily="18" charset="0"/>
                <a:ea typeface="Open Sans Light" panose="020B0306030504020204" pitchFamily="34" charset="0"/>
                <a:cs typeface="Arial" panose="020B0604020202020204" pitchFamily="34" charset="0"/>
              </a:rPr>
              <a:t> Personal Development Shop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A79E0B-BAA1-2EC0-6A71-F9470FA9BD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133" y="3975724"/>
            <a:ext cx="3919862" cy="190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731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24903">
        <p14:ripple/>
      </p:transition>
    </mc:Choice>
    <mc:Fallback>
      <p:transition spd="slow" advClick="0" advTm="2490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03F99C-6472-EE6B-E4D9-A00ECD3DFF2C}"/>
              </a:ext>
            </a:extLst>
          </p:cNvPr>
          <p:cNvSpPr txBox="1"/>
          <p:nvPr/>
        </p:nvSpPr>
        <p:spPr>
          <a:xfrm>
            <a:off x="249837" y="416606"/>
            <a:ext cx="5276318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en-MY" sz="2800" b="1" dirty="0">
                <a:solidFill>
                  <a:srgbClr val="5F5F5F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Projected 120 SMART 2.0 students (6-12 yrs.) </a:t>
            </a:r>
          </a:p>
          <a:p>
            <a:pPr>
              <a:buClr>
                <a:schemeClr val="accent1"/>
              </a:buClr>
            </a:pPr>
            <a:r>
              <a:rPr lang="en-MY" sz="2800" b="1" dirty="0">
                <a:solidFill>
                  <a:srgbClr val="E36E15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(96 successful completions)</a:t>
            </a:r>
            <a:br>
              <a:rPr lang="en-MY" sz="2800" b="1" dirty="0">
                <a:solidFill>
                  <a:srgbClr val="E36E15"/>
                </a:solidFill>
                <a:latin typeface="Cambria" panose="02040503050406030204" pitchFamily="18" charset="0"/>
                <a:cs typeface="Arial" panose="020B0604020202020204" pitchFamily="34" charset="0"/>
              </a:rPr>
            </a:br>
            <a:endParaRPr lang="en-MY" sz="2800" b="1" dirty="0">
              <a:solidFill>
                <a:srgbClr val="E36E15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>
              <a:buClr>
                <a:schemeClr val="accent1"/>
              </a:buClr>
            </a:pPr>
            <a:endParaRPr lang="en-MY" sz="2800" b="1" dirty="0">
              <a:solidFill>
                <a:srgbClr val="5F5F5F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>
              <a:buClr>
                <a:schemeClr val="accent1"/>
              </a:buClr>
            </a:pPr>
            <a:r>
              <a:rPr lang="en-MY" sz="2800" b="1" dirty="0">
                <a:solidFill>
                  <a:srgbClr val="5F5F5F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Projected 50 UCANN youth and young adults (11 to 22 yrs.)  </a:t>
            </a:r>
            <a:r>
              <a:rPr lang="en-MY" sz="2800" b="1" dirty="0">
                <a:solidFill>
                  <a:srgbClr val="E36E15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(38 successful completions)</a:t>
            </a:r>
            <a:br>
              <a:rPr lang="en-MY" sz="2800" b="1" dirty="0">
                <a:solidFill>
                  <a:schemeClr val="accent5"/>
                </a:solidFill>
                <a:latin typeface="Cambria" panose="02040503050406030204" pitchFamily="18" charset="0"/>
                <a:cs typeface="Arial" panose="020B0604020202020204" pitchFamily="34" charset="0"/>
              </a:rPr>
            </a:br>
            <a:endParaRPr lang="en-MY" sz="2800" b="1" dirty="0">
              <a:solidFill>
                <a:schemeClr val="accent5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>
              <a:buClr>
                <a:schemeClr val="accent1"/>
              </a:buClr>
            </a:pPr>
            <a:endParaRPr lang="en-MY" sz="2800" b="1" dirty="0">
              <a:solidFill>
                <a:srgbClr val="5F5F5F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>
              <a:buClr>
                <a:schemeClr val="accent1"/>
              </a:buClr>
            </a:pPr>
            <a:r>
              <a:rPr lang="en-MY" sz="2800" b="1" dirty="0">
                <a:solidFill>
                  <a:srgbClr val="5F5F5F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Projected 120 Urban GEMS youth (12 to19 yrs.)   </a:t>
            </a:r>
          </a:p>
          <a:p>
            <a:pPr>
              <a:buClr>
                <a:schemeClr val="accent1"/>
              </a:buClr>
            </a:pPr>
            <a:r>
              <a:rPr lang="en-MY" sz="2800" b="1" dirty="0">
                <a:solidFill>
                  <a:srgbClr val="E36E15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(90 successful completions)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1BF4567-5456-B471-0316-AD13680A8F8F}"/>
              </a:ext>
            </a:extLst>
          </p:cNvPr>
          <p:cNvGrpSpPr/>
          <p:nvPr/>
        </p:nvGrpSpPr>
        <p:grpSpPr>
          <a:xfrm>
            <a:off x="6705600" y="0"/>
            <a:ext cx="5486400" cy="6860539"/>
            <a:chOff x="6705600" y="0"/>
            <a:chExt cx="5486400" cy="6860539"/>
          </a:xfrm>
        </p:grpSpPr>
        <p:pic>
          <p:nvPicPr>
            <p:cNvPr id="13" name="Picture 12" descr="A group of people posing for the camera&#10;&#10;Description automatically generated with medium confidence">
              <a:extLst>
                <a:ext uri="{FF2B5EF4-FFF2-40B4-BE49-F238E27FC236}">
                  <a16:creationId xmlns:a16="http://schemas.microsoft.com/office/drawing/2014/main" id="{A367BAD4-784D-445E-548B-27E163098E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5600" y="2330449"/>
              <a:ext cx="5486400" cy="2197100"/>
            </a:xfrm>
            <a:prstGeom prst="rect">
              <a:avLst/>
            </a:prstGeom>
          </p:spPr>
        </p:pic>
        <p:pic>
          <p:nvPicPr>
            <p:cNvPr id="15" name="Picture 14" descr="A picture containing sky, person, outdoor, person&#10;&#10;Description automatically generated">
              <a:extLst>
                <a:ext uri="{FF2B5EF4-FFF2-40B4-BE49-F238E27FC236}">
                  <a16:creationId xmlns:a16="http://schemas.microsoft.com/office/drawing/2014/main" id="{16FF644A-1499-A46C-15FB-3E7F37A05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5600" y="4663439"/>
              <a:ext cx="5486400" cy="2197100"/>
            </a:xfrm>
            <a:prstGeom prst="rect">
              <a:avLst/>
            </a:prstGeom>
          </p:spPr>
        </p:pic>
        <p:pic>
          <p:nvPicPr>
            <p:cNvPr id="17" name="Picture 16" descr="A group of children smiling&#10;&#10;Description automatically generated with low confidence">
              <a:extLst>
                <a:ext uri="{FF2B5EF4-FFF2-40B4-BE49-F238E27FC236}">
                  <a16:creationId xmlns:a16="http://schemas.microsoft.com/office/drawing/2014/main" id="{1869E912-FB5A-624A-09EE-C38C2BC59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5600" y="0"/>
              <a:ext cx="5486400" cy="2197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1070925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03F99C-6472-EE6B-E4D9-A00ECD3DFF2C}"/>
              </a:ext>
            </a:extLst>
          </p:cNvPr>
          <p:cNvSpPr txBox="1"/>
          <p:nvPr/>
        </p:nvSpPr>
        <p:spPr>
          <a:xfrm>
            <a:off x="307625" y="3398181"/>
            <a:ext cx="990980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en-MY" sz="2700" b="1" dirty="0">
                <a:solidFill>
                  <a:srgbClr val="5F5F5F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APDS is one of four Key Partners providing support to community-based programs in Central Ohio.</a:t>
            </a:r>
          </a:p>
          <a:p>
            <a:pPr>
              <a:buClr>
                <a:schemeClr val="accent1"/>
              </a:buClr>
            </a:pPr>
            <a:endParaRPr lang="en-MY" sz="2700" b="1" dirty="0">
              <a:solidFill>
                <a:srgbClr val="5F5F5F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>
              <a:buClr>
                <a:schemeClr val="accent1"/>
              </a:buClr>
            </a:pPr>
            <a:r>
              <a:rPr lang="en-MY" sz="2700" b="1" dirty="0">
                <a:solidFill>
                  <a:srgbClr val="5F5F5F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APDS provides </a:t>
            </a:r>
            <a:r>
              <a:rPr lang="en-MY" sz="2700" b="1" dirty="0">
                <a:solidFill>
                  <a:srgbClr val="7030A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11 grants </a:t>
            </a:r>
            <a:r>
              <a:rPr lang="en-MY" sz="2700" b="1" dirty="0">
                <a:solidFill>
                  <a:srgbClr val="5F5F5F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ranging from </a:t>
            </a:r>
            <a:r>
              <a:rPr lang="en-MY" sz="2700" b="1" dirty="0">
                <a:solidFill>
                  <a:srgbClr val="7030A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$10K to $25K </a:t>
            </a:r>
            <a:r>
              <a:rPr lang="en-MY" sz="2700" b="1" dirty="0">
                <a:solidFill>
                  <a:srgbClr val="5F5F5F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to 11 organizations providing youth and family empowerment programs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0F08F635-326D-7AA9-3ABC-47E246422B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6148" y="740706"/>
            <a:ext cx="5626659" cy="1212619"/>
          </a:xfrm>
        </p:spPr>
        <p:txBody>
          <a:bodyPr>
            <a:noAutofit/>
          </a:bodyPr>
          <a:lstStyle/>
          <a:p>
            <a:pPr algn="l"/>
            <a:r>
              <a:rPr lang="en-US" sz="4000" dirty="0">
                <a:solidFill>
                  <a:schemeClr val="bg1"/>
                </a:solidFill>
              </a:rPr>
              <a:t>City of Columbus Empowerment Grants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168847C-8E4A-6CDF-FE44-8ADF05926127}"/>
              </a:ext>
            </a:extLst>
          </p:cNvPr>
          <p:cNvSpPr/>
          <p:nvPr/>
        </p:nvSpPr>
        <p:spPr>
          <a:xfrm>
            <a:off x="0" y="16025"/>
            <a:ext cx="12192000" cy="2657475"/>
          </a:xfrm>
          <a:prstGeom prst="rect">
            <a:avLst/>
          </a:prstGeom>
          <a:gradFill flip="none" rotWithShape="1">
            <a:gsLst>
              <a:gs pos="0">
                <a:srgbClr val="8537A0"/>
              </a:gs>
              <a:gs pos="100000">
                <a:schemeClr val="accent6">
                  <a:lumMod val="10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&#10;&#10;Description automatically generated with medium confidence">
            <a:extLst>
              <a:ext uri="{FF2B5EF4-FFF2-40B4-BE49-F238E27FC236}">
                <a16:creationId xmlns:a16="http://schemas.microsoft.com/office/drawing/2014/main" id="{6BC781B2-3AF3-F2F0-759B-39CF3B643A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80" y="282243"/>
            <a:ext cx="4368132" cy="2125037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F0956624-E3BA-8BBD-4676-CF78C9051BB2}"/>
              </a:ext>
            </a:extLst>
          </p:cNvPr>
          <p:cNvSpPr txBox="1">
            <a:spLocks/>
          </p:cNvSpPr>
          <p:nvPr/>
        </p:nvSpPr>
        <p:spPr>
          <a:xfrm>
            <a:off x="6096000" y="765292"/>
            <a:ext cx="5626659" cy="12126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chemeClr val="bg1"/>
                </a:solidFill>
              </a:rPr>
              <a:t>City of Columbus Empowerment Grants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0EC275A-9815-FB3C-4DA6-6243AD924B5E}"/>
              </a:ext>
            </a:extLst>
          </p:cNvPr>
          <p:cNvCxnSpPr>
            <a:cxnSpLocks/>
          </p:cNvCxnSpPr>
          <p:nvPr/>
        </p:nvCxnSpPr>
        <p:spPr>
          <a:xfrm>
            <a:off x="10442395" y="3525078"/>
            <a:ext cx="0" cy="2610679"/>
          </a:xfrm>
          <a:prstGeom prst="line">
            <a:avLst/>
          </a:prstGeom>
          <a:ln w="12700">
            <a:solidFill>
              <a:srgbClr val="FCD206"/>
            </a:solidFill>
            <a:round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B85D1FD6-CE81-D59E-AAA9-3C6960E5654E}"/>
              </a:ext>
            </a:extLst>
          </p:cNvPr>
          <p:cNvSpPr txBox="1">
            <a:spLocks/>
          </p:cNvSpPr>
          <p:nvPr/>
        </p:nvSpPr>
        <p:spPr>
          <a:xfrm>
            <a:off x="11496345" y="645485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b="1" i="0" kern="1200">
                <a:solidFill>
                  <a:srgbClr val="2A86A0">
                    <a:alpha val="8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97E989-D798-4C62-8E93-3D2D613C2488}" type="slidenum">
              <a:rPr lang="en-US" smtClean="0">
                <a:solidFill>
                  <a:schemeClr val="accent1">
                    <a:alpha val="50355"/>
                  </a:schemeClr>
                </a:solidFill>
              </a:rPr>
              <a:pPr/>
              <a:t>11</a:t>
            </a:fld>
            <a:endParaRPr lang="en-US" dirty="0">
              <a:solidFill>
                <a:schemeClr val="accent1">
                  <a:alpha val="50355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725580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build="p"/>
      <p:bldP spid="10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67000"/>
              </a:schemeClr>
            </a:gs>
            <a:gs pos="48000">
              <a:schemeClr val="accent2">
                <a:lumMod val="97000"/>
                <a:lumOff val="3000"/>
              </a:schemeClr>
            </a:gs>
            <a:gs pos="100000">
              <a:srgbClr val="319D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F9A1267-BEFE-B25E-BFAE-09509F958B26}"/>
              </a:ext>
            </a:extLst>
          </p:cNvPr>
          <p:cNvSpPr/>
          <p:nvPr/>
        </p:nvSpPr>
        <p:spPr>
          <a:xfrm flipH="1">
            <a:off x="0" y="0"/>
            <a:ext cx="7493000" cy="684879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2900" y="3142050"/>
            <a:ext cx="5236265" cy="628650"/>
          </a:xfrm>
        </p:spPr>
        <p:txBody>
          <a:bodyPr>
            <a:noAutofit/>
          </a:bodyPr>
          <a:lstStyle/>
          <a:p>
            <a:pPr algn="l"/>
            <a:r>
              <a:rPr lang="en-US" sz="4800" dirty="0">
                <a:solidFill>
                  <a:schemeClr val="bg1"/>
                </a:solidFill>
                <a:cs typeface="Segoe UI Light" panose="020B0502040204020203" pitchFamily="34" charset="0"/>
              </a:rPr>
              <a:t>COVID-19 IMPACT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16E946B-7B42-4D76-432B-D58BAD93EB56}"/>
              </a:ext>
            </a:extLst>
          </p:cNvPr>
          <p:cNvSpPr txBox="1"/>
          <p:nvPr/>
        </p:nvSpPr>
        <p:spPr>
          <a:xfrm>
            <a:off x="342900" y="4028232"/>
            <a:ext cx="681513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en-MY" sz="3200" b="1" dirty="0">
                <a:solidFill>
                  <a:schemeClr val="bg2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54% increase in Alcohol sales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MY" sz="3200" b="1" dirty="0">
                <a:solidFill>
                  <a:schemeClr val="bg2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234% increase in Online sales </a:t>
            </a:r>
          </a:p>
          <a:p>
            <a:endParaRPr lang="en-MY" sz="2800" b="1" dirty="0">
              <a:solidFill>
                <a:schemeClr val="bg2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r>
              <a:rPr lang="en-MY" sz="2800" b="1" dirty="0">
                <a:solidFill>
                  <a:srgbClr val="FCE215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*   ALCOHOL IS A DRUG. Alcohol </a:t>
            </a:r>
            <a:br>
              <a:rPr lang="en-MY" sz="2800" b="1" dirty="0">
                <a:solidFill>
                  <a:srgbClr val="FCE215"/>
                </a:solidFill>
                <a:latin typeface="Cambria" panose="02040503050406030204" pitchFamily="18" charset="0"/>
                <a:cs typeface="Arial" panose="020B0604020202020204" pitchFamily="34" charset="0"/>
              </a:rPr>
            </a:br>
            <a:r>
              <a:rPr lang="en-MY" sz="2800" b="1" dirty="0">
                <a:solidFill>
                  <a:srgbClr val="FCE215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    addiction is a serious health problem.</a:t>
            </a:r>
          </a:p>
          <a:p>
            <a:endParaRPr lang="en-MY" sz="2800" b="1" dirty="0">
              <a:solidFill>
                <a:schemeClr val="bg2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A1D15F-4B09-A379-2FE0-75C7C6A33777}"/>
              </a:ext>
            </a:extLst>
          </p:cNvPr>
          <p:cNvSpPr txBox="1"/>
          <p:nvPr/>
        </p:nvSpPr>
        <p:spPr>
          <a:xfrm>
            <a:off x="12827000" y="1943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1EC1A13-42A7-A012-8871-235FDB8F3699}"/>
              </a:ext>
            </a:extLst>
          </p:cNvPr>
          <p:cNvGrpSpPr/>
          <p:nvPr/>
        </p:nvGrpSpPr>
        <p:grpSpPr>
          <a:xfrm>
            <a:off x="453072" y="481150"/>
            <a:ext cx="4245929" cy="2167096"/>
            <a:chOff x="453072" y="114301"/>
            <a:chExt cx="4245929" cy="216709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29172DA-D05E-36E2-712E-9F4FD527F8FE}"/>
                </a:ext>
              </a:extLst>
            </p:cNvPr>
            <p:cNvSpPr/>
            <p:nvPr/>
          </p:nvSpPr>
          <p:spPr>
            <a:xfrm>
              <a:off x="453072" y="114301"/>
              <a:ext cx="4245929" cy="21670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Text, logo&#10;&#10;Description automatically generated">
              <a:extLst>
                <a:ext uri="{FF2B5EF4-FFF2-40B4-BE49-F238E27FC236}">
                  <a16:creationId xmlns:a16="http://schemas.microsoft.com/office/drawing/2014/main" id="{CABF478E-12BE-29BE-F093-BE0A794B74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184" y="306627"/>
              <a:ext cx="3871704" cy="1782445"/>
            </a:xfrm>
            <a:prstGeom prst="rect">
              <a:avLst/>
            </a:prstGeom>
          </p:spPr>
        </p:pic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A2A6ECF-2C2F-9B84-A2CF-2D27CCCA3CEF}"/>
              </a:ext>
            </a:extLst>
          </p:cNvPr>
          <p:cNvCxnSpPr>
            <a:cxnSpLocks/>
          </p:cNvCxnSpPr>
          <p:nvPr/>
        </p:nvCxnSpPr>
        <p:spPr>
          <a:xfrm flipV="1">
            <a:off x="6996830" y="0"/>
            <a:ext cx="0" cy="3617772"/>
          </a:xfrm>
          <a:prstGeom prst="line">
            <a:avLst/>
          </a:prstGeom>
          <a:ln w="12700">
            <a:solidFill>
              <a:srgbClr val="FCD206"/>
            </a:solidFill>
            <a:round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cake, fish, reef, decorated&#10;&#10;Description automatically generated">
            <a:extLst>
              <a:ext uri="{FF2B5EF4-FFF2-40B4-BE49-F238E27FC236}">
                <a16:creationId xmlns:a16="http://schemas.microsoft.com/office/drawing/2014/main" id="{8B95BF88-1E21-C2D7-7D6E-7C25A6A5FD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2" t="288" r="15481" b="-423"/>
          <a:stretch/>
        </p:blipFill>
        <p:spPr>
          <a:xfrm>
            <a:off x="7500938" y="0"/>
            <a:ext cx="46910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139664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67000"/>
              </a:schemeClr>
            </a:gs>
            <a:gs pos="48000">
              <a:schemeClr val="accent2">
                <a:lumMod val="97000"/>
                <a:lumOff val="3000"/>
              </a:schemeClr>
            </a:gs>
            <a:gs pos="100000">
              <a:srgbClr val="319D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fish, reef, underwater, ocean floor&#10;&#10;Description automatically generated">
            <a:extLst>
              <a:ext uri="{FF2B5EF4-FFF2-40B4-BE49-F238E27FC236}">
                <a16:creationId xmlns:a16="http://schemas.microsoft.com/office/drawing/2014/main" id="{A304D227-4A89-6987-38E6-E6936C5E5C0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424932" y="1081318"/>
            <a:ext cx="6835135" cy="46990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F9A1267-BEFE-B25E-BFAE-09509F958B26}"/>
              </a:ext>
            </a:extLst>
          </p:cNvPr>
          <p:cNvSpPr/>
          <p:nvPr/>
        </p:nvSpPr>
        <p:spPr>
          <a:xfrm flipH="1">
            <a:off x="0" y="13252"/>
            <a:ext cx="7493000" cy="682645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2900" y="332588"/>
            <a:ext cx="7150099" cy="2800767"/>
          </a:xfrm>
        </p:spPr>
        <p:txBody>
          <a:bodyPr>
            <a:noAutofit/>
          </a:bodyPr>
          <a:lstStyle/>
          <a:p>
            <a:pPr algn="l"/>
            <a:r>
              <a:rPr lang="en-US" sz="4800" dirty="0">
                <a:solidFill>
                  <a:srgbClr val="FCD206"/>
                </a:solidFill>
                <a:cs typeface="Segoe UI Light" panose="020B0502040204020203" pitchFamily="34" charset="0"/>
              </a:rPr>
              <a:t>Alcohol-Involved Deaths (Acute) in Franklin County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16E946B-7B42-4D76-432B-D58BAD93EB56}"/>
              </a:ext>
            </a:extLst>
          </p:cNvPr>
          <p:cNvSpPr txBox="1"/>
          <p:nvPr/>
        </p:nvSpPr>
        <p:spPr>
          <a:xfrm>
            <a:off x="338931" y="2840779"/>
            <a:ext cx="681513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3200" b="1" dirty="0">
                <a:solidFill>
                  <a:schemeClr val="bg2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January - September</a:t>
            </a:r>
            <a:br>
              <a:rPr lang="en-MY" sz="3200" b="1" dirty="0">
                <a:solidFill>
                  <a:schemeClr val="bg2"/>
                </a:solidFill>
                <a:latin typeface="Cambria" panose="02040503050406030204" pitchFamily="18" charset="0"/>
                <a:cs typeface="Arial" panose="020B0604020202020204" pitchFamily="34" charset="0"/>
              </a:rPr>
            </a:br>
            <a:r>
              <a:rPr lang="en-MY" sz="3200" b="1" dirty="0">
                <a:solidFill>
                  <a:schemeClr val="bg2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2019 to 2020</a:t>
            </a:r>
            <a:br>
              <a:rPr lang="en-MY" sz="3200" b="1" dirty="0">
                <a:solidFill>
                  <a:schemeClr val="bg2"/>
                </a:solidFill>
                <a:latin typeface="Cambria" panose="02040503050406030204" pitchFamily="18" charset="0"/>
                <a:cs typeface="Arial" panose="020B0604020202020204" pitchFamily="34" charset="0"/>
              </a:rPr>
            </a:br>
            <a:br>
              <a:rPr lang="en-MY" sz="3200" b="1" dirty="0">
                <a:solidFill>
                  <a:schemeClr val="bg2"/>
                </a:solidFill>
                <a:latin typeface="Cambria" panose="02040503050406030204" pitchFamily="18" charset="0"/>
                <a:cs typeface="Arial" panose="020B0604020202020204" pitchFamily="34" charset="0"/>
              </a:rPr>
            </a:br>
            <a:r>
              <a:rPr lang="en-MY" sz="3200" b="1" dirty="0">
                <a:solidFill>
                  <a:schemeClr val="bg2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45.6% increase</a:t>
            </a:r>
            <a:br>
              <a:rPr lang="en-MY" sz="2800" b="1" dirty="0">
                <a:solidFill>
                  <a:srgbClr val="FCE215"/>
                </a:solidFill>
                <a:latin typeface="Cambria" panose="02040503050406030204" pitchFamily="18" charset="0"/>
                <a:cs typeface="Arial" panose="020B0604020202020204" pitchFamily="34" charset="0"/>
              </a:rPr>
            </a:br>
            <a:br>
              <a:rPr lang="en-MY" sz="2800" b="1" dirty="0">
                <a:solidFill>
                  <a:srgbClr val="FCE215"/>
                </a:solidFill>
                <a:latin typeface="Cambria" panose="02040503050406030204" pitchFamily="18" charset="0"/>
                <a:cs typeface="Arial" panose="020B0604020202020204" pitchFamily="34" charset="0"/>
              </a:rPr>
            </a:br>
            <a:endParaRPr lang="en-MY" sz="2800" b="1" dirty="0">
              <a:solidFill>
                <a:srgbClr val="FCE215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r>
              <a:rPr lang="en-MY" sz="2800" b="1" dirty="0">
                <a:solidFill>
                  <a:srgbClr val="FCE215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Alcohol Addiction is a serious</a:t>
            </a:r>
            <a:br>
              <a:rPr lang="en-MY" sz="2800" b="1" dirty="0">
                <a:solidFill>
                  <a:srgbClr val="FCE215"/>
                </a:solidFill>
                <a:latin typeface="Cambria" panose="02040503050406030204" pitchFamily="18" charset="0"/>
                <a:cs typeface="Arial" panose="020B0604020202020204" pitchFamily="34" charset="0"/>
              </a:rPr>
            </a:br>
            <a:r>
              <a:rPr lang="en-MY" sz="2800" b="1" dirty="0">
                <a:solidFill>
                  <a:srgbClr val="FCE215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health problem.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A1D15F-4B09-A379-2FE0-75C7C6A33777}"/>
              </a:ext>
            </a:extLst>
          </p:cNvPr>
          <p:cNvSpPr txBox="1"/>
          <p:nvPr/>
        </p:nvSpPr>
        <p:spPr>
          <a:xfrm>
            <a:off x="12827000" y="1943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A2A6ECF-2C2F-9B84-A2CF-2D27CCCA3CEF}"/>
              </a:ext>
            </a:extLst>
          </p:cNvPr>
          <p:cNvCxnSpPr>
            <a:cxnSpLocks/>
          </p:cNvCxnSpPr>
          <p:nvPr/>
        </p:nvCxnSpPr>
        <p:spPr>
          <a:xfrm flipV="1">
            <a:off x="11470999" y="-161365"/>
            <a:ext cx="0" cy="1264340"/>
          </a:xfrm>
          <a:prstGeom prst="line">
            <a:avLst/>
          </a:prstGeom>
          <a:ln w="12700">
            <a:solidFill>
              <a:srgbClr val="FCD206"/>
            </a:solidFill>
            <a:round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D8F92B0D-9751-E437-AA94-9380FA9C6B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845" y="2476622"/>
            <a:ext cx="2683085" cy="2709915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C111FD4-B279-BE72-BE33-5413F1968F2E}"/>
              </a:ext>
            </a:extLst>
          </p:cNvPr>
          <p:cNvCxnSpPr>
            <a:cxnSpLocks/>
          </p:cNvCxnSpPr>
          <p:nvPr/>
        </p:nvCxnSpPr>
        <p:spPr>
          <a:xfrm>
            <a:off x="8082671" y="4343400"/>
            <a:ext cx="0" cy="2496309"/>
          </a:xfrm>
          <a:prstGeom prst="line">
            <a:avLst/>
          </a:prstGeom>
          <a:ln w="12700">
            <a:solidFill>
              <a:srgbClr val="FCD206"/>
            </a:solidFill>
            <a:round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8703515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cs typeface="Times New Roman" panose="02020603050405020304" pitchFamily="18" charset="0"/>
              </a:rPr>
              <a:t>Additional APDS Outreach Programs </a:t>
            </a:r>
            <a:br>
              <a:rPr lang="en-US" dirty="0">
                <a:cs typeface="Times New Roman" panose="02020603050405020304" pitchFamily="18" charset="0"/>
              </a:rPr>
            </a:br>
            <a:r>
              <a:rPr lang="en-US" dirty="0">
                <a:cs typeface="Times New Roman" panose="02020603050405020304" pitchFamily="18" charset="0"/>
              </a:rPr>
              <a:t>for Youth in Central Ohio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CBF9C81-828E-D4CE-E829-FD6F9EF0A53A}"/>
              </a:ext>
            </a:extLst>
          </p:cNvPr>
          <p:cNvGrpSpPr/>
          <p:nvPr/>
        </p:nvGrpSpPr>
        <p:grpSpPr>
          <a:xfrm>
            <a:off x="4242946" y="1606931"/>
            <a:ext cx="3657600" cy="4542073"/>
            <a:chOff x="343272" y="1606933"/>
            <a:chExt cx="3657600" cy="4542073"/>
          </a:xfrm>
        </p:grpSpPr>
        <p:sp>
          <p:nvSpPr>
            <p:cNvPr id="8" name="Rectangle 7"/>
            <p:cNvSpPr/>
            <p:nvPr/>
          </p:nvSpPr>
          <p:spPr>
            <a:xfrm>
              <a:off x="343272" y="1606933"/>
              <a:ext cx="3657600" cy="454207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>
                <a:solidFill>
                  <a:prstClr val="white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80080" y="1810046"/>
              <a:ext cx="3200400" cy="2779936"/>
            </a:xfrm>
            <a:prstGeom prst="rect">
              <a:avLst/>
            </a:prstGeom>
            <a:blipFill>
              <a:blip r:embed="rId3"/>
              <a:srcRect/>
              <a:stretch>
                <a:fillRect l="-14286" t="-16255" r="-36326" b="661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dirty="0"/>
            </a:p>
          </p:txBody>
        </p:sp>
        <p:sp>
          <p:nvSpPr>
            <p:cNvPr id="4" name="Rectangle 3"/>
            <p:cNvSpPr/>
            <p:nvPr/>
          </p:nvSpPr>
          <p:spPr>
            <a:xfrm>
              <a:off x="580081" y="4751656"/>
              <a:ext cx="3200399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MY" b="1" dirty="0">
                  <a:solidFill>
                    <a:schemeClr val="bg1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APDS SMART 2.0</a:t>
              </a:r>
            </a:p>
            <a:p>
              <a:pPr algn="ctr"/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9-week Summer Day Camp</a:t>
              </a:r>
            </a:p>
            <a:p>
              <a:pPr algn="ctr"/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120 youth ages 6 to 12 years old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5194F8F-7959-107B-53BD-4C09CE751600}"/>
              </a:ext>
            </a:extLst>
          </p:cNvPr>
          <p:cNvGrpSpPr/>
          <p:nvPr/>
        </p:nvGrpSpPr>
        <p:grpSpPr>
          <a:xfrm>
            <a:off x="283688" y="1606931"/>
            <a:ext cx="3657600" cy="4542073"/>
            <a:chOff x="4272736" y="1606934"/>
            <a:chExt cx="3657600" cy="4542073"/>
          </a:xfrm>
        </p:grpSpPr>
        <p:sp>
          <p:nvSpPr>
            <p:cNvPr id="12" name="Rectangle 11"/>
            <p:cNvSpPr/>
            <p:nvPr/>
          </p:nvSpPr>
          <p:spPr>
            <a:xfrm>
              <a:off x="4272736" y="1606934"/>
              <a:ext cx="3657600" cy="4542073"/>
            </a:xfrm>
            <a:prstGeom prst="rect">
              <a:avLst/>
            </a:prstGeom>
            <a:solidFill>
              <a:srgbClr val="E36E15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>
                <a:solidFill>
                  <a:prstClr val="white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772F144-24D6-03F5-0DBE-3CF4840E73B0}"/>
                </a:ext>
              </a:extLst>
            </p:cNvPr>
            <p:cNvSpPr/>
            <p:nvPr/>
          </p:nvSpPr>
          <p:spPr>
            <a:xfrm>
              <a:off x="4466875" y="4754593"/>
              <a:ext cx="3209742" cy="11387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MY" b="1" dirty="0">
                  <a:solidFill>
                    <a:schemeClr val="bg1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UCANN – </a:t>
              </a:r>
              <a:r>
                <a:rPr lang="en-MY" dirty="0">
                  <a:solidFill>
                    <a:schemeClr val="bg1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Unified Community and </a:t>
              </a:r>
              <a:r>
                <a:rPr lang="en-MY" dirty="0" err="1">
                  <a:solidFill>
                    <a:schemeClr val="bg1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Neighborhood</a:t>
              </a:r>
              <a:r>
                <a:rPr lang="en-MY" dirty="0">
                  <a:solidFill>
                    <a:schemeClr val="bg1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 Networks</a:t>
              </a:r>
            </a:p>
            <a:p>
              <a:pPr algn="ctr"/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9-week Summer Day Camp for 120 youth ages 6 to 12 years old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C311827-0C7F-680C-AFC5-2C84D3DCA703}"/>
                </a:ext>
              </a:extLst>
            </p:cNvPr>
            <p:cNvSpPr/>
            <p:nvPr/>
          </p:nvSpPr>
          <p:spPr>
            <a:xfrm>
              <a:off x="4476217" y="1810046"/>
              <a:ext cx="3200400" cy="2779936"/>
            </a:xfrm>
            <a:prstGeom prst="rect">
              <a:avLst/>
            </a:prstGeom>
            <a:blipFill>
              <a:blip r:embed="rId4"/>
              <a:srcRect/>
              <a:stretch>
                <a:fillRect l="-45424" t="-569" r="-33428" b="-162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1FAA687-879D-D9FD-D5B1-8617CC392F38}"/>
              </a:ext>
            </a:extLst>
          </p:cNvPr>
          <p:cNvGrpSpPr/>
          <p:nvPr/>
        </p:nvGrpSpPr>
        <p:grpSpPr>
          <a:xfrm>
            <a:off x="8202204" y="1606931"/>
            <a:ext cx="3657600" cy="4542073"/>
            <a:chOff x="8202204" y="1606933"/>
            <a:chExt cx="3657600" cy="4542073"/>
          </a:xfrm>
        </p:grpSpPr>
        <p:sp>
          <p:nvSpPr>
            <p:cNvPr id="13" name="Rectangle 12"/>
            <p:cNvSpPr/>
            <p:nvPr/>
          </p:nvSpPr>
          <p:spPr>
            <a:xfrm>
              <a:off x="8202204" y="1606933"/>
              <a:ext cx="3657600" cy="4542073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>
                <a:solidFill>
                  <a:prstClr val="white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DD98F39-E9DE-BC00-9F4C-26248130A9A7}"/>
                </a:ext>
              </a:extLst>
            </p:cNvPr>
            <p:cNvSpPr/>
            <p:nvPr/>
          </p:nvSpPr>
          <p:spPr>
            <a:xfrm>
              <a:off x="8430804" y="4754593"/>
              <a:ext cx="3200400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MY" b="1" dirty="0">
                  <a:solidFill>
                    <a:schemeClr val="bg1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URBAN </a:t>
              </a:r>
              <a:r>
                <a:rPr lang="en-MY" b="1" dirty="0">
                  <a:solidFill>
                    <a:srgbClr val="FCD206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GEMS</a:t>
              </a:r>
              <a:br>
                <a:rPr lang="en-MY" b="1" dirty="0">
                  <a:solidFill>
                    <a:srgbClr val="FCD206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</a:br>
              <a:r>
                <a:rPr lang="en-MY" dirty="0">
                  <a:solidFill>
                    <a:schemeClr val="bg1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(Gardening Entrepreneurs Motivating Sustainability)</a:t>
              </a:r>
              <a:endParaRPr lang="en-MY" dirty="0">
                <a:solidFill>
                  <a:srgbClr val="FCD206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120 youth ages12-19 years old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96B73F2-89C6-827B-F53A-390618007C74}"/>
                </a:ext>
              </a:extLst>
            </p:cNvPr>
            <p:cNvSpPr/>
            <p:nvPr/>
          </p:nvSpPr>
          <p:spPr>
            <a:xfrm>
              <a:off x="8430804" y="1749795"/>
              <a:ext cx="3200400" cy="2779936"/>
            </a:xfrm>
            <a:prstGeom prst="rect">
              <a:avLst/>
            </a:prstGeom>
            <a:blipFill>
              <a:blip r:embed="rId5"/>
              <a:srcRect/>
              <a:stretch>
                <a:fillRect l="-9278" t="4134" r="-8585" b="-1224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</p:grpSp>
    </p:spTree>
    <p:extLst>
      <p:ext uri="{BB962C8B-B14F-4D97-AF65-F5344CB8AC3E}">
        <p14:creationId xmlns:p14="http://schemas.microsoft.com/office/powerpoint/2010/main" val="112580922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30F0F77-605A-08BD-417A-3F5FBE81705E}"/>
              </a:ext>
            </a:extLst>
          </p:cNvPr>
          <p:cNvSpPr/>
          <p:nvPr/>
        </p:nvSpPr>
        <p:spPr>
          <a:xfrm>
            <a:off x="0" y="1720313"/>
            <a:ext cx="12192000" cy="4401520"/>
          </a:xfrm>
          <a:prstGeom prst="rect">
            <a:avLst/>
          </a:prstGeom>
          <a:gradFill>
            <a:gsLst>
              <a:gs pos="100000">
                <a:srgbClr val="E36E15"/>
              </a:gs>
              <a:gs pos="0">
                <a:srgbClr val="FCD20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1CBD389-7267-D84C-0373-2FF45E181F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401877" y="5150405"/>
            <a:ext cx="3091070" cy="369332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– African Proverb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5C1D3D-57FD-4593-2B4D-DA3EAC97577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1697" y="2372554"/>
            <a:ext cx="11658600" cy="233238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800" b="1" dirty="0">
                <a:solidFill>
                  <a:schemeClr val="bg1"/>
                </a:solidFill>
                <a:effectLst/>
              </a:rPr>
              <a:t>“The child who is not embraced by the village will burn it down </a:t>
            </a:r>
            <a:br>
              <a:rPr lang="en-US" sz="4800" b="1" dirty="0">
                <a:solidFill>
                  <a:schemeClr val="bg1"/>
                </a:solidFill>
                <a:effectLst/>
              </a:rPr>
            </a:br>
            <a:r>
              <a:rPr lang="en-US" sz="4800" b="1" dirty="0">
                <a:solidFill>
                  <a:schemeClr val="bg1"/>
                </a:solidFill>
                <a:effectLst/>
              </a:rPr>
              <a:t>to feel its warmth..”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BBE2BF-31CC-162E-03E1-81FB8120D5E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48674" y="6484937"/>
            <a:ext cx="523406" cy="365125"/>
          </a:xfrm>
          <a:prstGeom prst="rect">
            <a:avLst/>
          </a:prstGeom>
        </p:spPr>
        <p:txBody>
          <a:bodyPr/>
          <a:lstStyle/>
          <a:p>
            <a:fld id="{4997E989-D798-4C62-8E93-3D2D613C2488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34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8633E9-05A2-F2B2-1B74-F92F3DCA6E1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90000">
                <a:schemeClr val="accent1"/>
              </a:gs>
              <a:gs pos="0">
                <a:schemeClr val="accent6"/>
              </a:gs>
            </a:gsLst>
            <a:path path="circle">
              <a:fillToRect l="100000" t="100000"/>
            </a:path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5" name="Picture Placeholder 4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DBDE5E48-C067-4709-BF9B-24083C9993B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4" b="7374"/>
          <a:stretch>
            <a:fillRect/>
          </a:stretch>
        </p:blipFill>
        <p:spPr>
          <a:xfrm>
            <a:off x="241179" y="246888"/>
            <a:ext cx="11709642" cy="6364224"/>
          </a:xfrm>
        </p:spPr>
      </p:pic>
    </p:spTree>
    <p:extLst>
      <p:ext uri="{BB962C8B-B14F-4D97-AF65-F5344CB8AC3E}">
        <p14:creationId xmlns:p14="http://schemas.microsoft.com/office/powerpoint/2010/main" val="3316076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1EB8D8A-5B38-2C3C-8C97-4AF8E6B2CB0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90000">
                <a:schemeClr val="accent1"/>
              </a:gs>
              <a:gs pos="0">
                <a:schemeClr val="accent6"/>
              </a:gs>
            </a:gsLst>
            <a:path path="circle">
              <a:fillToRect l="100000" t="100000"/>
            </a:path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7" name="Picture Placeholder 6" descr="A picture containing table, person, indoor, people&#10;&#10;Description automatically generated">
            <a:extLst>
              <a:ext uri="{FF2B5EF4-FFF2-40B4-BE49-F238E27FC236}">
                <a16:creationId xmlns:a16="http://schemas.microsoft.com/office/drawing/2014/main" id="{E93C4FE8-7B8C-4D7C-8F6C-EDFE5C84C11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10" b="12110"/>
          <a:stretch>
            <a:fillRect/>
          </a:stretch>
        </p:blipFill>
        <p:spPr>
          <a:xfrm>
            <a:off x="251792" y="246888"/>
            <a:ext cx="11688417" cy="6364224"/>
          </a:xfrm>
        </p:spPr>
      </p:pic>
    </p:spTree>
    <p:extLst>
      <p:ext uri="{BB962C8B-B14F-4D97-AF65-F5344CB8AC3E}">
        <p14:creationId xmlns:p14="http://schemas.microsoft.com/office/powerpoint/2010/main" val="3056616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88ED798-1663-C235-58BF-C5EA3F93249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90000">
                <a:schemeClr val="accent1"/>
              </a:gs>
              <a:gs pos="0">
                <a:schemeClr val="accent6"/>
              </a:gs>
            </a:gsLst>
            <a:path path="circle">
              <a:fillToRect l="100000" t="100000"/>
            </a:path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5" name="Picture Placeholder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D016ECC2-87C3-4A67-AE26-B7DEE071DB2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10" b="12110"/>
          <a:stretch>
            <a:fillRect/>
          </a:stretch>
        </p:blipFill>
        <p:spPr>
          <a:xfrm>
            <a:off x="245166" y="246888"/>
            <a:ext cx="11701669" cy="6364224"/>
          </a:xfrm>
        </p:spPr>
      </p:pic>
    </p:spTree>
    <p:extLst>
      <p:ext uri="{BB962C8B-B14F-4D97-AF65-F5344CB8AC3E}">
        <p14:creationId xmlns:p14="http://schemas.microsoft.com/office/powerpoint/2010/main" val="2537432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98E1FD3-1838-933F-EDAC-91D5D7CDDAC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90000">
                <a:schemeClr val="accent1"/>
              </a:gs>
              <a:gs pos="0">
                <a:schemeClr val="accent6"/>
              </a:gs>
            </a:gsLst>
            <a:path path="circle">
              <a:fillToRect l="100000" t="100000"/>
            </a:path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12" name="Picture 11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AD8A6A25-A7E8-C061-D403-4D3000C3F7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" t="2992" r="3847" b="21126"/>
          <a:stretch/>
        </p:blipFill>
        <p:spPr>
          <a:xfrm>
            <a:off x="262249" y="251791"/>
            <a:ext cx="11664708" cy="638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989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0" y="-1"/>
            <a:ext cx="12192000" cy="3218329"/>
          </a:xfrm>
          <a:prstGeom prst="rect">
            <a:avLst/>
          </a:prstGeom>
          <a:gradFill flip="none" rotWithShape="1">
            <a:gsLst>
              <a:gs pos="100000">
                <a:schemeClr val="accent3"/>
              </a:gs>
              <a:gs pos="0">
                <a:schemeClr val="accent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CADB14FB-0731-A3B9-70BE-137ACEEA66DB}"/>
              </a:ext>
            </a:extLst>
          </p:cNvPr>
          <p:cNvSpPr txBox="1">
            <a:spLocks/>
          </p:cNvSpPr>
          <p:nvPr/>
        </p:nvSpPr>
        <p:spPr>
          <a:xfrm>
            <a:off x="264697" y="4519564"/>
            <a:ext cx="8454257" cy="147732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spc="300" dirty="0" smtClean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+mn-lt"/>
                <a:ea typeface="+mn-ea"/>
                <a:cs typeface="Segoe UI Semilight" panose="020B0402040204020203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0" spc="0" dirty="0">
                <a:solidFill>
                  <a:schemeClr val="tx1">
                    <a:alpha val="80217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APDS is an innovative behavioral healthcare center, established in 1988. It provides programs for the prevention, treatment, and recovery from alcohol and other drug use disorders; provides domestic violence intervention and prevention education classes; and personal development programs for youth and young adults. 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EF2D4C7-33CD-7C52-16D2-AEA1902B6174}"/>
              </a:ext>
            </a:extLst>
          </p:cNvPr>
          <p:cNvGrpSpPr/>
          <p:nvPr/>
        </p:nvGrpSpPr>
        <p:grpSpPr>
          <a:xfrm>
            <a:off x="9043969" y="4519564"/>
            <a:ext cx="2969633" cy="1607347"/>
            <a:chOff x="9198347" y="4387044"/>
            <a:chExt cx="2969633" cy="1607347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3CD13BC-0265-A7B8-4653-66666C6B7472}"/>
                </a:ext>
              </a:extLst>
            </p:cNvPr>
            <p:cNvSpPr txBox="1"/>
            <p:nvPr/>
          </p:nvSpPr>
          <p:spPr>
            <a:xfrm>
              <a:off x="9294042" y="4387044"/>
              <a:ext cx="287393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b="0" spc="0" dirty="0">
                  <a:solidFill>
                    <a:schemeClr val="tx1">
                      <a:alpha val="80147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APDS is primarily funded by the ADAMH Board of Franklin County</a:t>
              </a:r>
              <a:endParaRPr lang="en-US" sz="1400" dirty="0">
                <a:solidFill>
                  <a:schemeClr val="tx1">
                    <a:alpha val="80147"/>
                  </a:schemeClr>
                </a:solidFill>
              </a:endParaRPr>
            </a:p>
          </p:txBody>
        </p:sp>
        <p:pic>
          <p:nvPicPr>
            <p:cNvPr id="24" name="Picture 23" descr="A picture containing text, sign, dark&#10;&#10;Description automatically generated">
              <a:extLst>
                <a:ext uri="{FF2B5EF4-FFF2-40B4-BE49-F238E27FC236}">
                  <a16:creationId xmlns:a16="http://schemas.microsoft.com/office/drawing/2014/main" id="{D61D9BAA-4F9A-0520-901F-43FF637A01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8347" y="4881343"/>
              <a:ext cx="2873937" cy="1113048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29BB472-B9AA-4238-714C-043DE91592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366" y="993628"/>
            <a:ext cx="6237269" cy="3034347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3AC6BAF5-E115-6226-3F4D-95131E600054}"/>
              </a:ext>
            </a:extLst>
          </p:cNvPr>
          <p:cNvSpPr txBox="1">
            <a:spLocks/>
          </p:cNvSpPr>
          <p:nvPr/>
        </p:nvSpPr>
        <p:spPr>
          <a:xfrm>
            <a:off x="11496345" y="645485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b="1" i="0" kern="1200">
                <a:solidFill>
                  <a:srgbClr val="2A86A0">
                    <a:alpha val="8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97E989-D798-4C62-8E93-3D2D613C2488}" type="slidenum">
              <a:rPr lang="en-US" smtClean="0">
                <a:solidFill>
                  <a:schemeClr val="accent1">
                    <a:alpha val="50355"/>
                  </a:schemeClr>
                </a:solidFill>
              </a:rPr>
              <a:pPr/>
              <a:t>2</a:t>
            </a:fld>
            <a:endParaRPr lang="en-US" dirty="0">
              <a:solidFill>
                <a:schemeClr val="accent1">
                  <a:alpha val="50355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102725"/>
      </p:ext>
    </p:extLst>
  </p:cSld>
  <p:clrMapOvr>
    <a:masterClrMapping/>
  </p:clrMapOvr>
  <p:transition spd="slow" advClick="0" advTm="1313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A5A531B-EEE9-897B-6A47-0741EE00487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90000">
                <a:schemeClr val="accent1"/>
              </a:gs>
              <a:gs pos="0">
                <a:schemeClr val="accent6"/>
              </a:gs>
            </a:gsLst>
            <a:path path="circle">
              <a:fillToRect l="100000" t="100000"/>
            </a:path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5" name="Picture 4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499A0986-1650-B3A1-887F-E68DBB8FF2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5" t="11198" r="3193" b="2787"/>
          <a:stretch/>
        </p:blipFill>
        <p:spPr>
          <a:xfrm>
            <a:off x="200518" y="208722"/>
            <a:ext cx="11776623" cy="644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079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39F773-D27A-D456-D2BA-31436E12DC1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90000">
                <a:schemeClr val="accent1"/>
              </a:gs>
              <a:gs pos="0">
                <a:schemeClr val="accent6"/>
              </a:gs>
            </a:gsLst>
            <a:path path="circle">
              <a:fillToRect l="100000" t="100000"/>
            </a:path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5" name="Picture Placeholder 4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6657A72A-6656-4564-9808-111884FB6D8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96" b="12996"/>
          <a:stretch>
            <a:fillRect/>
          </a:stretch>
        </p:blipFill>
        <p:spPr>
          <a:xfrm>
            <a:off x="198782" y="198783"/>
            <a:ext cx="11754679" cy="6480314"/>
          </a:xfrm>
        </p:spPr>
      </p:pic>
    </p:spTree>
    <p:extLst>
      <p:ext uri="{BB962C8B-B14F-4D97-AF65-F5344CB8AC3E}">
        <p14:creationId xmlns:p14="http://schemas.microsoft.com/office/powerpoint/2010/main" val="2553104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BEA0F8B-CD64-DA6A-04D4-B7FFD77601C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90000">
                <a:schemeClr val="accent1"/>
              </a:gs>
              <a:gs pos="0">
                <a:schemeClr val="accent6"/>
              </a:gs>
            </a:gsLst>
            <a:path path="circle">
              <a:fillToRect l="100000" t="100000"/>
            </a:path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5" name="Picture Placeholder 4" descr="A group of children posing for a photo in front of a banner&#10;&#10;Description automatically generated with medium confidence">
            <a:extLst>
              <a:ext uri="{FF2B5EF4-FFF2-40B4-BE49-F238E27FC236}">
                <a16:creationId xmlns:a16="http://schemas.microsoft.com/office/drawing/2014/main" id="{CD3486CE-5461-4612-A44E-E11B2C3134C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3" b="7703"/>
          <a:stretch>
            <a:fillRect/>
          </a:stretch>
        </p:blipFill>
        <p:spPr>
          <a:xfrm>
            <a:off x="212034" y="185530"/>
            <a:ext cx="11741427" cy="6480313"/>
          </a:xfrm>
        </p:spPr>
      </p:pic>
    </p:spTree>
    <p:extLst>
      <p:ext uri="{BB962C8B-B14F-4D97-AF65-F5344CB8AC3E}">
        <p14:creationId xmlns:p14="http://schemas.microsoft.com/office/powerpoint/2010/main" val="904089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4AD52FD-632D-E587-5866-2E053E7F5D6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90000">
                <a:schemeClr val="accent1"/>
              </a:gs>
              <a:gs pos="0">
                <a:schemeClr val="accent6"/>
              </a:gs>
            </a:gsLst>
            <a:path path="circle">
              <a:fillToRect l="100000" t="100000"/>
            </a:path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13" name="Picture Placeholder 12" descr="A picture containing road, sky, outdoor, group&#10;&#10;Description automatically generated">
            <a:extLst>
              <a:ext uri="{FF2B5EF4-FFF2-40B4-BE49-F238E27FC236}">
                <a16:creationId xmlns:a16="http://schemas.microsoft.com/office/drawing/2014/main" id="{E6E4AC3D-70C4-8432-5BBC-6102087F811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5" t="13341" r="3277" b="22707"/>
          <a:stretch/>
        </p:blipFill>
        <p:spPr>
          <a:xfrm>
            <a:off x="265042" y="225286"/>
            <a:ext cx="11661915" cy="6400801"/>
          </a:xfrm>
        </p:spPr>
      </p:pic>
    </p:spTree>
    <p:extLst>
      <p:ext uri="{BB962C8B-B14F-4D97-AF65-F5344CB8AC3E}">
        <p14:creationId xmlns:p14="http://schemas.microsoft.com/office/powerpoint/2010/main" val="3978112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5FC629A-5B77-E677-242F-B6F6C3A58C5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90000">
                <a:schemeClr val="accent1"/>
              </a:gs>
              <a:gs pos="0">
                <a:schemeClr val="accent6"/>
              </a:gs>
            </a:gsLst>
            <a:path path="circle">
              <a:fillToRect l="100000" t="100000"/>
            </a:path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4" name="Picture 3" descr="A group of people standing around a table with food on it&#10;&#10;Description automatically generated">
            <a:extLst>
              <a:ext uri="{FF2B5EF4-FFF2-40B4-BE49-F238E27FC236}">
                <a16:creationId xmlns:a16="http://schemas.microsoft.com/office/drawing/2014/main" id="{D2D2FC33-84CA-D9DA-22FF-A437E9D4DA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1" t="8791" r="7317" b="16820"/>
          <a:stretch/>
        </p:blipFill>
        <p:spPr>
          <a:xfrm>
            <a:off x="198782" y="195470"/>
            <a:ext cx="5512905" cy="6467060"/>
          </a:xfrm>
          <a:prstGeom prst="rect">
            <a:avLst/>
          </a:prstGeom>
        </p:spPr>
      </p:pic>
      <p:pic>
        <p:nvPicPr>
          <p:cNvPr id="8" name="Picture Placeholder 6" descr="A picture containing indoor, meal&#10;&#10;Description automatically generated">
            <a:extLst>
              <a:ext uri="{FF2B5EF4-FFF2-40B4-BE49-F238E27FC236}">
                <a16:creationId xmlns:a16="http://schemas.microsoft.com/office/drawing/2014/main" id="{D34196E6-BC37-66DF-941E-B9D52DC0BB6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5" r="9435"/>
          <a:stretch>
            <a:fillRect/>
          </a:stretch>
        </p:blipFill>
        <p:spPr>
          <a:xfrm>
            <a:off x="5910469" y="3393466"/>
            <a:ext cx="6082749" cy="3269064"/>
          </a:xfrm>
        </p:spPr>
      </p:pic>
      <p:pic>
        <p:nvPicPr>
          <p:cNvPr id="10" name="Picture 9" descr="A picture containing outdoor, grass, plant, vegetable&#10;&#10;Description automatically generated">
            <a:extLst>
              <a:ext uri="{FF2B5EF4-FFF2-40B4-BE49-F238E27FC236}">
                <a16:creationId xmlns:a16="http://schemas.microsoft.com/office/drawing/2014/main" id="{CC24575D-B0E1-6BC7-0317-4CF9E9007D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6" r="8046" b="12644"/>
          <a:stretch/>
        </p:blipFill>
        <p:spPr>
          <a:xfrm>
            <a:off x="5910469" y="195470"/>
            <a:ext cx="3528060" cy="3002526"/>
          </a:xfrm>
          <a:prstGeom prst="rect">
            <a:avLst/>
          </a:prstGeom>
        </p:spPr>
      </p:pic>
      <p:pic>
        <p:nvPicPr>
          <p:cNvPr id="12" name="Picture 11" descr="A plant in a pot&#10;&#10;Description automatically generated with low confidence">
            <a:extLst>
              <a:ext uri="{FF2B5EF4-FFF2-40B4-BE49-F238E27FC236}">
                <a16:creationId xmlns:a16="http://schemas.microsoft.com/office/drawing/2014/main" id="{69CCC08F-D79F-A4DC-6417-32D68FF67A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7311" y="195470"/>
            <a:ext cx="2355907" cy="300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642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922EFB2-F6BF-9EF8-809D-AAA66F2407E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90000">
                <a:schemeClr val="accent1"/>
              </a:gs>
              <a:gs pos="0">
                <a:schemeClr val="accent6"/>
              </a:gs>
            </a:gsLst>
            <a:path path="circle">
              <a:fillToRect l="100000" t="100000"/>
            </a:path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4" name="Picture 3" descr="A group of people in a room&#10;&#10;Description automatically generated">
            <a:extLst>
              <a:ext uri="{FF2B5EF4-FFF2-40B4-BE49-F238E27FC236}">
                <a16:creationId xmlns:a16="http://schemas.microsoft.com/office/drawing/2014/main" id="{157C779B-A63F-BF35-6CE7-23C7A597A7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62" y="179882"/>
            <a:ext cx="11752289" cy="647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482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26739FA-81EA-4E16-94F1-77098A06F2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4475" y="3710646"/>
            <a:ext cx="7197255" cy="3093154"/>
          </a:xfrm>
        </p:spPr>
        <p:txBody>
          <a:bodyPr anchor="t">
            <a:normAutofit fontScale="92500"/>
          </a:bodyPr>
          <a:lstStyle/>
          <a:p>
            <a:pPr marL="571500" indent="-571500">
              <a:lnSpc>
                <a:spcPct val="100000"/>
              </a:lnSpc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b="1" dirty="0">
                <a:cs typeface="Times New Roman" panose="02020603050405020304" pitchFamily="18" charset="0"/>
              </a:rPr>
              <a:t>Acclimating beyond pandemic </a:t>
            </a:r>
          </a:p>
          <a:p>
            <a:pPr marL="571500" indent="-571500">
              <a:lnSpc>
                <a:spcPct val="100000"/>
              </a:lnSpc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b="1" dirty="0">
                <a:cs typeface="Times New Roman" panose="02020603050405020304" pitchFamily="18" charset="0"/>
              </a:rPr>
              <a:t>Medication Assisted Treatment  </a:t>
            </a:r>
          </a:p>
          <a:p>
            <a:pPr marL="571500" indent="-571500">
              <a:lnSpc>
                <a:spcPct val="100000"/>
              </a:lnSpc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b="1" dirty="0">
                <a:cs typeface="Times New Roman" panose="02020603050405020304" pitchFamily="18" charset="0"/>
              </a:rPr>
              <a:t>Vivitrol</a:t>
            </a:r>
          </a:p>
          <a:p>
            <a:pPr marL="571500" indent="-571500">
              <a:lnSpc>
                <a:spcPct val="100000"/>
              </a:lnSpc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b="1" dirty="0">
                <a:cs typeface="Times New Roman" panose="02020603050405020304" pitchFamily="18" charset="0"/>
              </a:rPr>
              <a:t>Prioritize Funding for Alcohol Use Disorder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0A35CD-B8DE-4164-8EC8-CE77312EC17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4475" y="2931793"/>
            <a:ext cx="7197255" cy="6463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CD206"/>
                </a:solidFill>
              </a:rPr>
              <a:t>PLANNING FOR THE FUTURE</a:t>
            </a:r>
          </a:p>
        </p:txBody>
      </p:sp>
      <p:pic>
        <p:nvPicPr>
          <p:cNvPr id="4" name="Picture 3" descr="A picture containing text, building, outdoor, person&#10;&#10;Description automatically generated">
            <a:extLst>
              <a:ext uri="{FF2B5EF4-FFF2-40B4-BE49-F238E27FC236}">
                <a16:creationId xmlns:a16="http://schemas.microsoft.com/office/drawing/2014/main" id="{0D1E78B0-27B9-40D8-A7CC-A1AA70FDAF9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469" y="363636"/>
            <a:ext cx="3959426" cy="6130726"/>
          </a:xfrm>
          <a:prstGeom prst="rect">
            <a:avLst/>
          </a:prstGeom>
        </p:spPr>
      </p:pic>
      <p:pic>
        <p:nvPicPr>
          <p:cNvPr id="6" name="Picture 5" descr="A person in a suit and bow tie holding a pen&#10;&#10;Description automatically generated with medium confidence">
            <a:extLst>
              <a:ext uri="{FF2B5EF4-FFF2-40B4-BE49-F238E27FC236}">
                <a16:creationId xmlns:a16="http://schemas.microsoft.com/office/drawing/2014/main" id="{B2691A39-223D-E92A-F06A-99AA4D8D7D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203" y="0"/>
            <a:ext cx="4342797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D77CACE-8DF2-B2B0-9F99-8EF85A654F05}"/>
              </a:ext>
            </a:extLst>
          </p:cNvPr>
          <p:cNvGrpSpPr/>
          <p:nvPr/>
        </p:nvGrpSpPr>
        <p:grpSpPr>
          <a:xfrm>
            <a:off x="1730138" y="393741"/>
            <a:ext cx="4245929" cy="2167096"/>
            <a:chOff x="453072" y="114301"/>
            <a:chExt cx="4245929" cy="216709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DA33AAF-0412-EB21-7614-24E43926C1D1}"/>
                </a:ext>
              </a:extLst>
            </p:cNvPr>
            <p:cNvSpPr/>
            <p:nvPr/>
          </p:nvSpPr>
          <p:spPr>
            <a:xfrm>
              <a:off x="453072" y="114301"/>
              <a:ext cx="4245929" cy="21670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Text, logo&#10;&#10;Description automatically generated">
              <a:extLst>
                <a:ext uri="{FF2B5EF4-FFF2-40B4-BE49-F238E27FC236}">
                  <a16:creationId xmlns:a16="http://schemas.microsoft.com/office/drawing/2014/main" id="{C8B79F36-B795-816E-5646-DD0F88EA9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184" y="306627"/>
              <a:ext cx="3871704" cy="17824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2160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DFDB6A8-52E4-8AB1-7AA1-1392AB737834}"/>
              </a:ext>
            </a:extLst>
          </p:cNvPr>
          <p:cNvSpPr/>
          <p:nvPr/>
        </p:nvSpPr>
        <p:spPr>
          <a:xfrm>
            <a:off x="-13252" y="39756"/>
            <a:ext cx="12205252" cy="10003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74A0E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A9E956-BB0F-8D5C-D0BD-C9EAB3234997}"/>
              </a:ext>
            </a:extLst>
          </p:cNvPr>
          <p:cNvSpPr/>
          <p:nvPr/>
        </p:nvSpPr>
        <p:spPr>
          <a:xfrm>
            <a:off x="0" y="6082748"/>
            <a:ext cx="11661913" cy="7752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99354"/>
            <a:ext cx="12192000" cy="568351"/>
          </a:xfrm>
        </p:spPr>
        <p:txBody>
          <a:bodyPr>
            <a:noAutofit/>
          </a:bodyPr>
          <a:lstStyle/>
          <a:p>
            <a:r>
              <a:rPr lang="en-US" sz="3600" dirty="0">
                <a:cs typeface="Segoe UI Light" panose="020B0502040204020203" pitchFamily="34" charset="0"/>
              </a:rPr>
              <a:t>The Men of Church of Christ at Genesee Avenue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AB43C8-D707-CA3A-670C-7F4C94834C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7987" y="4967851"/>
            <a:ext cx="3919862" cy="1906960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1A14D8C5-142D-D08B-3AD7-B3BC1399FA4A}"/>
              </a:ext>
            </a:extLst>
          </p:cNvPr>
          <p:cNvSpPr txBox="1">
            <a:spLocks/>
          </p:cNvSpPr>
          <p:nvPr/>
        </p:nvSpPr>
        <p:spPr>
          <a:xfrm>
            <a:off x="0" y="6149166"/>
            <a:ext cx="12192000" cy="5683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rgbClr val="E36E15"/>
                </a:solidFill>
              </a:rPr>
              <a:t>“We All Rise by Uplifting Each Other</a:t>
            </a:r>
            <a:r>
              <a:rPr lang="en-US" sz="3600" dirty="0">
                <a:solidFill>
                  <a:srgbClr val="F17516"/>
                </a:solidFill>
              </a:rPr>
              <a:t>”</a:t>
            </a:r>
          </a:p>
        </p:txBody>
      </p:sp>
      <p:pic>
        <p:nvPicPr>
          <p:cNvPr id="8" name="Picture 7" descr="A group of men smiling&#10;&#10;Description automatically generated with medium confidence">
            <a:extLst>
              <a:ext uri="{FF2B5EF4-FFF2-40B4-BE49-F238E27FC236}">
                <a16:creationId xmlns:a16="http://schemas.microsoft.com/office/drawing/2014/main" id="{BB73C1B0-BAC1-D71E-E694-E86B62D944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" t="13279" r="4301" b="28185"/>
          <a:stretch/>
        </p:blipFill>
        <p:spPr>
          <a:xfrm>
            <a:off x="0" y="1127303"/>
            <a:ext cx="12192000" cy="4794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415775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E5294BE-7FB7-5D03-8DC8-D17B19C9C7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15032" y="6098157"/>
            <a:ext cx="7983220" cy="59093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b="1" dirty="0">
                <a:solidFill>
                  <a:srgbClr val="FCD206"/>
                </a:solidFill>
              </a:rPr>
              <a:t>Common Language and Asset Framing Mindset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3839C6-9796-7494-85BD-E218424810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5032" y="356764"/>
            <a:ext cx="5593948" cy="646331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rgbClr val="FCD206"/>
                </a:solidFill>
              </a:rPr>
              <a:t>Mental Health Session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7BAF1C-3C85-411F-BC70-4C200B005CB7}"/>
              </a:ext>
            </a:extLst>
          </p:cNvPr>
          <p:cNvSpPr txBox="1"/>
          <p:nvPr/>
        </p:nvSpPr>
        <p:spPr>
          <a:xfrm>
            <a:off x="12324079" y="2253065"/>
            <a:ext cx="8676640" cy="31393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Main groups of Mental illnesses:</a:t>
            </a:r>
          </a:p>
          <a:p>
            <a:endParaRPr lang="en-US" dirty="0"/>
          </a:p>
          <a:p>
            <a:r>
              <a:rPr lang="en-US" dirty="0"/>
              <a:t>1) Mood Disorders (such as depression or bipolar disorder)</a:t>
            </a:r>
          </a:p>
          <a:p>
            <a:r>
              <a:rPr lang="en-US" dirty="0"/>
              <a:t>2) Anxiety disorders (affects your ability to concentrate, sleep, and do ordinary tasks)</a:t>
            </a:r>
          </a:p>
          <a:p>
            <a:r>
              <a:rPr lang="en-US" dirty="0"/>
              <a:t>3) Personality disorders (Paranoid, Narcissistic, Antisocial, etc.)</a:t>
            </a:r>
          </a:p>
          <a:p>
            <a:r>
              <a:rPr lang="en-US" dirty="0"/>
              <a:t>4) Psychotic disorders ( such as schizophrenia)</a:t>
            </a:r>
          </a:p>
          <a:p>
            <a:endParaRPr lang="en-US" dirty="0"/>
          </a:p>
          <a:p>
            <a:r>
              <a:rPr lang="en-US" dirty="0"/>
              <a:t>Others such as eating disorders, trauma related disorders, substance use disorders-</a:t>
            </a:r>
          </a:p>
          <a:p>
            <a:r>
              <a:rPr lang="en-US" dirty="0"/>
              <a:t>Nearly 300 mental disorders are listed in the DSM-5 </a:t>
            </a:r>
            <a:r>
              <a:rPr lang="en-US" i="1" dirty="0"/>
              <a:t>(Diagnostic and Statistical Manual of Mental Disorders)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F14808-E933-365E-9E59-217543A70E60}"/>
              </a:ext>
            </a:extLst>
          </p:cNvPr>
          <p:cNvSpPr txBox="1"/>
          <p:nvPr/>
        </p:nvSpPr>
        <p:spPr>
          <a:xfrm>
            <a:off x="335746" y="1191235"/>
            <a:ext cx="11475254" cy="4762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en-MY" sz="2350" b="1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MAIN GROUPS OF MENTAL ILLNESSES:</a:t>
            </a:r>
          </a:p>
          <a:p>
            <a:pPr marL="514350" indent="-514350">
              <a:buClr>
                <a:srgbClr val="FCD206"/>
              </a:buClr>
              <a:buFont typeface="+mj-lt"/>
              <a:buAutoNum type="arabicPeriod"/>
            </a:pPr>
            <a:endParaRPr lang="en-MY" sz="2800" b="1" dirty="0">
              <a:solidFill>
                <a:schemeClr val="bg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514350" indent="-514350">
              <a:buClr>
                <a:srgbClr val="FCD206"/>
              </a:buClr>
              <a:buFont typeface="+mj-lt"/>
              <a:buAutoNum type="arabicPeriod"/>
            </a:pPr>
            <a:r>
              <a:rPr lang="en-MY" sz="2800" b="1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Mood Disorders </a:t>
            </a:r>
            <a:r>
              <a:rPr lang="en-MY" sz="2800" i="1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(such as depression or bipolar disorder)</a:t>
            </a:r>
          </a:p>
          <a:p>
            <a:pPr marL="514350" indent="-514350">
              <a:buClr>
                <a:srgbClr val="FCD206"/>
              </a:buClr>
              <a:buFont typeface="+mj-lt"/>
              <a:buAutoNum type="arabicPeriod"/>
            </a:pPr>
            <a:r>
              <a:rPr lang="en-MY" sz="2800" b="1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Anxiety disorders </a:t>
            </a:r>
            <a:r>
              <a:rPr lang="en-MY" sz="2800" i="1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(affects your ability to concentrate, sleep, and do </a:t>
            </a:r>
            <a:br>
              <a:rPr lang="en-MY" sz="2800" i="1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</a:br>
            <a:r>
              <a:rPr lang="en-MY" sz="2800" i="1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ordinary tasks)</a:t>
            </a:r>
          </a:p>
          <a:p>
            <a:pPr marL="514350" indent="-514350">
              <a:buClr>
                <a:srgbClr val="FCD206"/>
              </a:buClr>
              <a:buFont typeface="+mj-lt"/>
              <a:buAutoNum type="arabicPeriod"/>
            </a:pPr>
            <a:r>
              <a:rPr lang="en-MY" sz="2800" b="1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Personality disorders </a:t>
            </a:r>
            <a:r>
              <a:rPr lang="en-MY" sz="2800" i="1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(Paranoid, Narcissistic, Antisocial, etc.)</a:t>
            </a:r>
          </a:p>
          <a:p>
            <a:pPr marL="514350" indent="-514350">
              <a:buClr>
                <a:srgbClr val="FCD206"/>
              </a:buClr>
              <a:buFont typeface="+mj-lt"/>
              <a:buAutoNum type="arabicPeriod"/>
            </a:pPr>
            <a:r>
              <a:rPr lang="en-MY" sz="2800" b="1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Psychotic disorders </a:t>
            </a:r>
            <a:r>
              <a:rPr lang="en-MY" sz="2800" i="1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(such as Schizophrenia)</a:t>
            </a:r>
          </a:p>
          <a:p>
            <a:pPr>
              <a:buClr>
                <a:schemeClr val="accent1"/>
              </a:buClr>
            </a:pPr>
            <a:endParaRPr lang="en-MY" sz="2800" i="1" dirty="0">
              <a:solidFill>
                <a:schemeClr val="bg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algn="ctr">
              <a:buClr>
                <a:schemeClr val="accent1"/>
              </a:buClr>
            </a:pPr>
            <a:r>
              <a:rPr lang="en-MY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Others such as eating disorders, trauma-related disorders, substance use disorders, and so on – Nearly 300 mental disorders are listed in the DSM-5 </a:t>
            </a:r>
            <a:r>
              <a:rPr lang="en-MY" sz="2800" i="1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(Diagnostic and Statistical Manual of Mental Disorders)</a:t>
            </a:r>
          </a:p>
        </p:txBody>
      </p:sp>
    </p:spTree>
    <p:extLst>
      <p:ext uri="{BB962C8B-B14F-4D97-AF65-F5344CB8AC3E}">
        <p14:creationId xmlns:p14="http://schemas.microsoft.com/office/powerpoint/2010/main" val="1067475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0BB8DDE-B4A6-A49F-CF96-00D2338FBE2F}"/>
              </a:ext>
            </a:extLst>
          </p:cNvPr>
          <p:cNvSpPr/>
          <p:nvPr/>
        </p:nvSpPr>
        <p:spPr>
          <a:xfrm>
            <a:off x="-1" y="-19312"/>
            <a:ext cx="12192000" cy="6877312"/>
          </a:xfrm>
          <a:prstGeom prst="rect">
            <a:avLst/>
          </a:prstGeom>
          <a:gradFill flip="none" rotWithShape="1">
            <a:gsLst>
              <a:gs pos="90000">
                <a:schemeClr val="accent1"/>
              </a:gs>
              <a:gs pos="0">
                <a:schemeClr val="accent6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3839C6-9796-7494-85BD-E218424810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48626" y="5792036"/>
            <a:ext cx="5593948" cy="64633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APDS: Who Are We?</a:t>
            </a:r>
          </a:p>
        </p:txBody>
      </p:sp>
      <p:pic>
        <p:nvPicPr>
          <p:cNvPr id="7" name="Picture 4" descr="Image result for apds columbus">
            <a:extLst>
              <a:ext uri="{FF2B5EF4-FFF2-40B4-BE49-F238E27FC236}">
                <a16:creationId xmlns:a16="http://schemas.microsoft.com/office/drawing/2014/main" id="{D2F77C45-F5BA-4997-F449-D36D47CB63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7" b="29137"/>
          <a:stretch/>
        </p:blipFill>
        <p:spPr bwMode="auto">
          <a:xfrm>
            <a:off x="-1" y="0"/>
            <a:ext cx="12191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8D731CA-2E00-5ABA-54DC-BC918D6D0824}"/>
              </a:ext>
            </a:extLst>
          </p:cNvPr>
          <p:cNvGrpSpPr/>
          <p:nvPr/>
        </p:nvGrpSpPr>
        <p:grpSpPr>
          <a:xfrm>
            <a:off x="374723" y="4945821"/>
            <a:ext cx="2924303" cy="1492546"/>
            <a:chOff x="453072" y="114301"/>
            <a:chExt cx="4245929" cy="216709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D486985-C0E4-1398-67E3-5CC21053D3F4}"/>
                </a:ext>
              </a:extLst>
            </p:cNvPr>
            <p:cNvSpPr/>
            <p:nvPr/>
          </p:nvSpPr>
          <p:spPr>
            <a:xfrm>
              <a:off x="453072" y="114301"/>
              <a:ext cx="4245929" cy="21670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Text, logo&#10;&#10;Description automatically generated">
              <a:extLst>
                <a:ext uri="{FF2B5EF4-FFF2-40B4-BE49-F238E27FC236}">
                  <a16:creationId xmlns:a16="http://schemas.microsoft.com/office/drawing/2014/main" id="{DDF063F3-6CCF-5AD6-1E67-20CC4FC781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184" y="306627"/>
              <a:ext cx="3871704" cy="17824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43192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2718" y="3917197"/>
            <a:ext cx="2700507" cy="568351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7030A0"/>
                </a:solidFill>
                <a:cs typeface="Segoe UI Light" panose="020B0502040204020203" pitchFamily="34" charset="0"/>
              </a:rPr>
              <a:t>OUR VISION</a:t>
            </a:r>
          </a:p>
        </p:txBody>
      </p:sp>
      <p:pic>
        <p:nvPicPr>
          <p:cNvPr id="14" name="Picture 13" descr="A group of people smiling&#10;&#10;Description automatically generated with medium confidence">
            <a:extLst>
              <a:ext uri="{FF2B5EF4-FFF2-40B4-BE49-F238E27FC236}">
                <a16:creationId xmlns:a16="http://schemas.microsoft.com/office/drawing/2014/main" id="{BD651CD4-64C5-6434-4903-22D176A9301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464"/>
                    </a14:imgEffect>
                    <a14:imgEffect>
                      <a14:saturation sat="66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359540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16E946B-7B42-4D76-432B-D58BAD93EB56}"/>
              </a:ext>
            </a:extLst>
          </p:cNvPr>
          <p:cNvSpPr txBox="1"/>
          <p:nvPr/>
        </p:nvSpPr>
        <p:spPr>
          <a:xfrm>
            <a:off x="348343" y="4485549"/>
            <a:ext cx="114953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2400" b="1" dirty="0">
                <a:solidFill>
                  <a:schemeClr val="tx1">
                    <a:alpha val="80353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be a nationally recognized innovative behavioural healthcare leader specializing in substance abuse treatment and domestic violence intervention education for a diverse client base </a:t>
            </a:r>
            <a:r>
              <a:rPr lang="en-MY" sz="2000" i="1" dirty="0">
                <a:solidFill>
                  <a:schemeClr val="tx1">
                    <a:alpha val="80353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(As measured by client success, partner support, and accrediting bodies)</a:t>
            </a:r>
            <a:r>
              <a:rPr lang="en-MY" sz="2400" i="1" dirty="0">
                <a:solidFill>
                  <a:schemeClr val="tx1">
                    <a:alpha val="80353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AB43C8-D707-CA3A-670C-7F4C94834C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795" y="2133518"/>
            <a:ext cx="3919862" cy="1906960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EFD41BA3-90BE-68CE-50B1-AC38FFB6ECC7}"/>
              </a:ext>
            </a:extLst>
          </p:cNvPr>
          <p:cNvSpPr txBox="1">
            <a:spLocks/>
          </p:cNvSpPr>
          <p:nvPr/>
        </p:nvSpPr>
        <p:spPr>
          <a:xfrm>
            <a:off x="11496345" y="645485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b="1" i="0" kern="1200">
                <a:solidFill>
                  <a:srgbClr val="2A86A0">
                    <a:alpha val="8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97E989-D798-4C62-8E93-3D2D613C2488}" type="slidenum">
              <a:rPr lang="en-US" smtClean="0">
                <a:solidFill>
                  <a:schemeClr val="accent1">
                    <a:alpha val="50355"/>
                  </a:schemeClr>
                </a:solidFill>
              </a:rPr>
              <a:pPr/>
              <a:t>3</a:t>
            </a:fld>
            <a:endParaRPr lang="en-US" dirty="0">
              <a:solidFill>
                <a:schemeClr val="accent1">
                  <a:alpha val="50355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490746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men smiling&#10;&#10;Description automatically generated with low confidence">
            <a:extLst>
              <a:ext uri="{FF2B5EF4-FFF2-40B4-BE49-F238E27FC236}">
                <a16:creationId xmlns:a16="http://schemas.microsoft.com/office/drawing/2014/main" id="{B0C6B8E5-8B53-BE86-6D4F-84CBA48558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5" t="6477" r="-83"/>
          <a:stretch/>
        </p:blipFill>
        <p:spPr>
          <a:xfrm>
            <a:off x="0" y="-64992"/>
            <a:ext cx="12191999" cy="35940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CABBDF-C65D-9FF4-DD2C-C779EDE848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591" y="3051843"/>
            <a:ext cx="3617066" cy="1759654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130E82A9-91C3-7768-1EC7-6BB7829A6094}"/>
              </a:ext>
            </a:extLst>
          </p:cNvPr>
          <p:cNvSpPr txBox="1">
            <a:spLocks/>
          </p:cNvSpPr>
          <p:nvPr/>
        </p:nvSpPr>
        <p:spPr>
          <a:xfrm>
            <a:off x="502720" y="3879661"/>
            <a:ext cx="4644551" cy="224173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5400" dirty="0" err="1">
                <a:solidFill>
                  <a:srgbClr val="E36E15"/>
                </a:solidFill>
              </a:rPr>
              <a:t>Kujichagulia</a:t>
            </a:r>
            <a:r>
              <a:rPr lang="en-US" dirty="0">
                <a:solidFill>
                  <a:srgbClr val="E36E15"/>
                </a:solidFill>
              </a:rPr>
              <a:t> =</a:t>
            </a:r>
            <a:br>
              <a:rPr lang="en-US" dirty="0">
                <a:solidFill>
                  <a:schemeClr val="tx2">
                    <a:lumMod val="65000"/>
                    <a:lumOff val="35000"/>
                  </a:schemeClr>
                </a:solidFill>
              </a:rPr>
            </a:br>
            <a:br>
              <a:rPr lang="en-US" dirty="0">
                <a:solidFill>
                  <a:srgbClr val="637A8A"/>
                </a:solidFill>
              </a:rPr>
            </a:br>
            <a:r>
              <a:rPr lang="en-US" sz="3200" dirty="0">
                <a:solidFill>
                  <a:srgbClr val="637A8A"/>
                </a:solidFill>
              </a:rPr>
              <a:t>To define, name, create,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200" dirty="0">
                <a:solidFill>
                  <a:srgbClr val="637A8A"/>
                </a:solidFill>
              </a:rPr>
              <a:t>and speak for ourselves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12068F-64ED-ECAD-15CE-67EB8CD2B420}"/>
              </a:ext>
            </a:extLst>
          </p:cNvPr>
          <p:cNvSpPr txBox="1"/>
          <p:nvPr/>
        </p:nvSpPr>
        <p:spPr>
          <a:xfrm>
            <a:off x="5332832" y="4334232"/>
            <a:ext cx="3886200" cy="2523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Clr>
                <a:srgbClr val="E36E15"/>
              </a:buClr>
              <a:buFont typeface="Wingdings" pitchFamily="2" charset="2"/>
              <a:buChar char="§"/>
            </a:pPr>
            <a:r>
              <a:rPr lang="en-US" sz="2800" dirty="0">
                <a:solidFill>
                  <a:srgbClr val="637A8A"/>
                </a:solidFill>
                <a:latin typeface="Cambria" panose="02040503050406030204" pitchFamily="18" charset="0"/>
              </a:rPr>
              <a:t>Globally</a:t>
            </a:r>
          </a:p>
          <a:p>
            <a:pPr marL="457200" indent="-457200">
              <a:buClr>
                <a:srgbClr val="E36E15"/>
              </a:buClr>
              <a:buFont typeface="Wingdings" pitchFamily="2" charset="2"/>
              <a:buChar char="§"/>
            </a:pPr>
            <a:r>
              <a:rPr lang="en-US" sz="2800" dirty="0">
                <a:solidFill>
                  <a:srgbClr val="637A8A"/>
                </a:solidFill>
                <a:latin typeface="Cambria" panose="02040503050406030204" pitchFamily="18" charset="0"/>
              </a:rPr>
              <a:t>United States</a:t>
            </a:r>
          </a:p>
          <a:p>
            <a:pPr marL="457200" indent="-457200">
              <a:buClr>
                <a:srgbClr val="E36E15"/>
              </a:buClr>
              <a:buFont typeface="Wingdings" pitchFamily="2" charset="2"/>
              <a:buChar char="§"/>
            </a:pPr>
            <a:r>
              <a:rPr lang="en-US" sz="2800" dirty="0">
                <a:solidFill>
                  <a:srgbClr val="637A8A"/>
                </a:solidFill>
                <a:latin typeface="Cambria" panose="02040503050406030204" pitchFamily="18" charset="0"/>
              </a:rPr>
              <a:t>Black Communities</a:t>
            </a:r>
          </a:p>
          <a:p>
            <a:pPr marL="457200" indent="-457200">
              <a:buClr>
                <a:srgbClr val="E36E15"/>
              </a:buClr>
              <a:buFont typeface="Wingdings" pitchFamily="2" charset="2"/>
              <a:buChar char="§"/>
            </a:pPr>
            <a:r>
              <a:rPr lang="en-US" sz="2800" dirty="0">
                <a:solidFill>
                  <a:srgbClr val="637A8A"/>
                </a:solidFill>
                <a:latin typeface="Cambria" panose="02040503050406030204" pitchFamily="18" charset="0"/>
              </a:rPr>
              <a:t>Church of Christ on </a:t>
            </a:r>
            <a:r>
              <a:rPr lang="en-US" sz="2800" dirty="0" err="1">
                <a:solidFill>
                  <a:srgbClr val="637A8A"/>
                </a:solidFill>
                <a:latin typeface="Cambria" panose="02040503050406030204" pitchFamily="18" charset="0"/>
              </a:rPr>
              <a:t>Genessee</a:t>
            </a:r>
            <a:r>
              <a:rPr lang="en-US" sz="2800" dirty="0">
                <a:solidFill>
                  <a:srgbClr val="637A8A"/>
                </a:solidFill>
                <a:latin typeface="Cambria" panose="02040503050406030204" pitchFamily="18" charset="0"/>
              </a:rPr>
              <a:t> Avenue</a:t>
            </a:r>
          </a:p>
          <a:p>
            <a:endParaRPr lang="en-US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E89755-5DB9-B9E5-FEA6-B1FF37FAA861}"/>
              </a:ext>
            </a:extLst>
          </p:cNvPr>
          <p:cNvCxnSpPr>
            <a:cxnSpLocks/>
          </p:cNvCxnSpPr>
          <p:nvPr/>
        </p:nvCxnSpPr>
        <p:spPr>
          <a:xfrm flipV="1">
            <a:off x="376559" y="-64992"/>
            <a:ext cx="0" cy="2055892"/>
          </a:xfrm>
          <a:prstGeom prst="line">
            <a:avLst/>
          </a:prstGeom>
          <a:ln w="12700">
            <a:solidFill>
              <a:srgbClr val="FCD206"/>
            </a:solidFill>
            <a:round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083772E1-F55D-7103-C1E0-B85B01468F8E}"/>
              </a:ext>
            </a:extLst>
          </p:cNvPr>
          <p:cNvSpPr txBox="1">
            <a:spLocks/>
          </p:cNvSpPr>
          <p:nvPr/>
        </p:nvSpPr>
        <p:spPr>
          <a:xfrm>
            <a:off x="11496345" y="645485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b="1" i="0" kern="1200">
                <a:solidFill>
                  <a:srgbClr val="2A86A0">
                    <a:alpha val="8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97E989-D798-4C62-8E93-3D2D613C2488}" type="slidenum">
              <a:rPr lang="en-US" smtClean="0">
                <a:solidFill>
                  <a:schemeClr val="accent1">
                    <a:alpha val="50355"/>
                  </a:schemeClr>
                </a:solidFill>
              </a:rPr>
              <a:pPr/>
              <a:t>30</a:t>
            </a:fld>
            <a:endParaRPr lang="en-US" dirty="0">
              <a:solidFill>
                <a:schemeClr val="accent1">
                  <a:alpha val="50355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746953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44">
            <a:extLst>
              <a:ext uri="{FF2B5EF4-FFF2-40B4-BE49-F238E27FC236}">
                <a16:creationId xmlns:a16="http://schemas.microsoft.com/office/drawing/2014/main" id="{1F4EC3BC-47A4-4A33-0CFA-61F30AF8E43B}"/>
              </a:ext>
            </a:extLst>
          </p:cNvPr>
          <p:cNvSpPr txBox="1"/>
          <p:nvPr/>
        </p:nvSpPr>
        <p:spPr>
          <a:xfrm>
            <a:off x="287539" y="220644"/>
            <a:ext cx="11692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spc="-55" dirty="0">
                <a:solidFill>
                  <a:srgbClr val="E63845"/>
                </a:solidFill>
              </a:rPr>
              <a:t> % </a:t>
            </a:r>
            <a:r>
              <a:rPr lang="en-GB" sz="3200" b="1" dirty="0">
                <a:solidFill>
                  <a:srgbClr val="1D3557"/>
                </a:solidFill>
                <a:latin typeface="Cambria" panose="02040503050406030204" pitchFamily="18" charset="0"/>
                <a:ea typeface="Lato" panose="020F0502020204030203" pitchFamily="34" charset="0"/>
                <a:cs typeface="Poppins" panose="00000500000000000000" pitchFamily="2" charset="0"/>
              </a:rPr>
              <a:t>OHIO Licensee Data: By Race &amp; Professional Degree</a:t>
            </a:r>
            <a:endParaRPr lang="id-ID" sz="3200" b="1" dirty="0">
              <a:solidFill>
                <a:srgbClr val="1D3557"/>
              </a:solidFill>
              <a:latin typeface="Cambria" panose="02040503050406030204" pitchFamily="18" charset="0"/>
              <a:ea typeface="Lato" panose="020F0502020204030203" pitchFamily="34" charset="0"/>
              <a:cs typeface="Poppins" panose="00000500000000000000" pitchFamily="2" charset="0"/>
            </a:endParaRP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1A21AD0A-D297-D9FD-2BE1-C00277336DC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96" r="39096"/>
          <a:stretch>
            <a:fillRect/>
          </a:stretch>
        </p:blipFill>
        <p:spPr/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FCDCE10-4E77-A7EE-A895-55C2E1FC0545}"/>
              </a:ext>
            </a:extLst>
          </p:cNvPr>
          <p:cNvCxnSpPr>
            <a:cxnSpLocks/>
          </p:cNvCxnSpPr>
          <p:nvPr/>
        </p:nvCxnSpPr>
        <p:spPr>
          <a:xfrm>
            <a:off x="2007924" y="861864"/>
            <a:ext cx="1574800" cy="0"/>
          </a:xfrm>
          <a:prstGeom prst="line">
            <a:avLst/>
          </a:prstGeom>
          <a:ln w="44450">
            <a:solidFill>
              <a:srgbClr val="DC59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A19EE2E5-0C5D-8F2E-4FA1-4B41841490DF}"/>
              </a:ext>
            </a:extLst>
          </p:cNvPr>
          <p:cNvGraphicFramePr/>
          <p:nvPr/>
        </p:nvGraphicFramePr>
        <p:xfrm>
          <a:off x="287539" y="1093694"/>
          <a:ext cx="9555708" cy="46526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0E8C4D44-106D-ABCA-A3B1-D0C4FDAEC186}"/>
              </a:ext>
            </a:extLst>
          </p:cNvPr>
          <p:cNvSpPr txBox="1"/>
          <p:nvPr/>
        </p:nvSpPr>
        <p:spPr>
          <a:xfrm>
            <a:off x="1118627" y="4103505"/>
            <a:ext cx="37382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K" sz="7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7.9%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FE5C6A8-4CE0-AB4C-557E-4C4FDD6CF1D9}"/>
              </a:ext>
            </a:extLst>
          </p:cNvPr>
          <p:cNvSpPr txBox="1"/>
          <p:nvPr/>
        </p:nvSpPr>
        <p:spPr>
          <a:xfrm>
            <a:off x="1388955" y="1781646"/>
            <a:ext cx="42351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K" sz="7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92.1%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B78250E-C76D-E8AD-48C9-71A8212DDBEB}"/>
              </a:ext>
            </a:extLst>
          </p:cNvPr>
          <p:cNvSpPr txBox="1"/>
          <p:nvPr/>
        </p:nvSpPr>
        <p:spPr>
          <a:xfrm>
            <a:off x="2093082" y="4059961"/>
            <a:ext cx="37382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K" sz="7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9.7%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55D338F-A44B-11CE-E713-51C80F9FA7A4}"/>
              </a:ext>
            </a:extLst>
          </p:cNvPr>
          <p:cNvSpPr txBox="1"/>
          <p:nvPr/>
        </p:nvSpPr>
        <p:spPr>
          <a:xfrm>
            <a:off x="2371810" y="1880209"/>
            <a:ext cx="42351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K" sz="7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90.3%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F33906B-9B39-6B5C-AFAB-3657E527BC84}"/>
              </a:ext>
            </a:extLst>
          </p:cNvPr>
          <p:cNvSpPr txBox="1"/>
          <p:nvPr/>
        </p:nvSpPr>
        <p:spPr>
          <a:xfrm>
            <a:off x="3067537" y="4103504"/>
            <a:ext cx="37382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K" sz="7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7.4%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1F91DCC-9374-3D1E-6DD9-1E054C03E4B3}"/>
              </a:ext>
            </a:extLst>
          </p:cNvPr>
          <p:cNvSpPr txBox="1"/>
          <p:nvPr/>
        </p:nvSpPr>
        <p:spPr>
          <a:xfrm>
            <a:off x="3311122" y="1815396"/>
            <a:ext cx="42351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K" sz="7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92.6%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8D01B3E-AB3C-43BA-A9F7-A5F259331337}"/>
              </a:ext>
            </a:extLst>
          </p:cNvPr>
          <p:cNvSpPr txBox="1"/>
          <p:nvPr/>
        </p:nvSpPr>
        <p:spPr>
          <a:xfrm>
            <a:off x="4041992" y="3903449"/>
            <a:ext cx="42351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K" sz="7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15.5%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0F9F47E-06EF-D106-F400-9508CE01C67F}"/>
              </a:ext>
            </a:extLst>
          </p:cNvPr>
          <p:cNvSpPr txBox="1"/>
          <p:nvPr/>
        </p:nvSpPr>
        <p:spPr>
          <a:xfrm>
            <a:off x="4293977" y="2015451"/>
            <a:ext cx="42351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K" sz="7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84.5%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B2B9264-77E6-094F-EA47-8DE13E850A65}"/>
              </a:ext>
            </a:extLst>
          </p:cNvPr>
          <p:cNvSpPr txBox="1"/>
          <p:nvPr/>
        </p:nvSpPr>
        <p:spPr>
          <a:xfrm>
            <a:off x="4944015" y="3900094"/>
            <a:ext cx="42351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K" sz="7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16.2%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F897F52-336F-9DDB-7EE5-2984EA6C606C}"/>
              </a:ext>
            </a:extLst>
          </p:cNvPr>
          <p:cNvSpPr txBox="1"/>
          <p:nvPr/>
        </p:nvSpPr>
        <p:spPr>
          <a:xfrm>
            <a:off x="5276832" y="2053814"/>
            <a:ext cx="42351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K" sz="7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83.8%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5A3FC80-FC0C-AA4E-CC11-8CC87456018D}"/>
              </a:ext>
            </a:extLst>
          </p:cNvPr>
          <p:cNvSpPr txBox="1"/>
          <p:nvPr/>
        </p:nvSpPr>
        <p:spPr>
          <a:xfrm>
            <a:off x="5937166" y="3923010"/>
            <a:ext cx="42351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K" sz="7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14.4%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006E734-BEA5-3305-5093-21D326734604}"/>
              </a:ext>
            </a:extLst>
          </p:cNvPr>
          <p:cNvSpPr txBox="1"/>
          <p:nvPr/>
        </p:nvSpPr>
        <p:spPr>
          <a:xfrm>
            <a:off x="6218596" y="2006158"/>
            <a:ext cx="42351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K" sz="7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85.6%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5BE6544-6E28-0BD1-A0BB-EB43791E8359}"/>
              </a:ext>
            </a:extLst>
          </p:cNvPr>
          <p:cNvSpPr txBox="1"/>
          <p:nvPr/>
        </p:nvSpPr>
        <p:spPr>
          <a:xfrm>
            <a:off x="6898219" y="3627541"/>
            <a:ext cx="42351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K" sz="7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25.3%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06DE528-14AB-6D09-7781-23423115AB70}"/>
              </a:ext>
            </a:extLst>
          </p:cNvPr>
          <p:cNvSpPr txBox="1"/>
          <p:nvPr/>
        </p:nvSpPr>
        <p:spPr>
          <a:xfrm>
            <a:off x="7192090" y="2314068"/>
            <a:ext cx="42351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K" sz="7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74.7%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97ABBDC-A060-5C4D-74CC-355B5FE1E56A}"/>
              </a:ext>
            </a:extLst>
          </p:cNvPr>
          <p:cNvSpPr txBox="1"/>
          <p:nvPr/>
        </p:nvSpPr>
        <p:spPr>
          <a:xfrm>
            <a:off x="7890374" y="4260016"/>
            <a:ext cx="37382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K" sz="7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0.0%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8C1789E-C8DC-2135-FA7C-4D701E1AAA5E}"/>
              </a:ext>
            </a:extLst>
          </p:cNvPr>
          <p:cNvSpPr txBox="1"/>
          <p:nvPr/>
        </p:nvSpPr>
        <p:spPr>
          <a:xfrm>
            <a:off x="8165584" y="1615341"/>
            <a:ext cx="47320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K" sz="7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100.0%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DAA6BA2-8D68-2CCE-A541-39FB0E0D952D}"/>
              </a:ext>
            </a:extLst>
          </p:cNvPr>
          <p:cNvSpPr txBox="1"/>
          <p:nvPr/>
        </p:nvSpPr>
        <p:spPr>
          <a:xfrm>
            <a:off x="8864829" y="4260016"/>
            <a:ext cx="37382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K" sz="7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0.0%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955259E-E5E6-8DC2-3CD7-68AF8C499BB0}"/>
              </a:ext>
            </a:extLst>
          </p:cNvPr>
          <p:cNvSpPr txBox="1"/>
          <p:nvPr/>
        </p:nvSpPr>
        <p:spPr>
          <a:xfrm>
            <a:off x="9141800" y="1609082"/>
            <a:ext cx="47320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K" sz="7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100.0%</a:t>
            </a:r>
          </a:p>
        </p:txBody>
      </p:sp>
    </p:spTree>
    <p:extLst>
      <p:ext uri="{BB962C8B-B14F-4D97-AF65-F5344CB8AC3E}">
        <p14:creationId xmlns:p14="http://schemas.microsoft.com/office/powerpoint/2010/main" val="513116571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7C427072-8104-0332-71C6-869410F957D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3067948"/>
              </p:ext>
            </p:extLst>
          </p:nvPr>
        </p:nvGraphicFramePr>
        <p:xfrm>
          <a:off x="212034" y="797169"/>
          <a:ext cx="9923495" cy="50072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1" name="TextBox 30">
            <a:extLst>
              <a:ext uri="{FF2B5EF4-FFF2-40B4-BE49-F238E27FC236}">
                <a16:creationId xmlns:a16="http://schemas.microsoft.com/office/drawing/2014/main" id="{18E005DB-1A8C-239A-9C26-4CA4CAA77703}"/>
              </a:ext>
            </a:extLst>
          </p:cNvPr>
          <p:cNvSpPr txBox="1"/>
          <p:nvPr/>
        </p:nvSpPr>
        <p:spPr>
          <a:xfrm>
            <a:off x="0" y="259102"/>
            <a:ext cx="1017334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50" b="1" dirty="0">
                <a:solidFill>
                  <a:srgbClr val="1887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%</a:t>
            </a:r>
            <a:r>
              <a:rPr lang="en-US" sz="2650" b="1" dirty="0">
                <a:solidFill>
                  <a:srgbClr val="DC5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Ohio </a:t>
            </a:r>
            <a:r>
              <a:rPr lang="en-US" sz="2650" b="1" kern="0" dirty="0">
                <a:solidFill>
                  <a:srgbClr val="DC5924"/>
                </a:solidFill>
                <a:latin typeface="Cambria" panose="02040503050406030204" pitchFamily="18" charset="0"/>
                <a:cs typeface="Calibri"/>
              </a:rPr>
              <a:t>Licensed Social Workers: </a:t>
            </a:r>
            <a:r>
              <a:rPr lang="en-US" sz="2650" b="1" kern="0" spc="-25" dirty="0">
                <a:solidFill>
                  <a:srgbClr val="1D3557"/>
                </a:solidFill>
                <a:latin typeface="Cambria" panose="02040503050406030204" pitchFamily="18" charset="0"/>
                <a:cs typeface="Calibri"/>
              </a:rPr>
              <a:t>By </a:t>
            </a:r>
            <a:r>
              <a:rPr lang="en-US" sz="2650" b="1" kern="0" spc="-10" dirty="0">
                <a:solidFill>
                  <a:srgbClr val="1D3557"/>
                </a:solidFill>
                <a:latin typeface="Cambria" panose="02040503050406030204" pitchFamily="18" charset="0"/>
                <a:cs typeface="Calibri"/>
              </a:rPr>
              <a:t>Race </a:t>
            </a:r>
            <a:r>
              <a:rPr lang="en-US" sz="2650" b="1" dirty="0">
                <a:solidFill>
                  <a:srgbClr val="DC5924"/>
                </a:solidFill>
                <a:latin typeface="Cambria" panose="02040503050406030204" pitchFamily="18" charset="0"/>
                <a:ea typeface="Lato" panose="020F0502020204030203" pitchFamily="34" charset="0"/>
                <a:cs typeface="Poppins" panose="00000500000000000000" pitchFamily="2" charset="0"/>
              </a:rPr>
              <a:t>&amp;</a:t>
            </a:r>
            <a:r>
              <a:rPr lang="en-US" sz="2650" b="1" kern="0" spc="-10" dirty="0">
                <a:solidFill>
                  <a:prstClr val="black"/>
                </a:solidFill>
                <a:latin typeface="Cambria" panose="02040503050406030204" pitchFamily="18" charset="0"/>
                <a:cs typeface="Calibri"/>
              </a:rPr>
              <a:t> </a:t>
            </a:r>
            <a:r>
              <a:rPr lang="en-US" sz="2650" b="1" kern="0" spc="-10" dirty="0">
                <a:solidFill>
                  <a:srgbClr val="1D3557"/>
                </a:solidFill>
                <a:latin typeface="Cambria" panose="02040503050406030204" pitchFamily="18" charset="0"/>
                <a:cs typeface="Calibri"/>
              </a:rPr>
              <a:t>Professional</a:t>
            </a:r>
            <a:r>
              <a:rPr lang="en-US" sz="2650" b="1" kern="0" spc="-20" dirty="0">
                <a:solidFill>
                  <a:srgbClr val="1D3557"/>
                </a:solidFill>
                <a:latin typeface="Cambria" panose="02040503050406030204" pitchFamily="18" charset="0"/>
                <a:cs typeface="Calibri"/>
              </a:rPr>
              <a:t> </a:t>
            </a:r>
            <a:r>
              <a:rPr lang="en-US" sz="2650" b="1" kern="0" spc="-5" dirty="0">
                <a:solidFill>
                  <a:srgbClr val="1D3557"/>
                </a:solidFill>
                <a:latin typeface="Cambria" panose="02040503050406030204" pitchFamily="18" charset="0"/>
                <a:cs typeface="Calibri"/>
              </a:rPr>
              <a:t>Degree</a:t>
            </a:r>
            <a:r>
              <a:rPr lang="en-US" sz="2650" b="1" dirty="0">
                <a:solidFill>
                  <a:srgbClr val="1D3557"/>
                </a:solidFill>
                <a:latin typeface="Cambria" panose="02040503050406030204" pitchFamily="18" charset="0"/>
                <a:ea typeface="Lato" panose="020F0502020204030203" pitchFamily="34" charset="0"/>
                <a:cs typeface="Poppins" panose="00000500000000000000" pitchFamily="2" charset="0"/>
              </a:rPr>
              <a:t> </a:t>
            </a:r>
            <a:endParaRPr lang="id-ID" sz="2650" b="1" dirty="0">
              <a:solidFill>
                <a:srgbClr val="1D3557"/>
              </a:solidFill>
              <a:latin typeface="Cambria" panose="02040503050406030204" pitchFamily="18" charset="0"/>
              <a:ea typeface="Lato" panose="020F0502020204030203" pitchFamily="34" charset="0"/>
              <a:cs typeface="Poppins" panose="00000500000000000000" pitchFamily="2" charset="0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FCDCE10-4E77-A7EE-A895-55C2E1FC0545}"/>
              </a:ext>
            </a:extLst>
          </p:cNvPr>
          <p:cNvCxnSpPr>
            <a:cxnSpLocks/>
          </p:cNvCxnSpPr>
          <p:nvPr/>
        </p:nvCxnSpPr>
        <p:spPr>
          <a:xfrm flipV="1">
            <a:off x="2804394" y="797169"/>
            <a:ext cx="945971" cy="4035"/>
          </a:xfrm>
          <a:prstGeom prst="line">
            <a:avLst/>
          </a:prstGeom>
          <a:ln w="57150">
            <a:solidFill>
              <a:srgbClr val="21A9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FB147208-E6E7-20DD-3A39-8A0D7B8C6656}"/>
              </a:ext>
            </a:extLst>
          </p:cNvPr>
          <p:cNvSpPr/>
          <p:nvPr/>
        </p:nvSpPr>
        <p:spPr>
          <a:xfrm>
            <a:off x="7838620" y="797169"/>
            <a:ext cx="2294964" cy="702997"/>
          </a:xfrm>
          <a:prstGeom prst="roundRect">
            <a:avLst/>
          </a:prstGeom>
          <a:solidFill>
            <a:srgbClr val="F1FAE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C31CA558-3BA6-029E-F7D9-2230631C0D14}"/>
              </a:ext>
            </a:extLst>
          </p:cNvPr>
          <p:cNvSpPr/>
          <p:nvPr/>
        </p:nvSpPr>
        <p:spPr>
          <a:xfrm>
            <a:off x="8039739" y="933467"/>
            <a:ext cx="116541" cy="116541"/>
          </a:xfrm>
          <a:prstGeom prst="rect">
            <a:avLst/>
          </a:prstGeom>
          <a:solidFill>
            <a:srgbClr val="DC59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FB326F17-4FB6-1BD5-8FF1-E51892624772}"/>
              </a:ext>
            </a:extLst>
          </p:cNvPr>
          <p:cNvSpPr/>
          <p:nvPr/>
        </p:nvSpPr>
        <p:spPr>
          <a:xfrm>
            <a:off x="8039739" y="1234793"/>
            <a:ext cx="116541" cy="116541"/>
          </a:xfrm>
          <a:prstGeom prst="rect">
            <a:avLst/>
          </a:prstGeom>
          <a:solidFill>
            <a:srgbClr val="447B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3F0CAD4-359A-A5B3-1AF5-6C19C59FCBCA}"/>
              </a:ext>
            </a:extLst>
          </p:cNvPr>
          <p:cNvSpPr txBox="1"/>
          <p:nvPr/>
        </p:nvSpPr>
        <p:spPr>
          <a:xfrm>
            <a:off x="8142676" y="869920"/>
            <a:ext cx="19928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Black or African American</a:t>
            </a:r>
            <a:endParaRPr lang="en-PK" sz="12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1F5F1EC-F1F5-25FF-E8B7-C832B8AEB007}"/>
              </a:ext>
            </a:extLst>
          </p:cNvPr>
          <p:cNvSpPr txBox="1"/>
          <p:nvPr/>
        </p:nvSpPr>
        <p:spPr>
          <a:xfrm>
            <a:off x="8139796" y="1146919"/>
            <a:ext cx="6543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WHITE</a:t>
            </a:r>
            <a:endParaRPr lang="en-PK" sz="12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44774BBB-C337-3483-0580-656F9838C49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55" r="390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85632494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18E005DB-1A8C-239A-9C26-4CA4CAA77703}"/>
              </a:ext>
            </a:extLst>
          </p:cNvPr>
          <p:cNvSpPr txBox="1"/>
          <p:nvPr/>
        </p:nvSpPr>
        <p:spPr>
          <a:xfrm>
            <a:off x="0" y="1938"/>
            <a:ext cx="11379199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700" b="1" dirty="0">
                <a:solidFill>
                  <a:srgbClr val="1887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%</a:t>
            </a:r>
            <a:r>
              <a:rPr lang="en-US" sz="2700" b="1" dirty="0">
                <a:solidFill>
                  <a:srgbClr val="DC5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Ohio </a:t>
            </a:r>
            <a:r>
              <a:rPr lang="en-US" sz="2700" b="1" kern="0" dirty="0">
                <a:solidFill>
                  <a:srgbClr val="DC5924"/>
                </a:solidFill>
                <a:latin typeface="Cambria" panose="02040503050406030204" pitchFamily="18" charset="0"/>
                <a:cs typeface="Calibri"/>
              </a:rPr>
              <a:t>Licensed Social Workers: </a:t>
            </a:r>
            <a:r>
              <a:rPr lang="en-US" sz="2700" b="1" kern="0" spc="-25" dirty="0">
                <a:solidFill>
                  <a:srgbClr val="1D3557"/>
                </a:solidFill>
                <a:latin typeface="Cambria" panose="02040503050406030204" pitchFamily="18" charset="0"/>
                <a:cs typeface="Calibri"/>
              </a:rPr>
              <a:t>By </a:t>
            </a:r>
            <a:r>
              <a:rPr lang="en-US" sz="2700" b="1" kern="0" spc="-10" dirty="0">
                <a:solidFill>
                  <a:srgbClr val="1D3557"/>
                </a:solidFill>
                <a:latin typeface="Cambria" panose="02040503050406030204" pitchFamily="18" charset="0"/>
                <a:cs typeface="Calibri"/>
              </a:rPr>
              <a:t>Race </a:t>
            </a:r>
            <a:r>
              <a:rPr lang="en-US" sz="2700" b="1" dirty="0">
                <a:solidFill>
                  <a:srgbClr val="DC5924"/>
                </a:solidFill>
                <a:latin typeface="Cambria" panose="02040503050406030204" pitchFamily="18" charset="0"/>
                <a:ea typeface="Lato" panose="020F0502020204030203" pitchFamily="34" charset="0"/>
                <a:cs typeface="Poppins" panose="00000500000000000000" pitchFamily="2" charset="0"/>
              </a:rPr>
              <a:t>&amp;</a:t>
            </a:r>
            <a:r>
              <a:rPr lang="en-US" sz="2700" b="1" kern="0" spc="-10" dirty="0">
                <a:solidFill>
                  <a:prstClr val="black"/>
                </a:solidFill>
                <a:latin typeface="Cambria" panose="02040503050406030204" pitchFamily="18" charset="0"/>
                <a:cs typeface="Calibri"/>
              </a:rPr>
              <a:t> </a:t>
            </a:r>
            <a:r>
              <a:rPr lang="en-US" sz="2700" b="1" kern="0" spc="-10" dirty="0">
                <a:solidFill>
                  <a:srgbClr val="1D3557"/>
                </a:solidFill>
                <a:latin typeface="Cambria" panose="02040503050406030204" pitchFamily="18" charset="0"/>
                <a:cs typeface="Calibri"/>
              </a:rPr>
              <a:t>Professional</a:t>
            </a:r>
            <a:r>
              <a:rPr lang="en-US" sz="2700" b="1" kern="0" spc="-20" dirty="0">
                <a:solidFill>
                  <a:srgbClr val="1D3557"/>
                </a:solidFill>
                <a:latin typeface="Cambria" panose="02040503050406030204" pitchFamily="18" charset="0"/>
                <a:cs typeface="Calibri"/>
              </a:rPr>
              <a:t> </a:t>
            </a:r>
            <a:r>
              <a:rPr lang="en-US" sz="2700" b="1" kern="0" spc="-5" dirty="0">
                <a:solidFill>
                  <a:srgbClr val="1D3557"/>
                </a:solidFill>
                <a:latin typeface="Cambria" panose="02040503050406030204" pitchFamily="18" charset="0"/>
                <a:cs typeface="Calibri"/>
              </a:rPr>
              <a:t>Degree</a:t>
            </a:r>
            <a:r>
              <a:rPr lang="en-US" sz="2700" b="1" dirty="0">
                <a:solidFill>
                  <a:srgbClr val="1D3557"/>
                </a:solidFill>
                <a:latin typeface="Cambria" panose="02040503050406030204" pitchFamily="18" charset="0"/>
                <a:ea typeface="Lato" panose="020F0502020204030203" pitchFamily="34" charset="0"/>
                <a:cs typeface="Poppins" panose="00000500000000000000" pitchFamily="2" charset="0"/>
              </a:rPr>
              <a:t> </a:t>
            </a:r>
            <a:endParaRPr lang="id-ID" sz="2700" b="1" dirty="0">
              <a:solidFill>
                <a:srgbClr val="1D3557"/>
              </a:solidFill>
              <a:latin typeface="Cambria" panose="02040503050406030204" pitchFamily="18" charset="0"/>
              <a:ea typeface="Lato" panose="020F0502020204030203" pitchFamily="34" charset="0"/>
              <a:cs typeface="Poppins" panose="00000500000000000000" pitchFamily="2" charset="0"/>
            </a:endParaRPr>
          </a:p>
          <a:p>
            <a:pPr lvl="0" algn="ctr">
              <a:defRPr/>
            </a:pPr>
            <a:r>
              <a:rPr lang="en-US" sz="2400" b="1" kern="0" spc="-5" dirty="0">
                <a:solidFill>
                  <a:srgbClr val="18878C"/>
                </a:solidFill>
                <a:latin typeface="Cambria" panose="02040503050406030204" pitchFamily="18" charset="0"/>
                <a:cs typeface="Calibri"/>
              </a:rPr>
              <a:t>*** BLACK ***</a:t>
            </a:r>
            <a:endParaRPr lang="en-US" sz="2400" b="1" dirty="0">
              <a:solidFill>
                <a:srgbClr val="18878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A19EE2E5-0C5D-8F2E-4FA1-4B41841490DF}"/>
              </a:ext>
            </a:extLst>
          </p:cNvPr>
          <p:cNvGraphicFramePr/>
          <p:nvPr/>
        </p:nvGraphicFramePr>
        <p:xfrm>
          <a:off x="287539" y="1102659"/>
          <a:ext cx="9555708" cy="46526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C4207AF4-DCA7-CA79-6536-F570934D60DF}"/>
              </a:ext>
            </a:extLst>
          </p:cNvPr>
          <p:cNvSpPr txBox="1"/>
          <p:nvPr/>
        </p:nvSpPr>
        <p:spPr>
          <a:xfrm>
            <a:off x="1753396" y="4814549"/>
            <a:ext cx="42351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K" sz="7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10.5%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1BC1872-774A-50FB-5EE6-CBBBC18A9942}"/>
              </a:ext>
            </a:extLst>
          </p:cNvPr>
          <p:cNvSpPr txBox="1"/>
          <p:nvPr/>
        </p:nvSpPr>
        <p:spPr>
          <a:xfrm>
            <a:off x="2631936" y="1511289"/>
            <a:ext cx="42351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K" sz="7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89.5%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7F729A7-324B-F6B5-B4EA-A65C59CE6409}"/>
              </a:ext>
            </a:extLst>
          </p:cNvPr>
          <p:cNvSpPr txBox="1"/>
          <p:nvPr/>
        </p:nvSpPr>
        <p:spPr>
          <a:xfrm>
            <a:off x="4681955" y="4714521"/>
            <a:ext cx="42351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K" sz="7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12.6%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672E9B1-445C-F413-1B0D-A7C5F549827A}"/>
              </a:ext>
            </a:extLst>
          </p:cNvPr>
          <p:cNvSpPr txBox="1"/>
          <p:nvPr/>
        </p:nvSpPr>
        <p:spPr>
          <a:xfrm>
            <a:off x="5512718" y="1611317"/>
            <a:ext cx="42351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K" sz="7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87.4%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98B9F91-1274-BA7B-9F02-06C8F160DC2B}"/>
              </a:ext>
            </a:extLst>
          </p:cNvPr>
          <p:cNvSpPr txBox="1"/>
          <p:nvPr/>
        </p:nvSpPr>
        <p:spPr>
          <a:xfrm>
            <a:off x="7657269" y="4624461"/>
            <a:ext cx="42351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K" sz="7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14.1%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96FB0E9-DF3B-F2B8-07CD-9DEC5853A29A}"/>
              </a:ext>
            </a:extLst>
          </p:cNvPr>
          <p:cNvSpPr txBox="1"/>
          <p:nvPr/>
        </p:nvSpPr>
        <p:spPr>
          <a:xfrm>
            <a:off x="8432497" y="1669358"/>
            <a:ext cx="42351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K" sz="7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85.9%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86FA309-211F-3476-229F-75AB07627475}"/>
              </a:ext>
            </a:extLst>
          </p:cNvPr>
          <p:cNvGrpSpPr/>
          <p:nvPr/>
        </p:nvGrpSpPr>
        <p:grpSpPr>
          <a:xfrm>
            <a:off x="7168006" y="738534"/>
            <a:ext cx="2294964" cy="702997"/>
            <a:chOff x="6651813" y="1979373"/>
            <a:chExt cx="2294964" cy="702997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1720EB84-5F74-F8C8-6724-D0A78E0405FD}"/>
                </a:ext>
              </a:extLst>
            </p:cNvPr>
            <p:cNvSpPr/>
            <p:nvPr/>
          </p:nvSpPr>
          <p:spPr>
            <a:xfrm>
              <a:off x="6651813" y="1979373"/>
              <a:ext cx="2294964" cy="702997"/>
            </a:xfrm>
            <a:prstGeom prst="roundRect">
              <a:avLst/>
            </a:prstGeom>
            <a:solidFill>
              <a:srgbClr val="F1FAEE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K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3B0E6E7-1DB2-0355-2EC7-5D693FA8165A}"/>
                </a:ext>
              </a:extLst>
            </p:cNvPr>
            <p:cNvSpPr/>
            <p:nvPr/>
          </p:nvSpPr>
          <p:spPr>
            <a:xfrm>
              <a:off x="6813176" y="2115671"/>
              <a:ext cx="116541" cy="116541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K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E5810E49-548A-E546-9B59-B06D8911F026}"/>
                </a:ext>
              </a:extLst>
            </p:cNvPr>
            <p:cNvSpPr/>
            <p:nvPr/>
          </p:nvSpPr>
          <p:spPr>
            <a:xfrm>
              <a:off x="6813176" y="2416997"/>
              <a:ext cx="116541" cy="11654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K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09F9F14-A1DF-9C15-64EB-1AB803DDD199}"/>
                </a:ext>
              </a:extLst>
            </p:cNvPr>
            <p:cNvSpPr txBox="1"/>
            <p:nvPr/>
          </p:nvSpPr>
          <p:spPr>
            <a:xfrm>
              <a:off x="6908938" y="2035441"/>
              <a:ext cx="5245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Male</a:t>
              </a:r>
              <a:endParaRPr lang="en-PK" sz="1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095C58A-4E9C-6C63-00C2-C2B5848009DA}"/>
                </a:ext>
              </a:extLst>
            </p:cNvPr>
            <p:cNvSpPr txBox="1"/>
            <p:nvPr/>
          </p:nvSpPr>
          <p:spPr>
            <a:xfrm>
              <a:off x="6913233" y="2329123"/>
              <a:ext cx="69121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Female</a:t>
              </a:r>
              <a:endParaRPr lang="en-PK" sz="1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6B01E89B-6158-5EB9-C9C6-696264BB742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4" r="25384"/>
          <a:stretch>
            <a:fillRect/>
          </a:stretch>
        </p:blipFill>
        <p:spPr>
          <a:xfrm flipH="1">
            <a:off x="9909752" y="0"/>
            <a:ext cx="2250928" cy="6858000"/>
          </a:xfr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748D75A-801F-E69F-4892-AA344972AD4D}"/>
              </a:ext>
            </a:extLst>
          </p:cNvPr>
          <p:cNvCxnSpPr>
            <a:cxnSpLocks/>
          </p:cNvCxnSpPr>
          <p:nvPr/>
        </p:nvCxnSpPr>
        <p:spPr>
          <a:xfrm>
            <a:off x="1946136" y="582464"/>
            <a:ext cx="1343164" cy="0"/>
          </a:xfrm>
          <a:prstGeom prst="line">
            <a:avLst/>
          </a:prstGeom>
          <a:ln w="44450">
            <a:solidFill>
              <a:srgbClr val="DC59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7542728"/>
      </p:ext>
    </p:extLst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0F08F635-326D-7AA9-3ABC-47E246422B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6148" y="740706"/>
            <a:ext cx="5626659" cy="1212619"/>
          </a:xfrm>
        </p:spPr>
        <p:txBody>
          <a:bodyPr>
            <a:noAutofit/>
          </a:bodyPr>
          <a:lstStyle/>
          <a:p>
            <a:pPr algn="l"/>
            <a:r>
              <a:rPr lang="en-US" sz="4000" dirty="0">
                <a:solidFill>
                  <a:schemeClr val="bg1"/>
                </a:solidFill>
              </a:rPr>
              <a:t>City of Columbus Empowerment Grants</a:t>
            </a:r>
          </a:p>
        </p:txBody>
      </p:sp>
      <p:pic>
        <p:nvPicPr>
          <p:cNvPr id="9" name="Picture 8" descr="A few people sitting on a couch&#10;&#10;Description automatically generated with medium confidence">
            <a:extLst>
              <a:ext uri="{FF2B5EF4-FFF2-40B4-BE49-F238E27FC236}">
                <a16:creationId xmlns:a16="http://schemas.microsoft.com/office/drawing/2014/main" id="{F6A4DD36-776D-3EB6-7E9A-C20059DD12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30" b="10782"/>
          <a:stretch/>
        </p:blipFill>
        <p:spPr>
          <a:xfrm>
            <a:off x="-19851" y="-1"/>
            <a:ext cx="12211851" cy="625150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4BBE337-D195-44D4-6D4A-2F70365085D0}"/>
              </a:ext>
            </a:extLst>
          </p:cNvPr>
          <p:cNvSpPr/>
          <p:nvPr/>
        </p:nvSpPr>
        <p:spPr>
          <a:xfrm>
            <a:off x="-19851" y="4904676"/>
            <a:ext cx="12211851" cy="1346833"/>
          </a:xfrm>
          <a:prstGeom prst="rect">
            <a:avLst/>
          </a:prstGeom>
          <a:gradFill>
            <a:gsLst>
              <a:gs pos="0">
                <a:srgbClr val="7030A0">
                  <a:alpha val="57000"/>
                </a:srgbClr>
              </a:gs>
              <a:gs pos="100000">
                <a:srgbClr val="76308E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F0956624-E3BA-8BBD-4676-CF78C9051BB2}"/>
              </a:ext>
            </a:extLst>
          </p:cNvPr>
          <p:cNvSpPr txBox="1">
            <a:spLocks/>
          </p:cNvSpPr>
          <p:nvPr/>
        </p:nvSpPr>
        <p:spPr>
          <a:xfrm>
            <a:off x="4534678" y="5243485"/>
            <a:ext cx="7554129" cy="8178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dirty="0">
                <a:solidFill>
                  <a:schemeClr val="bg1"/>
                </a:solidFill>
              </a:rPr>
              <a:t>Treatment vs. Healing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0EC275A-9815-FB3C-4DA6-6243AD924B5E}"/>
              </a:ext>
            </a:extLst>
          </p:cNvPr>
          <p:cNvCxnSpPr>
            <a:cxnSpLocks/>
          </p:cNvCxnSpPr>
          <p:nvPr/>
        </p:nvCxnSpPr>
        <p:spPr>
          <a:xfrm flipH="1">
            <a:off x="0" y="5875097"/>
            <a:ext cx="4534678" cy="0"/>
          </a:xfrm>
          <a:prstGeom prst="line">
            <a:avLst/>
          </a:prstGeom>
          <a:ln w="12700">
            <a:solidFill>
              <a:srgbClr val="FCD206"/>
            </a:solidFill>
            <a:round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Logo&#10;&#10;Description automatically generated with medium confidence">
            <a:extLst>
              <a:ext uri="{FF2B5EF4-FFF2-40B4-BE49-F238E27FC236}">
                <a16:creationId xmlns:a16="http://schemas.microsoft.com/office/drawing/2014/main" id="{6BC781B2-3AF3-F2F0-759B-39CF3B643A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37" y="3711112"/>
            <a:ext cx="3852987" cy="1874426"/>
          </a:xfrm>
          <a:prstGeom prst="rect">
            <a:avLst/>
          </a:prstGeom>
        </p:spPr>
      </p:pic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EB0A6798-AD9B-CE1A-3B8B-F5E1CEB28126}"/>
              </a:ext>
            </a:extLst>
          </p:cNvPr>
          <p:cNvSpPr txBox="1">
            <a:spLocks/>
          </p:cNvSpPr>
          <p:nvPr/>
        </p:nvSpPr>
        <p:spPr>
          <a:xfrm>
            <a:off x="11496345" y="645485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b="1" i="0" kern="1200">
                <a:solidFill>
                  <a:srgbClr val="2A86A0">
                    <a:alpha val="8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97E989-D798-4C62-8E93-3D2D613C2488}" type="slidenum">
              <a:rPr lang="en-US" smtClean="0">
                <a:solidFill>
                  <a:schemeClr val="accent1">
                    <a:alpha val="50355"/>
                  </a:schemeClr>
                </a:solidFill>
              </a:rPr>
              <a:pPr/>
              <a:t>34</a:t>
            </a:fld>
            <a:endParaRPr lang="en-US" dirty="0">
              <a:solidFill>
                <a:schemeClr val="accent1">
                  <a:alpha val="50355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314266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2" grpId="0" animBg="1"/>
      <p:bldP spid="10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men in suits&#10;&#10;Description automatically generated with medium confidence">
            <a:extLst>
              <a:ext uri="{FF2B5EF4-FFF2-40B4-BE49-F238E27FC236}">
                <a16:creationId xmlns:a16="http://schemas.microsoft.com/office/drawing/2014/main" id="{D572BB03-D1FB-5DDE-3A82-2F8834CDD8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0" b="16722"/>
          <a:stretch/>
        </p:blipFill>
        <p:spPr>
          <a:xfrm>
            <a:off x="-19850" y="-1"/>
            <a:ext cx="12211850" cy="625150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4BBE337-D195-44D4-6D4A-2F70365085D0}"/>
              </a:ext>
            </a:extLst>
          </p:cNvPr>
          <p:cNvSpPr/>
          <p:nvPr/>
        </p:nvSpPr>
        <p:spPr>
          <a:xfrm>
            <a:off x="-19851" y="4907900"/>
            <a:ext cx="12211851" cy="1344168"/>
          </a:xfrm>
          <a:prstGeom prst="rect">
            <a:avLst/>
          </a:prstGeom>
          <a:gradFill>
            <a:gsLst>
              <a:gs pos="0">
                <a:srgbClr val="2A86A0">
                  <a:alpha val="80000"/>
                </a:srgbClr>
              </a:gs>
              <a:gs pos="99000">
                <a:schemeClr val="accent2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8C7F59C-BE92-63C2-D276-4778957F8E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25616" y="-1496553"/>
            <a:ext cx="9144000" cy="436562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E76056E-F607-58DD-9185-84C5A2FA7505}"/>
              </a:ext>
            </a:extLst>
          </p:cNvPr>
          <p:cNvGrpSpPr/>
          <p:nvPr/>
        </p:nvGrpSpPr>
        <p:grpSpPr>
          <a:xfrm>
            <a:off x="355885" y="5260185"/>
            <a:ext cx="11838649" cy="1080299"/>
            <a:chOff x="203485" y="4771885"/>
            <a:chExt cx="11838649" cy="1080299"/>
          </a:xfrm>
        </p:grpSpPr>
        <p:sp>
          <p:nvSpPr>
            <p:cNvPr id="19" name="Subtitle 2">
              <a:extLst>
                <a:ext uri="{FF2B5EF4-FFF2-40B4-BE49-F238E27FC236}">
                  <a16:creationId xmlns:a16="http://schemas.microsoft.com/office/drawing/2014/main" id="{907E2714-F5A5-0C7A-3CF3-847CA7E1F772}"/>
                </a:ext>
              </a:extLst>
            </p:cNvPr>
            <p:cNvSpPr txBox="1">
              <a:spLocks/>
            </p:cNvSpPr>
            <p:nvPr/>
          </p:nvSpPr>
          <p:spPr>
            <a:xfrm>
              <a:off x="6578676" y="4771886"/>
              <a:ext cx="5463458" cy="108029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b="1" i="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Arial" panose="020B0604020202020204" pitchFamily="34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1" i="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Arial" panose="020B0604020202020204" pitchFamily="34" charset="0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b="0" dirty="0">
                  <a:solidFill>
                    <a:srgbClr val="FCD206"/>
                  </a:solidFill>
                </a:rPr>
                <a:t>•</a:t>
              </a:r>
              <a:r>
                <a:rPr lang="en-US" sz="2800" b="0" dirty="0">
                  <a:solidFill>
                    <a:schemeClr val="bg1"/>
                  </a:solidFill>
                </a:rPr>
                <a:t> Support you – list up to 5 women</a:t>
              </a:r>
            </a:p>
            <a:p>
              <a:r>
                <a:rPr lang="en-US" sz="2800" b="0" dirty="0">
                  <a:solidFill>
                    <a:srgbClr val="FCD206"/>
                  </a:solidFill>
                </a:rPr>
                <a:t>•</a:t>
              </a:r>
              <a:r>
                <a:rPr lang="en-US" sz="2800" b="0" dirty="0">
                  <a:solidFill>
                    <a:schemeClr val="bg1"/>
                  </a:solidFill>
                </a:rPr>
                <a:t> You support – list up to 5 women</a:t>
              </a:r>
            </a:p>
            <a:p>
              <a:endParaRPr lang="en-US" sz="4000" dirty="0">
                <a:solidFill>
                  <a:schemeClr val="bg1"/>
                </a:solidFill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362FC1D7-9E6D-6C7F-6883-E98D982EEEB7}"/>
                </a:ext>
              </a:extLst>
            </p:cNvPr>
            <p:cNvGrpSpPr/>
            <p:nvPr/>
          </p:nvGrpSpPr>
          <p:grpSpPr>
            <a:xfrm>
              <a:off x="203485" y="4771885"/>
              <a:ext cx="6252699" cy="792073"/>
              <a:chOff x="203485" y="4585273"/>
              <a:chExt cx="6252699" cy="792073"/>
            </a:xfrm>
          </p:grpSpPr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E6EEBF10-578E-BA79-BC1E-C0D04B5ED45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25977" y="5358965"/>
                <a:ext cx="5962856" cy="18381"/>
              </a:xfrm>
              <a:prstGeom prst="line">
                <a:avLst/>
              </a:prstGeom>
              <a:ln w="12700">
                <a:solidFill>
                  <a:srgbClr val="FCD206"/>
                </a:solidFill>
                <a:round/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Subtitle 2">
                <a:extLst>
                  <a:ext uri="{FF2B5EF4-FFF2-40B4-BE49-F238E27FC236}">
                    <a16:creationId xmlns:a16="http://schemas.microsoft.com/office/drawing/2014/main" id="{A56AC9EA-326F-6AB1-7E84-C5D35B02895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03485" y="4585273"/>
                <a:ext cx="6252699" cy="79207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000" b="1" i="0" kern="1200">
                    <a:solidFill>
                      <a:schemeClr val="tx1"/>
                    </a:solidFill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b="1" i="0" kern="1200">
                    <a:solidFill>
                      <a:schemeClr val="tx1"/>
                    </a:solidFill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4000" dirty="0">
                    <a:solidFill>
                      <a:schemeClr val="bg1"/>
                    </a:solidFill>
                  </a:rPr>
                  <a:t>UPLIFT/Support Systems:</a:t>
                </a:r>
              </a:p>
            </p:txBody>
          </p:sp>
        </p:grpSp>
      </p:grpSp>
      <p:sp>
        <p:nvSpPr>
          <p:cNvPr id="23" name="Slide Number Placeholder 3">
            <a:extLst>
              <a:ext uri="{FF2B5EF4-FFF2-40B4-BE49-F238E27FC236}">
                <a16:creationId xmlns:a16="http://schemas.microsoft.com/office/drawing/2014/main" id="{5BC8591D-58D4-566B-E7A1-F4931692F51A}"/>
              </a:ext>
            </a:extLst>
          </p:cNvPr>
          <p:cNvSpPr txBox="1">
            <a:spLocks/>
          </p:cNvSpPr>
          <p:nvPr/>
        </p:nvSpPr>
        <p:spPr>
          <a:xfrm>
            <a:off x="11496345" y="645485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b="1" i="0" kern="1200">
                <a:solidFill>
                  <a:srgbClr val="2A86A0">
                    <a:alpha val="8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97E989-D798-4C62-8E93-3D2D613C2488}" type="slidenum">
              <a:rPr lang="en-US" smtClean="0">
                <a:solidFill>
                  <a:schemeClr val="accent1">
                    <a:alpha val="50355"/>
                  </a:schemeClr>
                </a:solidFill>
              </a:rPr>
              <a:pPr/>
              <a:t>35</a:t>
            </a:fld>
            <a:endParaRPr lang="en-US" dirty="0">
              <a:solidFill>
                <a:schemeClr val="accent1">
                  <a:alpha val="50355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549689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miling in front of a yellow background&#10;&#10;Description automatically generated with medium confidence">
            <a:extLst>
              <a:ext uri="{FF2B5EF4-FFF2-40B4-BE49-F238E27FC236}">
                <a16:creationId xmlns:a16="http://schemas.microsoft.com/office/drawing/2014/main" id="{A57F1478-8AFA-5172-57C9-E5C9750C56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94"/>
          <a:stretch/>
        </p:blipFill>
        <p:spPr>
          <a:xfrm>
            <a:off x="-2" y="0"/>
            <a:ext cx="12192002" cy="6254496"/>
          </a:xfrm>
          <a:prstGeom prst="rect">
            <a:avLst/>
          </a:prstGeom>
        </p:spPr>
      </p:pic>
      <p:sp>
        <p:nvSpPr>
          <p:cNvPr id="4" name="Subtitle 3">
            <a:extLst>
              <a:ext uri="{FF2B5EF4-FFF2-40B4-BE49-F238E27FC236}">
                <a16:creationId xmlns:a16="http://schemas.microsoft.com/office/drawing/2014/main" id="{68C7F59C-BE92-63C2-D276-4778957F8E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25616" y="-1496553"/>
            <a:ext cx="9144000" cy="4365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4BD5724-B178-481A-662B-4C6065791285}"/>
              </a:ext>
            </a:extLst>
          </p:cNvPr>
          <p:cNvSpPr txBox="1">
            <a:spLocks/>
          </p:cNvSpPr>
          <p:nvPr/>
        </p:nvSpPr>
        <p:spPr>
          <a:xfrm>
            <a:off x="4709301" y="837866"/>
            <a:ext cx="6825164" cy="31834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4800" dirty="0">
                <a:solidFill>
                  <a:schemeClr val="bg1"/>
                </a:solidFill>
              </a:rPr>
              <a:t>UPLIFT</a:t>
            </a:r>
            <a:r>
              <a:rPr lang="en-US" sz="4400" dirty="0">
                <a:solidFill>
                  <a:schemeClr val="bg1"/>
                </a:solidFill>
              </a:rPr>
              <a:t>/Support Systems</a:t>
            </a:r>
          </a:p>
          <a:p>
            <a:pPr algn="r"/>
            <a:endParaRPr lang="en-US" sz="3200" dirty="0">
              <a:solidFill>
                <a:schemeClr val="bg1"/>
              </a:solidFill>
            </a:endParaRPr>
          </a:p>
          <a:p>
            <a:pPr algn="r"/>
            <a:r>
              <a:rPr lang="en-US" sz="2800" b="0" dirty="0">
                <a:solidFill>
                  <a:schemeClr val="bg1"/>
                </a:solidFill>
                <a:latin typeface="Arial" panose="020B0604020202020204" pitchFamily="34" charset="0"/>
              </a:rPr>
              <a:t>• Support You – List up to 5 women</a:t>
            </a:r>
          </a:p>
          <a:p>
            <a:pPr algn="r"/>
            <a:endParaRPr lang="en-US" sz="2800" b="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r"/>
            <a:r>
              <a:rPr lang="en-US" sz="2800" b="0" dirty="0">
                <a:solidFill>
                  <a:schemeClr val="bg1"/>
                </a:solidFill>
                <a:latin typeface="Arial" panose="020B0604020202020204" pitchFamily="34" charset="0"/>
              </a:rPr>
              <a:t>• You support – List up to 5 women</a:t>
            </a:r>
          </a:p>
          <a:p>
            <a:endParaRPr lang="en-US" sz="4000" dirty="0">
              <a:solidFill>
                <a:schemeClr val="bg1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335AB01-4E17-0789-9880-839F669A42B3}"/>
              </a:ext>
            </a:extLst>
          </p:cNvPr>
          <p:cNvCxnSpPr>
            <a:cxnSpLocks/>
          </p:cNvCxnSpPr>
          <p:nvPr/>
        </p:nvCxnSpPr>
        <p:spPr>
          <a:xfrm>
            <a:off x="8462075" y="4266943"/>
            <a:ext cx="2960176" cy="0"/>
          </a:xfrm>
          <a:prstGeom prst="line">
            <a:avLst/>
          </a:prstGeom>
          <a:ln w="12700">
            <a:solidFill>
              <a:schemeClr val="bg1"/>
            </a:solidFill>
            <a:round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5D110F6D-3796-4038-7C3D-9FA4331B982A}"/>
              </a:ext>
            </a:extLst>
          </p:cNvPr>
          <p:cNvSpPr txBox="1">
            <a:spLocks/>
          </p:cNvSpPr>
          <p:nvPr/>
        </p:nvSpPr>
        <p:spPr>
          <a:xfrm>
            <a:off x="11496345" y="645485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b="1" i="0" kern="1200">
                <a:solidFill>
                  <a:srgbClr val="2A86A0">
                    <a:alpha val="8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97E989-D798-4C62-8E93-3D2D613C2488}" type="slidenum">
              <a:rPr lang="en-US" smtClean="0">
                <a:solidFill>
                  <a:schemeClr val="accent1">
                    <a:alpha val="50355"/>
                  </a:schemeClr>
                </a:solidFill>
              </a:rPr>
              <a:pPr/>
              <a:t>36</a:t>
            </a:fld>
            <a:endParaRPr lang="en-US" dirty="0">
              <a:solidFill>
                <a:schemeClr val="accent1">
                  <a:alpha val="50355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214022"/>
      </p:ext>
    </p:extLst>
  </p:cSld>
  <p:clrMapOvr>
    <a:masterClrMapping/>
  </p:clrMapOvr>
  <p:transition spd="slow" advClick="0" advTm="3000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person in a red shirt&#10;&#10;Description automatically generated with medium confidence">
            <a:extLst>
              <a:ext uri="{FF2B5EF4-FFF2-40B4-BE49-F238E27FC236}">
                <a16:creationId xmlns:a16="http://schemas.microsoft.com/office/drawing/2014/main" id="{D9D52899-1A4F-65D5-0262-0D87E84895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2" t="2065" r="24365" b="45162"/>
          <a:stretch/>
        </p:blipFill>
        <p:spPr>
          <a:xfrm>
            <a:off x="-1" y="1"/>
            <a:ext cx="12192001" cy="6251882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34BD5724-B178-481A-662B-4C6065791285}"/>
              </a:ext>
            </a:extLst>
          </p:cNvPr>
          <p:cNvSpPr txBox="1">
            <a:spLocks/>
          </p:cNvSpPr>
          <p:nvPr/>
        </p:nvSpPr>
        <p:spPr>
          <a:xfrm>
            <a:off x="396729" y="606117"/>
            <a:ext cx="6825164" cy="31834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>
                <a:solidFill>
                  <a:schemeClr val="bg1"/>
                </a:solidFill>
              </a:rPr>
              <a:t>UPLIFT</a:t>
            </a:r>
            <a:r>
              <a:rPr lang="en-US" sz="4400" dirty="0">
                <a:solidFill>
                  <a:schemeClr val="bg1"/>
                </a:solidFill>
              </a:rPr>
              <a:t>/Support Systems</a:t>
            </a:r>
          </a:p>
          <a:p>
            <a:pPr algn="l"/>
            <a:endParaRPr lang="en-US" sz="3200" dirty="0">
              <a:solidFill>
                <a:schemeClr val="bg1"/>
              </a:solidFill>
            </a:endParaRPr>
          </a:p>
          <a:p>
            <a:pPr algn="l"/>
            <a:r>
              <a:rPr lang="en-US" sz="2800" b="0" dirty="0">
                <a:solidFill>
                  <a:schemeClr val="bg1"/>
                </a:solidFill>
                <a:latin typeface="Arial" panose="020B0604020202020204" pitchFamily="34" charset="0"/>
              </a:rPr>
              <a:t>• Support You – List up to 5 men</a:t>
            </a:r>
          </a:p>
          <a:p>
            <a:pPr algn="l"/>
            <a:endParaRPr lang="en-US" sz="2800" b="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l"/>
            <a:r>
              <a:rPr lang="en-US" sz="2800" b="0" dirty="0">
                <a:solidFill>
                  <a:schemeClr val="bg1"/>
                </a:solidFill>
                <a:latin typeface="Arial" panose="020B0604020202020204" pitchFamily="34" charset="0"/>
              </a:rPr>
              <a:t>• You support – List up to 5 men</a:t>
            </a:r>
          </a:p>
          <a:p>
            <a:endParaRPr lang="en-US" sz="4000" dirty="0">
              <a:solidFill>
                <a:schemeClr val="bg1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335AB01-4E17-0789-9880-839F669A42B3}"/>
              </a:ext>
            </a:extLst>
          </p:cNvPr>
          <p:cNvCxnSpPr>
            <a:cxnSpLocks/>
          </p:cNvCxnSpPr>
          <p:nvPr/>
        </p:nvCxnSpPr>
        <p:spPr>
          <a:xfrm flipH="1">
            <a:off x="3006671" y="3953068"/>
            <a:ext cx="2490722" cy="0"/>
          </a:xfrm>
          <a:prstGeom prst="line">
            <a:avLst/>
          </a:prstGeom>
          <a:ln w="12700">
            <a:solidFill>
              <a:schemeClr val="bg1"/>
            </a:solidFill>
            <a:round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Slide Number Placeholder 3">
            <a:extLst>
              <a:ext uri="{FF2B5EF4-FFF2-40B4-BE49-F238E27FC236}">
                <a16:creationId xmlns:a16="http://schemas.microsoft.com/office/drawing/2014/main" id="{72F5DD1E-55D2-A922-6CF9-CBE8484D3DA6}"/>
              </a:ext>
            </a:extLst>
          </p:cNvPr>
          <p:cNvSpPr txBox="1">
            <a:spLocks/>
          </p:cNvSpPr>
          <p:nvPr/>
        </p:nvSpPr>
        <p:spPr>
          <a:xfrm>
            <a:off x="11496345" y="645485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b="1" i="0" kern="1200">
                <a:solidFill>
                  <a:srgbClr val="2A86A0">
                    <a:alpha val="8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97E989-D798-4C62-8E93-3D2D613C2488}" type="slidenum">
              <a:rPr lang="en-US" smtClean="0">
                <a:solidFill>
                  <a:schemeClr val="accent1">
                    <a:alpha val="50355"/>
                  </a:schemeClr>
                </a:solidFill>
              </a:rPr>
              <a:pPr/>
              <a:t>37</a:t>
            </a:fld>
            <a:endParaRPr lang="en-US" dirty="0">
              <a:solidFill>
                <a:schemeClr val="accent1">
                  <a:alpha val="50355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548043"/>
      </p:ext>
    </p:extLst>
  </p:cSld>
  <p:clrMapOvr>
    <a:masterClrMapping/>
  </p:clrMapOvr>
  <p:transition spd="slow" advClick="0" advTm="3000"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BF6E921-AEDA-F319-1944-E97FE02FD0EA}"/>
              </a:ext>
            </a:extLst>
          </p:cNvPr>
          <p:cNvSpPr/>
          <p:nvPr/>
        </p:nvSpPr>
        <p:spPr>
          <a:xfrm>
            <a:off x="0" y="1720313"/>
            <a:ext cx="12192000" cy="4401520"/>
          </a:xfrm>
          <a:prstGeom prst="rect">
            <a:avLst/>
          </a:prstGeom>
          <a:gradFill>
            <a:gsLst>
              <a:gs pos="2000">
                <a:srgbClr val="E36E15"/>
              </a:gs>
              <a:gs pos="100000">
                <a:srgbClr val="FCD20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1CBD389-7267-D84C-0373-2FF45E181F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60913" y="4948927"/>
            <a:ext cx="3091070" cy="369332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– James Baldwin, Author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5C1D3D-57FD-4593-2B4D-DA3EAC97577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2923" y="2393152"/>
            <a:ext cx="10783422" cy="2332382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en-US" sz="4800" b="1" dirty="0">
                <a:solidFill>
                  <a:schemeClr val="bg1"/>
                </a:solidFill>
                <a:effectLst/>
              </a:rPr>
              <a:t>Not everything that is faced can be changed, but nothing can be changed </a:t>
            </a:r>
          </a:p>
          <a:p>
            <a:pPr marL="0" indent="0" algn="l">
              <a:buNone/>
            </a:pPr>
            <a:r>
              <a:rPr lang="en-US" sz="4800" b="1" dirty="0">
                <a:solidFill>
                  <a:schemeClr val="bg1"/>
                </a:solidFill>
                <a:effectLst/>
              </a:rPr>
              <a:t>until it is faced.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BE3224C7-FCF0-5796-F426-304F030EAB0F}"/>
              </a:ext>
            </a:extLst>
          </p:cNvPr>
          <p:cNvSpPr txBox="1">
            <a:spLocks/>
          </p:cNvSpPr>
          <p:nvPr/>
        </p:nvSpPr>
        <p:spPr>
          <a:xfrm>
            <a:off x="11496345" y="645485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b="1" i="0" kern="1200">
                <a:solidFill>
                  <a:srgbClr val="2A86A0">
                    <a:alpha val="8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97E989-D798-4C62-8E93-3D2D613C2488}" type="slidenum">
              <a:rPr lang="en-US" smtClean="0">
                <a:solidFill>
                  <a:schemeClr val="accent1">
                    <a:alpha val="50355"/>
                  </a:schemeClr>
                </a:solidFill>
              </a:rPr>
              <a:pPr/>
              <a:t>38</a:t>
            </a:fld>
            <a:endParaRPr lang="en-US" dirty="0">
              <a:solidFill>
                <a:schemeClr val="accent1">
                  <a:alpha val="50355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412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D2E15E9-493C-7F2A-D277-21782F52F0C0}"/>
              </a:ext>
            </a:extLst>
          </p:cNvPr>
          <p:cNvGrpSpPr/>
          <p:nvPr/>
        </p:nvGrpSpPr>
        <p:grpSpPr>
          <a:xfrm>
            <a:off x="-1047" y="-2651"/>
            <a:ext cx="12188356" cy="6860651"/>
            <a:chOff x="-1047" y="-2651"/>
            <a:chExt cx="12188356" cy="6860651"/>
          </a:xfrm>
        </p:grpSpPr>
        <p:sp>
          <p:nvSpPr>
            <p:cNvPr id="3" name="Rectangle 2"/>
            <p:cNvSpPr/>
            <p:nvPr/>
          </p:nvSpPr>
          <p:spPr>
            <a:xfrm>
              <a:off x="-1047" y="1"/>
              <a:ext cx="2036665" cy="68579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2026262" y="-2651"/>
              <a:ext cx="2036665" cy="686065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064000" y="0"/>
              <a:ext cx="2036665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6086670" y="1"/>
              <a:ext cx="2036665" cy="68579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8117952" y="1"/>
              <a:ext cx="2036665" cy="6857999"/>
            </a:xfrm>
            <a:prstGeom prst="rect">
              <a:avLst/>
            </a:prstGeom>
            <a:solidFill>
              <a:srgbClr val="F1751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0150644" y="-2539"/>
              <a:ext cx="2036665" cy="686053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BE0F06F-87E5-A7B2-1E85-02EEBF6746A7}"/>
                </a:ext>
              </a:extLst>
            </p:cNvPr>
            <p:cNvGrpSpPr/>
            <p:nvPr/>
          </p:nvGrpSpPr>
          <p:grpSpPr>
            <a:xfrm>
              <a:off x="762799" y="2123395"/>
              <a:ext cx="6338807" cy="3349048"/>
              <a:chOff x="1149270" y="823814"/>
              <a:chExt cx="6338807" cy="3349048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A661CBF-FF07-65DE-84EC-659DE0C02C13}"/>
                  </a:ext>
                </a:extLst>
              </p:cNvPr>
              <p:cNvSpPr/>
              <p:nvPr/>
            </p:nvSpPr>
            <p:spPr>
              <a:xfrm>
                <a:off x="1149270" y="823814"/>
                <a:ext cx="6338807" cy="33490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" name="Picture 3" descr="Text, logo&#10;&#10;Description automatically generated">
                <a:extLst>
                  <a:ext uri="{FF2B5EF4-FFF2-40B4-BE49-F238E27FC236}">
                    <a16:creationId xmlns:a16="http://schemas.microsoft.com/office/drawing/2014/main" id="{7691E10C-38D8-7256-F382-E08A007AA4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50783" y="1178027"/>
                <a:ext cx="5735780" cy="264062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30145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67000"/>
              </a:schemeClr>
            </a:gs>
            <a:gs pos="48000">
              <a:schemeClr val="accent2">
                <a:lumMod val="97000"/>
                <a:lumOff val="3000"/>
              </a:schemeClr>
            </a:gs>
            <a:gs pos="100000">
              <a:srgbClr val="319D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F9A1267-BEFE-B25E-BFAE-09509F958B26}"/>
              </a:ext>
            </a:extLst>
          </p:cNvPr>
          <p:cNvSpPr/>
          <p:nvPr/>
        </p:nvSpPr>
        <p:spPr>
          <a:xfrm flipH="1">
            <a:off x="0" y="0"/>
            <a:ext cx="7493000" cy="6848793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rgbClr val="198A8C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2900" y="3393841"/>
            <a:ext cx="4047491" cy="628650"/>
          </a:xfrm>
        </p:spPr>
        <p:txBody>
          <a:bodyPr>
            <a:noAutofit/>
          </a:bodyPr>
          <a:lstStyle/>
          <a:p>
            <a:pPr algn="l"/>
            <a:r>
              <a:rPr lang="en-US" sz="4800" dirty="0">
                <a:solidFill>
                  <a:schemeClr val="bg1"/>
                </a:solidFill>
                <a:cs typeface="Segoe UI Light" panose="020B0502040204020203" pitchFamily="34" charset="0"/>
              </a:rPr>
              <a:t>OUR MISSION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16E946B-7B42-4D76-432B-D58BAD93EB56}"/>
              </a:ext>
            </a:extLst>
          </p:cNvPr>
          <p:cNvSpPr txBox="1"/>
          <p:nvPr/>
        </p:nvSpPr>
        <p:spPr>
          <a:xfrm>
            <a:off x="342900" y="4280023"/>
            <a:ext cx="681513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2800" b="1" dirty="0">
                <a:solidFill>
                  <a:schemeClr val="bg2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To provide innovative and appropriate treatment, social services, education and prevention programs to prevent, treat, and eliminate substance abuse and domestic violence. 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CA67AD82-FB93-2DAF-57BC-4761A042D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0" y="0"/>
            <a:ext cx="4699000" cy="6848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9A1D15F-4B09-A379-2FE0-75C7C6A33777}"/>
              </a:ext>
            </a:extLst>
          </p:cNvPr>
          <p:cNvSpPr txBox="1"/>
          <p:nvPr/>
        </p:nvSpPr>
        <p:spPr>
          <a:xfrm>
            <a:off x="12827000" y="1943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1EC1A13-42A7-A012-8871-235FDB8F3699}"/>
              </a:ext>
            </a:extLst>
          </p:cNvPr>
          <p:cNvGrpSpPr/>
          <p:nvPr/>
        </p:nvGrpSpPr>
        <p:grpSpPr>
          <a:xfrm>
            <a:off x="453072" y="481150"/>
            <a:ext cx="4245929" cy="2167096"/>
            <a:chOff x="453072" y="114301"/>
            <a:chExt cx="4245929" cy="216709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29172DA-D05E-36E2-712E-9F4FD527F8FE}"/>
                </a:ext>
              </a:extLst>
            </p:cNvPr>
            <p:cNvSpPr/>
            <p:nvPr/>
          </p:nvSpPr>
          <p:spPr>
            <a:xfrm>
              <a:off x="453072" y="114301"/>
              <a:ext cx="4245929" cy="21670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Text, logo&#10;&#10;Description automatically generated">
              <a:extLst>
                <a:ext uri="{FF2B5EF4-FFF2-40B4-BE49-F238E27FC236}">
                  <a16:creationId xmlns:a16="http://schemas.microsoft.com/office/drawing/2014/main" id="{CABF478E-12BE-29BE-F093-BE0A794B74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184" y="306627"/>
              <a:ext cx="3871704" cy="17824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17428796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 flipH="1">
            <a:off x="0" y="297180"/>
            <a:ext cx="12192000" cy="6858000"/>
          </a:xfrm>
          <a:prstGeom prst="rect">
            <a:avLst/>
          </a:prstGeom>
          <a:gradFill>
            <a:gsLst>
              <a:gs pos="50000">
                <a:schemeClr val="accent3">
                  <a:alpha val="90134"/>
                </a:schemeClr>
              </a:gs>
              <a:gs pos="0">
                <a:schemeClr val="accent1">
                  <a:alpha val="0"/>
                </a:schemeClr>
              </a:gs>
              <a:gs pos="100000">
                <a:srgbClr val="0E585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38537" y="5174783"/>
            <a:ext cx="6003219" cy="1354217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solidFill>
                  <a:schemeClr val="bg1"/>
                </a:solidFill>
                <a:latin typeface="Cambria" panose="02040503050406030204" pitchFamily="18" charset="0"/>
              </a:rPr>
              <a:t>THANK YOU</a:t>
            </a:r>
          </a:p>
          <a:p>
            <a:pPr algn="ctr"/>
            <a:r>
              <a:rPr lang="en-US" sz="2000" b="1" dirty="0">
                <a:solidFill>
                  <a:srgbClr val="FCD206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APDS CEO: Jerry Saunders Sr. 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417982" y="3347123"/>
            <a:ext cx="3980449" cy="3293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CD206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ADDRESS:</a:t>
            </a:r>
          </a:p>
          <a:p>
            <a: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1409 East Livingston Avenue</a:t>
            </a:r>
          </a:p>
          <a:p>
            <a: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Columbus, Ohio 43205</a:t>
            </a:r>
          </a:p>
          <a:p>
            <a:endParaRPr lang="en-US" sz="2400" b="1" dirty="0">
              <a:solidFill>
                <a:schemeClr val="bg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r>
              <a:rPr lang="en-US" sz="2000" b="1" dirty="0">
                <a:solidFill>
                  <a:srgbClr val="FCD206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PHONE:</a:t>
            </a:r>
          </a:p>
          <a:p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614-253-4448</a:t>
            </a:r>
          </a:p>
          <a:p>
            <a:endParaRPr lang="en-US" sz="2400" b="1" dirty="0">
              <a:solidFill>
                <a:schemeClr val="bg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r>
              <a:rPr lang="en-US" sz="2000" b="1" dirty="0">
                <a:solidFill>
                  <a:srgbClr val="FCD206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WEB:</a:t>
            </a:r>
          </a:p>
          <a:p>
            <a:r>
              <a:rPr lang="en-US" sz="24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www.apdsinc.org</a:t>
            </a:r>
            <a:endParaRPr lang="en-US" sz="2400" dirty="0">
              <a:solidFill>
                <a:schemeClr val="bg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/>
          <p:cNvCxnSpPr>
            <a:cxnSpLocks/>
          </p:cNvCxnSpPr>
          <p:nvPr/>
        </p:nvCxnSpPr>
        <p:spPr>
          <a:xfrm>
            <a:off x="7048295" y="767445"/>
            <a:ext cx="0" cy="576155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7DF69C77-06C6-F3F9-6E86-CE7747FCF04C}"/>
              </a:ext>
            </a:extLst>
          </p:cNvPr>
          <p:cNvGrpSpPr/>
          <p:nvPr/>
        </p:nvGrpSpPr>
        <p:grpSpPr>
          <a:xfrm>
            <a:off x="7417982" y="846957"/>
            <a:ext cx="4306442" cy="2108277"/>
            <a:chOff x="3083169" y="1887415"/>
            <a:chExt cx="6178062" cy="302455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8F0080B-48C8-A130-1C1B-069F19E0C751}"/>
                </a:ext>
              </a:extLst>
            </p:cNvPr>
            <p:cNvSpPr/>
            <p:nvPr/>
          </p:nvSpPr>
          <p:spPr>
            <a:xfrm>
              <a:off x="3083169" y="1887415"/>
              <a:ext cx="6178062" cy="3024554"/>
            </a:xfrm>
            <a:prstGeom prst="rect">
              <a:avLst/>
            </a:prstGeom>
            <a:solidFill>
              <a:schemeClr val="bg1">
                <a:alpha val="9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 descr="Text, logo&#10;&#10;Description automatically generated">
              <a:extLst>
                <a:ext uri="{FF2B5EF4-FFF2-40B4-BE49-F238E27FC236}">
                  <a16:creationId xmlns:a16="http://schemas.microsoft.com/office/drawing/2014/main" id="{1A4141F2-138D-157F-D04A-648B68B95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4898" y="2058086"/>
              <a:ext cx="5824948" cy="2681674"/>
            </a:xfrm>
            <a:prstGeom prst="rect">
              <a:avLst/>
            </a:prstGeom>
          </p:spPr>
        </p:pic>
      </p:grpSp>
      <p:pic>
        <p:nvPicPr>
          <p:cNvPr id="2" name="Picture 4" descr="Image result for apds columbus">
            <a:extLst>
              <a:ext uri="{FF2B5EF4-FFF2-40B4-BE49-F238E27FC236}">
                <a16:creationId xmlns:a16="http://schemas.microsoft.com/office/drawing/2014/main" id="{B5112CCE-814C-B565-6943-2666613F55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3" t="2576" r="7136" b="7500"/>
          <a:stretch/>
        </p:blipFill>
        <p:spPr bwMode="auto">
          <a:xfrm>
            <a:off x="0" y="767445"/>
            <a:ext cx="6673705" cy="406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1568791"/>
      </p:ext>
    </p:extLst>
  </p:cSld>
  <p:clrMapOvr>
    <a:masterClrMapping/>
  </p:clrMapOvr>
  <p:transition spd="slow" advClick="0" advTm="3000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172" y="275036"/>
            <a:ext cx="3490278" cy="547923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4"/>
                </a:solidFill>
                <a:cs typeface="Segoe UI Light" panose="020B0502040204020203" pitchFamily="34" charset="0"/>
              </a:rPr>
              <a:t>OUR PURPOSE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807333-99A0-F88C-E733-93299594045D}"/>
              </a:ext>
            </a:extLst>
          </p:cNvPr>
          <p:cNvSpPr txBox="1"/>
          <p:nvPr/>
        </p:nvSpPr>
        <p:spPr>
          <a:xfrm>
            <a:off x="281622" y="990781"/>
            <a:ext cx="1161281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4"/>
              </a:buClr>
              <a:buFont typeface="Wingdings" pitchFamily="2" charset="2"/>
              <a:buChar char="§"/>
            </a:pPr>
            <a:r>
              <a:rPr lang="en-MY" sz="2000" dirty="0">
                <a:solidFill>
                  <a:schemeClr val="tx1">
                    <a:alpha val="80064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provide culturally responsive behavioural healthcare and personal development programs. </a:t>
            </a:r>
            <a:br>
              <a:rPr lang="en-MY" sz="2000" dirty="0">
                <a:solidFill>
                  <a:schemeClr val="tx1">
                    <a:alpha val="80064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MY" sz="2000" dirty="0">
              <a:solidFill>
                <a:schemeClr val="tx1">
                  <a:alpha val="80064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accent4"/>
              </a:buClr>
              <a:buFont typeface="Wingdings" pitchFamily="2" charset="2"/>
              <a:buChar char="§"/>
            </a:pPr>
            <a:r>
              <a:rPr lang="en-MY" sz="2000" dirty="0">
                <a:solidFill>
                  <a:schemeClr val="tx1">
                    <a:alpha val="80064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promote the belief that healthy families are the foundation of successful communities.</a:t>
            </a:r>
          </a:p>
          <a:p>
            <a:pPr marL="342900" indent="-342900">
              <a:buClr>
                <a:schemeClr val="accent4"/>
              </a:buClr>
              <a:buFont typeface="Wingdings" pitchFamily="2" charset="2"/>
              <a:buChar char="§"/>
            </a:pPr>
            <a:endParaRPr lang="en-MY" sz="2000" dirty="0">
              <a:solidFill>
                <a:schemeClr val="tx1">
                  <a:alpha val="80064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accent4"/>
              </a:buClr>
              <a:buFont typeface="Wingdings" pitchFamily="2" charset="2"/>
              <a:buChar char="§"/>
            </a:pPr>
            <a:r>
              <a:rPr lang="en-MY" sz="2000" dirty="0">
                <a:solidFill>
                  <a:schemeClr val="tx1">
                    <a:alpha val="80064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encourage lifestyles that lead to optimal health to reduce conflict and provide empowerment.</a:t>
            </a:r>
          </a:p>
          <a:p>
            <a:pPr marL="342900" indent="-342900">
              <a:buClr>
                <a:schemeClr val="accent4"/>
              </a:buClr>
              <a:buFont typeface="Wingdings" pitchFamily="2" charset="2"/>
              <a:buChar char="§"/>
            </a:pPr>
            <a:endParaRPr lang="en-MY" sz="2000" dirty="0">
              <a:solidFill>
                <a:schemeClr val="tx1">
                  <a:alpha val="80064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accent4"/>
              </a:buClr>
              <a:buFont typeface="Wingdings" pitchFamily="2" charset="2"/>
              <a:buChar char="§"/>
            </a:pPr>
            <a:r>
              <a:rPr lang="en-MY" sz="2000" dirty="0">
                <a:solidFill>
                  <a:schemeClr val="tx1">
                    <a:alpha val="80064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offer </a:t>
            </a:r>
            <a:r>
              <a:rPr lang="en-MY" sz="2000" dirty="0" err="1">
                <a:solidFill>
                  <a:schemeClr val="tx1">
                    <a:alpha val="80064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Africentric</a:t>
            </a:r>
            <a:r>
              <a:rPr lang="en-MY" sz="2000" dirty="0">
                <a:solidFill>
                  <a:schemeClr val="tx1">
                    <a:alpha val="80064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consultation, educational programs, cultural activities, and community-wide </a:t>
            </a:r>
            <a:br>
              <a:rPr lang="en-MY" sz="2000" dirty="0">
                <a:solidFill>
                  <a:schemeClr val="tx1">
                    <a:alpha val="80064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MY" sz="2000" dirty="0">
                <a:solidFill>
                  <a:schemeClr val="tx1">
                    <a:alpha val="80064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events to strengthen the community in general and youth in particular.</a:t>
            </a:r>
          </a:p>
          <a:p>
            <a:pPr marL="342900" indent="-342900">
              <a:buClr>
                <a:schemeClr val="accent4"/>
              </a:buClr>
              <a:buFont typeface="Arial" panose="020B0604020202020204" pitchFamily="34" charset="0"/>
              <a:buChar char="•"/>
            </a:pPr>
            <a:endParaRPr lang="en-MY" sz="2000" dirty="0">
              <a:solidFill>
                <a:schemeClr val="tx1">
                  <a:alpha val="80064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A person and person smiling&#10;&#10;Description automatically generated with low confidence">
            <a:extLst>
              <a:ext uri="{FF2B5EF4-FFF2-40B4-BE49-F238E27FC236}">
                <a16:creationId xmlns:a16="http://schemas.microsoft.com/office/drawing/2014/main" id="{95490DDE-B794-EFC5-00FF-9A2C710EC6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94207"/>
            <a:ext cx="12192000" cy="316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165774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2ED51D-5959-46B9-BD40-2B7375FAF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1514C-5E56-4738-A1FF-4B1CFD2A3E36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Placeholder 4" descr="A picture containing person, standing, group, posing&#10;&#10;Description automatically generated">
            <a:extLst>
              <a:ext uri="{FF2B5EF4-FFF2-40B4-BE49-F238E27FC236}">
                <a16:creationId xmlns:a16="http://schemas.microsoft.com/office/drawing/2014/main" id="{409D7112-52FA-48F7-9405-11A9FFA7D01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7" b="7567"/>
          <a:stretch>
            <a:fillRect/>
          </a:stretch>
        </p:blipFill>
        <p:spPr>
          <a:xfrm>
            <a:off x="0" y="0"/>
            <a:ext cx="12179112" cy="657225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F8E9210-AD26-0471-BB3B-8AE22F728D0E}"/>
              </a:ext>
            </a:extLst>
          </p:cNvPr>
          <p:cNvSpPr/>
          <p:nvPr/>
        </p:nvSpPr>
        <p:spPr>
          <a:xfrm flipH="1">
            <a:off x="0" y="6145903"/>
            <a:ext cx="12179112" cy="712097"/>
          </a:xfrm>
          <a:prstGeom prst="rect">
            <a:avLst/>
          </a:prstGeom>
          <a:gradFill>
            <a:gsLst>
              <a:gs pos="99000">
                <a:schemeClr val="tx1">
                  <a:lumMod val="0"/>
                </a:schemeClr>
              </a:gs>
              <a:gs pos="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0D0E17F2-A7C8-FB0C-EE18-A7B5E4B7B415}"/>
              </a:ext>
            </a:extLst>
          </p:cNvPr>
          <p:cNvSpPr txBox="1">
            <a:spLocks/>
          </p:cNvSpPr>
          <p:nvPr/>
        </p:nvSpPr>
        <p:spPr>
          <a:xfrm>
            <a:off x="4108356" y="6191419"/>
            <a:ext cx="3975287" cy="54792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800" dirty="0">
                <a:solidFill>
                  <a:schemeClr val="bg1"/>
                </a:solidFill>
                <a:cs typeface="Segoe UI Light" panose="020B0502040204020203" pitchFamily="34" charset="0"/>
              </a:rPr>
              <a:t>OUR FOUNDERS</a:t>
            </a:r>
          </a:p>
        </p:txBody>
      </p:sp>
    </p:spTree>
    <p:extLst>
      <p:ext uri="{BB962C8B-B14F-4D97-AF65-F5344CB8AC3E}">
        <p14:creationId xmlns:p14="http://schemas.microsoft.com/office/powerpoint/2010/main" val="265820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8341" y="3917197"/>
            <a:ext cx="5626659" cy="568351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DC7330"/>
                </a:solidFill>
                <a:cs typeface="Segoe UI Light" panose="020B0502040204020203" pitchFamily="34" charset="0"/>
              </a:rPr>
              <a:t>APDS certified by OMHAS</a:t>
            </a:r>
          </a:p>
        </p:txBody>
      </p:sp>
      <p:pic>
        <p:nvPicPr>
          <p:cNvPr id="14" name="Picture 13" descr="A group of people smiling&#10;&#10;Description automatically generated with medium confidence">
            <a:extLst>
              <a:ext uri="{FF2B5EF4-FFF2-40B4-BE49-F238E27FC236}">
                <a16:creationId xmlns:a16="http://schemas.microsoft.com/office/drawing/2014/main" id="{BD651CD4-64C5-6434-4903-22D176A9301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59540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16E946B-7B42-4D76-432B-D58BAD93EB56}"/>
              </a:ext>
            </a:extLst>
          </p:cNvPr>
          <p:cNvSpPr txBox="1"/>
          <p:nvPr/>
        </p:nvSpPr>
        <p:spPr>
          <a:xfrm>
            <a:off x="193966" y="4485549"/>
            <a:ext cx="1149531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DC6E39"/>
              </a:buClr>
              <a:buFont typeface="Wingdings" pitchFamily="2" charset="2"/>
              <a:buChar char="§"/>
            </a:pPr>
            <a:r>
              <a:rPr lang="en-MY" sz="2000" b="1" dirty="0">
                <a:solidFill>
                  <a:schemeClr val="tx1">
                    <a:alpha val="7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Certified by Ohio Mental Health and Addiction Services</a:t>
            </a:r>
          </a:p>
          <a:p>
            <a:pPr marL="342900" indent="-342900">
              <a:buClr>
                <a:srgbClr val="DC6E39"/>
              </a:buClr>
              <a:buFont typeface="Wingdings" pitchFamily="2" charset="2"/>
              <a:buChar char="§"/>
            </a:pPr>
            <a:r>
              <a:rPr lang="en-MY" sz="2000" b="1" dirty="0">
                <a:solidFill>
                  <a:schemeClr val="tx1">
                    <a:alpha val="7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American Society of Addiction Medicine (ASAM)</a:t>
            </a:r>
          </a:p>
          <a:p>
            <a:pPr marL="342900" indent="-342900">
              <a:buClr>
                <a:srgbClr val="DC6E39"/>
              </a:buClr>
              <a:buFont typeface="Wingdings" pitchFamily="2" charset="2"/>
              <a:buChar char="§"/>
            </a:pPr>
            <a:r>
              <a:rPr lang="en-MY" sz="2000" b="1" dirty="0">
                <a:solidFill>
                  <a:schemeClr val="tx1">
                    <a:alpha val="7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APDS curriculums based on Motivational Interviewing &amp; Cognitive Behavioural Therapy</a:t>
            </a:r>
          </a:p>
          <a:p>
            <a:pPr marL="342900" indent="-342900">
              <a:buClr>
                <a:srgbClr val="DC6E39"/>
              </a:buClr>
              <a:buFont typeface="Wingdings" pitchFamily="2" charset="2"/>
              <a:buChar char="§"/>
            </a:pPr>
            <a:r>
              <a:rPr lang="en-MY" sz="2000" b="1" dirty="0">
                <a:solidFill>
                  <a:schemeClr val="tx1">
                    <a:alpha val="7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APDS at the forefront of serving African American community</a:t>
            </a:r>
          </a:p>
          <a:p>
            <a:pPr marL="342900" indent="-342900">
              <a:buClr>
                <a:srgbClr val="DC6E39"/>
              </a:buClr>
              <a:buFont typeface="Wingdings" pitchFamily="2" charset="2"/>
              <a:buChar char="§"/>
            </a:pPr>
            <a:r>
              <a:rPr lang="en-MY" sz="2000" b="1" dirty="0">
                <a:solidFill>
                  <a:schemeClr val="tx1">
                    <a:alpha val="7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Serving over 23,000 families since 1988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CABBDF-C65D-9FF4-DD2C-C779EDE848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418" y="2659270"/>
            <a:ext cx="3919862" cy="190696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C9AFD77-8AD3-CB6F-AE78-76EC1DFAAFA9}"/>
              </a:ext>
            </a:extLst>
          </p:cNvPr>
          <p:cNvCxnSpPr>
            <a:cxnSpLocks/>
          </p:cNvCxnSpPr>
          <p:nvPr/>
        </p:nvCxnSpPr>
        <p:spPr>
          <a:xfrm>
            <a:off x="11144760" y="4780322"/>
            <a:ext cx="0" cy="1646982"/>
          </a:xfrm>
          <a:prstGeom prst="line">
            <a:avLst/>
          </a:prstGeom>
          <a:ln w="12700">
            <a:solidFill>
              <a:srgbClr val="FCD206"/>
            </a:solidFill>
            <a:round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FA12F013-7299-9325-A7EF-F146224132B6}"/>
              </a:ext>
            </a:extLst>
          </p:cNvPr>
          <p:cNvSpPr txBox="1">
            <a:spLocks/>
          </p:cNvSpPr>
          <p:nvPr/>
        </p:nvSpPr>
        <p:spPr>
          <a:xfrm>
            <a:off x="11496345" y="645485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b="1" i="0" kern="1200">
                <a:solidFill>
                  <a:srgbClr val="2A86A0">
                    <a:alpha val="8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97E989-D798-4C62-8E93-3D2D613C2488}" type="slidenum">
              <a:rPr lang="en-US" smtClean="0">
                <a:solidFill>
                  <a:schemeClr val="accent1">
                    <a:alpha val="50355"/>
                  </a:schemeClr>
                </a:solidFill>
              </a:rPr>
              <a:pPr/>
              <a:t>7</a:t>
            </a:fld>
            <a:endParaRPr lang="en-US" dirty="0">
              <a:solidFill>
                <a:schemeClr val="accent1">
                  <a:alpha val="50355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217904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E88B5C5-9DA8-FE21-1454-3AC6E45F73B8}"/>
              </a:ext>
            </a:extLst>
          </p:cNvPr>
          <p:cNvSpPr/>
          <p:nvPr/>
        </p:nvSpPr>
        <p:spPr>
          <a:xfrm>
            <a:off x="0" y="16025"/>
            <a:ext cx="12192000" cy="265747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203F99C-6472-EE6B-E4D9-A00ECD3DFF2C}"/>
              </a:ext>
            </a:extLst>
          </p:cNvPr>
          <p:cNvSpPr txBox="1"/>
          <p:nvPr/>
        </p:nvSpPr>
        <p:spPr>
          <a:xfrm>
            <a:off x="183578" y="2982249"/>
            <a:ext cx="7171379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en-MY" sz="2800" b="1" dirty="0">
                <a:solidFill>
                  <a:schemeClr val="tx1">
                    <a:alpha val="80064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95% of Clients are Black. Clients experience one or more MEB risk factors:</a:t>
            </a:r>
            <a:br>
              <a:rPr lang="en-MY" sz="2000" dirty="0">
                <a:solidFill>
                  <a:schemeClr val="tx1">
                    <a:alpha val="80064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MY" sz="2000" dirty="0">
              <a:solidFill>
                <a:schemeClr val="tx1">
                  <a:alpha val="80064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accent1"/>
              </a:buClr>
              <a:buSzPct val="100000"/>
              <a:buFont typeface="Wingdings" pitchFamily="2" charset="2"/>
              <a:buChar char="§"/>
            </a:pPr>
            <a:r>
              <a:rPr lang="en-MY" sz="2200" b="1" dirty="0">
                <a:solidFill>
                  <a:schemeClr val="tx1">
                    <a:alpha val="80064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Mental health/substance use comorbidity</a:t>
            </a:r>
          </a:p>
          <a:p>
            <a:pPr marL="342900" indent="-342900">
              <a:buClr>
                <a:schemeClr val="accent1"/>
              </a:buClr>
              <a:buSzPct val="100000"/>
              <a:buFont typeface="Wingdings" pitchFamily="2" charset="2"/>
              <a:buChar char="§"/>
            </a:pPr>
            <a:r>
              <a:rPr lang="en-MY" sz="2200" b="1" dirty="0">
                <a:solidFill>
                  <a:schemeClr val="tx1">
                    <a:alpha val="80064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Unemployment/Underemployed </a:t>
            </a:r>
          </a:p>
          <a:p>
            <a:pPr marL="342900" indent="-342900">
              <a:buClr>
                <a:schemeClr val="accent1"/>
              </a:buClr>
              <a:buSzPct val="100000"/>
              <a:buFont typeface="Wingdings" pitchFamily="2" charset="2"/>
              <a:buChar char="§"/>
            </a:pPr>
            <a:r>
              <a:rPr lang="en-MY" sz="2200" b="1" dirty="0">
                <a:solidFill>
                  <a:schemeClr val="tx1">
                    <a:alpha val="80064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250% Federal Poverty Level</a:t>
            </a:r>
          </a:p>
          <a:p>
            <a:pPr marL="342900" indent="-342900">
              <a:buClr>
                <a:schemeClr val="accent1"/>
              </a:buClr>
              <a:buSzPct val="100000"/>
              <a:buFont typeface="Wingdings" pitchFamily="2" charset="2"/>
              <a:buChar char="§"/>
            </a:pPr>
            <a:r>
              <a:rPr lang="en-MY" sz="2200" b="1" dirty="0">
                <a:solidFill>
                  <a:schemeClr val="tx1">
                    <a:alpha val="80064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Generational familial/cyclical abuse</a:t>
            </a:r>
          </a:p>
          <a:p>
            <a:pPr>
              <a:buClr>
                <a:schemeClr val="accent1"/>
              </a:buClr>
            </a:pPr>
            <a:endParaRPr lang="en-MY" sz="2000" i="1" dirty="0">
              <a:solidFill>
                <a:srgbClr val="246F8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1"/>
              </a:buClr>
            </a:pPr>
            <a:r>
              <a:rPr lang="en-US" sz="2200" b="1" dirty="0">
                <a:solidFill>
                  <a:srgbClr val="2A86A0"/>
                </a:solidFill>
                <a:latin typeface="Cambria" panose="02040503050406030204" pitchFamily="18" charset="0"/>
              </a:rPr>
              <a:t>* Majority referrals: FCMC, FCCS, client word of mouth</a:t>
            </a:r>
          </a:p>
        </p:txBody>
      </p:sp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20553939-E9E2-DA17-1E8B-65D5F3EE19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94" y="266219"/>
            <a:ext cx="4368132" cy="2125037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0F08F635-326D-7AA9-3ABC-47E246422B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765292"/>
            <a:ext cx="5626659" cy="1212619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Client Demographics in Counseling Programs </a:t>
            </a:r>
          </a:p>
        </p:txBody>
      </p:sp>
      <p:pic>
        <p:nvPicPr>
          <p:cNvPr id="11" name="Picture 10" descr="A picture containing person, indoor, posing&#10;&#10;Description automatically generated">
            <a:extLst>
              <a:ext uri="{FF2B5EF4-FFF2-40B4-BE49-F238E27FC236}">
                <a16:creationId xmlns:a16="http://schemas.microsoft.com/office/drawing/2014/main" id="{88D2C966-98B8-7AE5-843B-7C23D22874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" b="5842"/>
          <a:stretch/>
        </p:blipFill>
        <p:spPr>
          <a:xfrm>
            <a:off x="7354957" y="2673499"/>
            <a:ext cx="4837043" cy="4184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421545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E88B5C5-9DA8-FE21-1454-3AC6E45F73B8}"/>
              </a:ext>
            </a:extLst>
          </p:cNvPr>
          <p:cNvSpPr/>
          <p:nvPr/>
        </p:nvSpPr>
        <p:spPr>
          <a:xfrm>
            <a:off x="0" y="0"/>
            <a:ext cx="12192000" cy="2448879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rgbClr val="E36E15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203F99C-6472-EE6B-E4D9-A00ECD3DFF2C}"/>
              </a:ext>
            </a:extLst>
          </p:cNvPr>
          <p:cNvSpPr txBox="1"/>
          <p:nvPr/>
        </p:nvSpPr>
        <p:spPr>
          <a:xfrm>
            <a:off x="289594" y="3035256"/>
            <a:ext cx="527631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en-MY" sz="2800" b="1" dirty="0">
                <a:solidFill>
                  <a:srgbClr val="5F5F5F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Projected 374 AOD (Substance Use Disorders) clients</a:t>
            </a:r>
          </a:p>
          <a:p>
            <a:pPr>
              <a:buClr>
                <a:schemeClr val="accent1"/>
              </a:buClr>
            </a:pPr>
            <a:r>
              <a:rPr lang="en-MY" sz="2800" b="1" dirty="0">
                <a:solidFill>
                  <a:srgbClr val="E36E15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(187 successful completions)</a:t>
            </a:r>
          </a:p>
          <a:p>
            <a:pPr>
              <a:buClr>
                <a:schemeClr val="accent1"/>
              </a:buClr>
            </a:pPr>
            <a:endParaRPr lang="en-MY" sz="2800" b="1" dirty="0">
              <a:solidFill>
                <a:schemeClr val="tx1">
                  <a:alpha val="80064"/>
                </a:schemeClr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>
              <a:buClr>
                <a:schemeClr val="accent1"/>
              </a:buClr>
            </a:pPr>
            <a:r>
              <a:rPr lang="en-MY" sz="2800" b="1" dirty="0">
                <a:solidFill>
                  <a:schemeClr val="tx1">
                    <a:alpha val="80064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Projected 160 AFAR(Domestic Violence) consumers</a:t>
            </a:r>
          </a:p>
          <a:p>
            <a:pPr>
              <a:buClr>
                <a:schemeClr val="accent1"/>
              </a:buClr>
            </a:pPr>
            <a:r>
              <a:rPr lang="en-MY" sz="2800" b="1" dirty="0">
                <a:solidFill>
                  <a:srgbClr val="E36E15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(104 successful completions) </a:t>
            </a:r>
          </a:p>
        </p:txBody>
      </p:sp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20553939-E9E2-DA17-1E8B-65D5F3EE19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183" y="1051377"/>
            <a:ext cx="4368132" cy="2125037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0F08F635-326D-7AA9-3ABC-47E246422B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714201"/>
            <a:ext cx="5626659" cy="1212619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Annual Projections CY2023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915A1B-F342-1F7B-D189-BC5709442FF4}"/>
              </a:ext>
            </a:extLst>
          </p:cNvPr>
          <p:cNvSpPr txBox="1"/>
          <p:nvPr/>
        </p:nvSpPr>
        <p:spPr>
          <a:xfrm>
            <a:off x="6626088" y="3840612"/>
            <a:ext cx="527631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en-MY" sz="2800" b="1" dirty="0">
                <a:solidFill>
                  <a:srgbClr val="E36E15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APDS serves 117 to 167 adult clients weekly </a:t>
            </a:r>
            <a:r>
              <a:rPr lang="en-MY" sz="2800" b="1" dirty="0">
                <a:solidFill>
                  <a:schemeClr val="tx1">
                    <a:alpha val="80064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in our treatment and prevention programs.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100735-AF1C-EA03-E759-201DF7BF4815}"/>
              </a:ext>
            </a:extLst>
          </p:cNvPr>
          <p:cNvSpPr txBox="1">
            <a:spLocks/>
          </p:cNvSpPr>
          <p:nvPr/>
        </p:nvSpPr>
        <p:spPr>
          <a:xfrm>
            <a:off x="11496345" y="645485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b="1" i="0" kern="1200">
                <a:solidFill>
                  <a:srgbClr val="2A86A0">
                    <a:alpha val="8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97E989-D798-4C62-8E93-3D2D613C2488}" type="slidenum">
              <a:rPr lang="en-US" smtClean="0">
                <a:solidFill>
                  <a:schemeClr val="accent1">
                    <a:alpha val="50355"/>
                  </a:schemeClr>
                </a:solidFill>
              </a:rPr>
              <a:pPr/>
              <a:t>9</a:t>
            </a:fld>
            <a:endParaRPr lang="en-US" dirty="0">
              <a:solidFill>
                <a:schemeClr val="accent1">
                  <a:alpha val="50355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628229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build="p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Custom 9">
      <a:dk1>
        <a:srgbClr val="2B2B2B"/>
      </a:dk1>
      <a:lt1>
        <a:srgbClr val="FFFFFF"/>
      </a:lt1>
      <a:dk2>
        <a:srgbClr val="000000"/>
      </a:dk2>
      <a:lt2>
        <a:srgbClr val="FFFFFF"/>
      </a:lt2>
      <a:accent1>
        <a:srgbClr val="236F82"/>
      </a:accent1>
      <a:accent2>
        <a:srgbClr val="1B5F6F"/>
      </a:accent2>
      <a:accent3>
        <a:srgbClr val="216E82"/>
      </a:accent3>
      <a:accent4>
        <a:srgbClr val="FFCE07"/>
      </a:accent4>
      <a:accent5>
        <a:srgbClr val="D86B38"/>
      </a:accent5>
      <a:accent6>
        <a:srgbClr val="5F2E76"/>
      </a:accent6>
      <a:hlink>
        <a:srgbClr val="0095A9"/>
      </a:hlink>
      <a:folHlink>
        <a:srgbClr val="800080"/>
      </a:folHlink>
    </a:clrScheme>
    <a:fontScheme name="Custom 1">
      <a:majorFont>
        <a:latin typeface="Lato Heavy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73818</TotalTime>
  <Words>1598</Words>
  <Application>Microsoft Macintosh PowerPoint</Application>
  <PresentationFormat>Widescreen</PresentationFormat>
  <Paragraphs>254</Paragraphs>
  <Slides>40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0" baseType="lpstr">
      <vt:lpstr>Arial</vt:lpstr>
      <vt:lpstr>Arial Black</vt:lpstr>
      <vt:lpstr>Calibri</vt:lpstr>
      <vt:lpstr>Cambria</vt:lpstr>
      <vt:lpstr>Lato Light</vt:lpstr>
      <vt:lpstr>Roboto</vt:lpstr>
      <vt:lpstr>Segoe UI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Additional APDS Outreach Programs  for Youth in Central Ohio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GB Studeo</dc:creator>
  <cp:lastModifiedBy>GISELLE WHITE</cp:lastModifiedBy>
  <cp:revision>1214</cp:revision>
  <dcterms:created xsi:type="dcterms:W3CDTF">2015-06-13T08:51:12Z</dcterms:created>
  <dcterms:modified xsi:type="dcterms:W3CDTF">2026-02-05T07:40:42Z</dcterms:modified>
</cp:coreProperties>
</file>