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328" r:id="rId2"/>
    <p:sldId id="258" r:id="rId3"/>
    <p:sldId id="257" r:id="rId4"/>
    <p:sldId id="259" r:id="rId5"/>
    <p:sldId id="260" r:id="rId6"/>
    <p:sldId id="256" r:id="rId7"/>
    <p:sldId id="279" r:id="rId8"/>
    <p:sldId id="288" r:id="rId9"/>
    <p:sldId id="262" r:id="rId10"/>
    <p:sldId id="263" r:id="rId11"/>
    <p:sldId id="321" r:id="rId12"/>
    <p:sldId id="329" r:id="rId13"/>
    <p:sldId id="264" r:id="rId14"/>
    <p:sldId id="323" r:id="rId15"/>
    <p:sldId id="284" r:id="rId16"/>
    <p:sldId id="326" r:id="rId17"/>
    <p:sldId id="327" r:id="rId18"/>
    <p:sldId id="325" r:id="rId19"/>
    <p:sldId id="332" r:id="rId20"/>
    <p:sldId id="331" r:id="rId21"/>
    <p:sldId id="330"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C610A"/>
    <a:srgbClr val="E9A310"/>
    <a:srgbClr val="1B50A5"/>
    <a:srgbClr val="7F00A3"/>
    <a:srgbClr val="DCA9FF"/>
    <a:srgbClr val="DEB0CE"/>
    <a:srgbClr val="06B2F9"/>
    <a:srgbClr val="79A217"/>
    <a:srgbClr val="700090"/>
    <a:srgbClr val="4B4B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0976" autoAdjust="0"/>
    <p:restoredTop sz="94660"/>
  </p:normalViewPr>
  <p:slideViewPr>
    <p:cSldViewPr snapToGrid="0" showGuides="1">
      <p:cViewPr>
        <p:scale>
          <a:sx n="196" d="100"/>
          <a:sy n="196" d="100"/>
        </p:scale>
        <p:origin x="-808" y="-360"/>
      </p:cViewPr>
      <p:guideLst>
        <p:guide orient="horz" pos="1776"/>
        <p:guide pos="2832"/>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printerSettings" Target="printerSettings/printerSettings1.bin"/><Relationship Id="rId24" Type="http://schemas.openxmlformats.org/officeDocument/2006/relationships/presProps" Target="presProps.xml"/><Relationship Id="rId25" Type="http://schemas.openxmlformats.org/officeDocument/2006/relationships/viewProps" Target="viewProps.xml"/><Relationship Id="rId26" Type="http://schemas.openxmlformats.org/officeDocument/2006/relationships/theme" Target="theme/theme1.xml"/><Relationship Id="rId27"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924F82D-55C5-4EB0-BAB0-AFD68B136BBD}" type="datetimeFigureOut">
              <a:rPr lang="en-US" smtClean="0"/>
              <a:t>9/9/16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94119759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24F82D-55C5-4EB0-BAB0-AFD68B136BBD}" type="datetimeFigureOut">
              <a:rPr lang="en-US" smtClean="0"/>
              <a:t>9/9/16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275061930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24F82D-55C5-4EB0-BAB0-AFD68B136BBD}" type="datetimeFigureOut">
              <a:rPr lang="en-US" smtClean="0"/>
              <a:t>9/9/16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165554563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924F82D-55C5-4EB0-BAB0-AFD68B136BBD}" type="datetimeFigureOut">
              <a:rPr lang="en-US" smtClean="0"/>
              <a:t>9/9/16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372300391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924F82D-55C5-4EB0-BAB0-AFD68B136BBD}" type="datetimeFigureOut">
              <a:rPr lang="en-US" smtClean="0"/>
              <a:t>9/9/16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26404688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924F82D-55C5-4EB0-BAB0-AFD68B136BBD}" type="datetimeFigureOut">
              <a:rPr lang="en-US" smtClean="0"/>
              <a:t>9/9/16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321738700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24F82D-55C5-4EB0-BAB0-AFD68B136BBD}" type="datetimeFigureOut">
              <a:rPr lang="en-US" smtClean="0"/>
              <a:t>9/9/16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37973933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24F82D-55C5-4EB0-BAB0-AFD68B136BBD}" type="datetimeFigureOut">
              <a:rPr lang="en-US" smtClean="0"/>
              <a:t>9/9/16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409302370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24F82D-55C5-4EB0-BAB0-AFD68B136BBD}" type="datetimeFigureOut">
              <a:rPr lang="en-US" smtClean="0"/>
              <a:t>9/9/16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12527555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24F82D-55C5-4EB0-BAB0-AFD68B136BBD}" type="datetimeFigureOut">
              <a:rPr lang="en-US" smtClean="0"/>
              <a:t>9/9/16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138877999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924F82D-55C5-4EB0-BAB0-AFD68B136BBD}" type="datetimeFigureOut">
              <a:rPr lang="en-US" smtClean="0"/>
              <a:t>9/9/16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E37F907-3873-48FA-B485-3317159EADD0}" type="slidenum">
              <a:rPr lang="en-US" smtClean="0"/>
              <a:t>‹#›</a:t>
            </a:fld>
            <a:endParaRPr lang="en-US"/>
          </a:p>
        </p:txBody>
      </p:sp>
    </p:spTree>
    <p:extLst>
      <p:ext uri="{BB962C8B-B14F-4D97-AF65-F5344CB8AC3E}">
        <p14:creationId xmlns:p14="http://schemas.microsoft.com/office/powerpoint/2010/main" val="820921988"/>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lang="en-US" sz="1400" smtClean="0"/>
            </a:lvl1pPr>
          </a:lstStyle>
          <a:p>
            <a:r>
              <a:rPr lang="en-US" dirty="0" smtClean="0"/>
              <a:t>PHONE : 614-402-5672</a:t>
            </a:r>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dirty="0" err="1" smtClean="0"/>
              <a:t>www.KramMarketingSolutions.com</a:t>
            </a:r>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F63A3B-78C7-47BE-AE5E-E10140E04643}" type="slidenum">
              <a:rPr lang="en-US" smtClean="0"/>
              <a:t>‹#›</a:t>
            </a:fld>
            <a:endParaRPr lang="en-US" dirty="0"/>
          </a:p>
        </p:txBody>
      </p:sp>
    </p:spTree>
    <p:extLst>
      <p:ext uri="{BB962C8B-B14F-4D97-AF65-F5344CB8AC3E}">
        <p14:creationId xmlns:p14="http://schemas.microsoft.com/office/powerpoint/2010/main" val="169923577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iming>
    <p:tnLst>
      <p:par>
        <p:cTn xmlns:p14="http://schemas.microsoft.com/office/powerpoint/2010/mai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1.jp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3.jp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png"/><Relationship Id="rId3" Type="http://schemas.openxmlformats.org/officeDocument/2006/relationships/image" Target="../media/image4.png"/></Relationships>
</file>

<file path=ppt/slides/_rels/slide4.xml.rels><?xml version="1.0" encoding="UTF-8" standalone="yes"?>
<Relationships xmlns="http://schemas.openxmlformats.org/package/2006/relationships"><Relationship Id="rId3" Type="http://schemas.openxmlformats.org/officeDocument/2006/relationships/image" Target="../media/image7.jpg"/><Relationship Id="rId4" Type="http://schemas.openxmlformats.org/officeDocument/2006/relationships/image" Target="../media/image8.png"/><Relationship Id="rId5" Type="http://schemas.openxmlformats.org/officeDocument/2006/relationships/image" Target="../media/image9.png"/><Relationship Id="rId6" Type="http://schemas.openxmlformats.org/officeDocument/2006/relationships/image" Target="../media/image10.png"/><Relationship Id="rId7" Type="http://schemas.openxmlformats.org/officeDocument/2006/relationships/image" Target="../media/image11.png"/><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image" Target="../media/image15.png"/><Relationship Id="rId6" Type="http://schemas.openxmlformats.org/officeDocument/2006/relationships/image" Target="../media/image16.png"/><Relationship Id="rId7" Type="http://schemas.openxmlformats.org/officeDocument/2006/relationships/image" Target="../media/image17.png"/><Relationship Id="rId1" Type="http://schemas.openxmlformats.org/officeDocument/2006/relationships/slideLayout" Target="../slideLayouts/slideLayout2.xml"/><Relationship Id="rId2" Type="http://schemas.openxmlformats.org/officeDocument/2006/relationships/image" Target="../media/image12.jpg"/></Relationships>
</file>

<file path=ppt/slides/_rels/slide6.xml.rels><?xml version="1.0" encoding="UTF-8" standalone="yes"?>
<Relationships xmlns="http://schemas.openxmlformats.org/package/2006/relationships"><Relationship Id="rId3" Type="http://schemas.openxmlformats.org/officeDocument/2006/relationships/image" Target="../media/image19.jpg"/><Relationship Id="rId4" Type="http://schemas.openxmlformats.org/officeDocument/2006/relationships/image" Target="../media/image20.png"/><Relationship Id="rId5" Type="http://schemas.openxmlformats.org/officeDocument/2006/relationships/image" Target="../media/image13.png"/><Relationship Id="rId6" Type="http://schemas.openxmlformats.org/officeDocument/2006/relationships/image" Target="../media/image14.png"/><Relationship Id="rId7" Type="http://schemas.openxmlformats.org/officeDocument/2006/relationships/image" Target="../media/image21.png"/><Relationship Id="rId8" Type="http://schemas.openxmlformats.org/officeDocument/2006/relationships/image" Target="../media/image22.png"/><Relationship Id="rId9" Type="http://schemas.openxmlformats.org/officeDocument/2006/relationships/image" Target="../media/image9.png"/><Relationship Id="rId1" Type="http://schemas.openxmlformats.org/officeDocument/2006/relationships/slideLayout" Target="../slideLayouts/slideLayout1.xml"/><Relationship Id="rId2" Type="http://schemas.openxmlformats.org/officeDocument/2006/relationships/image" Target="../media/image18.jpg"/></Relationships>
</file>

<file path=ppt/slides/_rels/slide7.xml.rels><?xml version="1.0" encoding="UTF-8" standalone="yes"?>
<Relationships xmlns="http://schemas.openxmlformats.org/package/2006/relationships"><Relationship Id="rId3" Type="http://schemas.openxmlformats.org/officeDocument/2006/relationships/image" Target="../media/image24.jpg"/><Relationship Id="rId4" Type="http://schemas.openxmlformats.org/officeDocument/2006/relationships/image" Target="../media/image25.jpg"/><Relationship Id="rId5" Type="http://schemas.openxmlformats.org/officeDocument/2006/relationships/image" Target="../media/image26.jpg"/><Relationship Id="rId6" Type="http://schemas.openxmlformats.org/officeDocument/2006/relationships/image" Target="../media/image27.jpg"/><Relationship Id="rId1" Type="http://schemas.openxmlformats.org/officeDocument/2006/relationships/slideLayout" Target="../slideLayouts/slideLayout2.xml"/><Relationship Id="rId2" Type="http://schemas.openxmlformats.org/officeDocument/2006/relationships/image" Target="../media/image23.jpg"/></Relationships>
</file>

<file path=ppt/slides/_rels/slide8.xml.rels><?xml version="1.0" encoding="UTF-8" standalone="yes"?>
<Relationships xmlns="http://schemas.openxmlformats.org/package/2006/relationships"><Relationship Id="rId3" Type="http://schemas.openxmlformats.org/officeDocument/2006/relationships/image" Target="../media/image28.png"/><Relationship Id="rId4" Type="http://schemas.openxmlformats.org/officeDocument/2006/relationships/image" Target="../media/image14.png"/><Relationship Id="rId5" Type="http://schemas.openxmlformats.org/officeDocument/2006/relationships/image" Target="../media/image29.png"/><Relationship Id="rId6" Type="http://schemas.openxmlformats.org/officeDocument/2006/relationships/image" Target="../media/image30.png"/><Relationship Id="rId7" Type="http://schemas.openxmlformats.org/officeDocument/2006/relationships/image" Target="../media/image9.png"/><Relationship Id="rId8" Type="http://schemas.openxmlformats.org/officeDocument/2006/relationships/image" Target="../media/image21.png"/><Relationship Id="rId9" Type="http://schemas.openxmlformats.org/officeDocument/2006/relationships/image" Target="../media/image31.png"/><Relationship Id="rId10" Type="http://schemas.openxmlformats.org/officeDocument/2006/relationships/image" Target="../media/image22.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9.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jpeg"/><Relationship Id="rId5"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openxmlformats.org/officeDocument/2006/relationships/image" Target="../media/image35.jpeg"/><Relationship Id="rId4"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4" Type="http://schemas.openxmlformats.org/officeDocument/2006/relationships/image" Target="../media/image15.png"/><Relationship Id="rId5" Type="http://schemas.openxmlformats.org/officeDocument/2006/relationships/image" Target="../media/image16.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image" Target="../media/image38.png"/><Relationship Id="rId9" Type="http://schemas.openxmlformats.org/officeDocument/2006/relationships/image" Target="../media/image39.png"/><Relationship Id="rId10" Type="http://schemas.openxmlformats.org/officeDocument/2006/relationships/image" Target="../media/image40.jpeg"/><Relationship Id="rId11" Type="http://schemas.openxmlformats.org/officeDocument/2006/relationships/image" Target="../media/image29.png"/><Relationship Id="rId1" Type="http://schemas.openxmlformats.org/officeDocument/2006/relationships/slideLayout" Target="../slideLayouts/slideLayout2.xml"/><Relationship Id="rId2" Type="http://schemas.openxmlformats.org/officeDocument/2006/relationships/image" Target="../media/image13.png"/></Relationships>
</file>

<file path=ppt/slides/_rels/slide12.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13.png"/><Relationship Id="rId5" Type="http://schemas.openxmlformats.org/officeDocument/2006/relationships/image" Target="../media/image14.png"/><Relationship Id="rId6" Type="http://schemas.openxmlformats.org/officeDocument/2006/relationships/image" Target="../media/image21.png"/><Relationship Id="rId7" Type="http://schemas.openxmlformats.org/officeDocument/2006/relationships/image" Target="../media/image22.png"/><Relationship Id="rId8" Type="http://schemas.openxmlformats.org/officeDocument/2006/relationships/image" Target="../media/image9.png"/><Relationship Id="rId1" Type="http://schemas.openxmlformats.org/officeDocument/2006/relationships/slideLayout" Target="../slideLayouts/slideLayout2.xml"/><Relationship Id="rId2" Type="http://schemas.openxmlformats.org/officeDocument/2006/relationships/image" Target="../media/image41.jp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4" Type="http://schemas.openxmlformats.org/officeDocument/2006/relationships/image" Target="../media/image44.jpeg"/><Relationship Id="rId5" Type="http://schemas.openxmlformats.org/officeDocument/2006/relationships/image" Target="../media/image45.jpeg"/><Relationship Id="rId6" Type="http://schemas.openxmlformats.org/officeDocument/2006/relationships/image" Target="../media/image46.jpeg"/><Relationship Id="rId7" Type="http://schemas.openxmlformats.org/officeDocument/2006/relationships/image" Target="../media/image47.jpeg"/><Relationship Id="rId8" Type="http://schemas.openxmlformats.org/officeDocument/2006/relationships/image" Target="../media/image48.jpeg"/><Relationship Id="rId9" Type="http://schemas.openxmlformats.org/officeDocument/2006/relationships/image" Target="../media/image49.jpeg"/><Relationship Id="rId10" Type="http://schemas.openxmlformats.org/officeDocument/2006/relationships/image" Target="../media/image50.png"/><Relationship Id="rId11" Type="http://schemas.openxmlformats.org/officeDocument/2006/relationships/image" Target="../media/image51.jpeg"/><Relationship Id="rId1" Type="http://schemas.openxmlformats.org/officeDocument/2006/relationships/slideLayout" Target="../slideLayouts/slideLayout2.xml"/><Relationship Id="rId2" Type="http://schemas.openxmlformats.org/officeDocument/2006/relationships/image" Target="../media/image42.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4" Type="http://schemas.openxmlformats.org/officeDocument/2006/relationships/image" Target="../media/image44.jpeg"/><Relationship Id="rId1" Type="http://schemas.openxmlformats.org/officeDocument/2006/relationships/slideLayout" Target="../slideLayouts/slideLayout2.xml"/><Relationship Id="rId2" Type="http://schemas.openxmlformats.org/officeDocument/2006/relationships/image" Target="../media/image52.png"/></Relationships>
</file>

<file path=ppt/slides/_rels/slide15.xml.rels><?xml version="1.0" encoding="UTF-8" standalone="yes"?>
<Relationships xmlns="http://schemas.openxmlformats.org/package/2006/relationships"><Relationship Id="rId3" Type="http://schemas.openxmlformats.org/officeDocument/2006/relationships/image" Target="../media/image54.png"/><Relationship Id="rId4" Type="http://schemas.openxmlformats.org/officeDocument/2006/relationships/image" Target="../media/image55.jpg"/><Relationship Id="rId5" Type="http://schemas.openxmlformats.org/officeDocument/2006/relationships/image" Target="../media/image56.jpg"/><Relationship Id="rId6" Type="http://schemas.openxmlformats.org/officeDocument/2006/relationships/image" Target="../media/image57.jpg"/><Relationship Id="rId7" Type="http://schemas.openxmlformats.org/officeDocument/2006/relationships/image" Target="../media/image58.jpg"/><Relationship Id="rId1" Type="http://schemas.openxmlformats.org/officeDocument/2006/relationships/slideLayout" Target="../slideLayouts/slideLayout2.xml"/><Relationship Id="rId2" Type="http://schemas.openxmlformats.org/officeDocument/2006/relationships/image" Target="../media/image41.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59.jpg"/></Relationships>
</file>

<file path=ppt/slides/_rels/slide17.xml.rels><?xml version="1.0" encoding="UTF-8" standalone="yes"?>
<Relationships xmlns="http://schemas.openxmlformats.org/package/2006/relationships"><Relationship Id="rId3" Type="http://schemas.openxmlformats.org/officeDocument/2006/relationships/image" Target="../media/image61.jpg"/><Relationship Id="rId4" Type="http://schemas.openxmlformats.org/officeDocument/2006/relationships/image" Target="../media/image62.jpg"/><Relationship Id="rId1" Type="http://schemas.openxmlformats.org/officeDocument/2006/relationships/slideLayout" Target="../slideLayouts/slideLayout2.xml"/><Relationship Id="rId2" Type="http://schemas.openxmlformats.org/officeDocument/2006/relationships/image" Target="../media/image60.png"/></Relationships>
</file>

<file path=ppt/slides/_rels/slide18.xml.rels><?xml version="1.0" encoding="UTF-8" standalone="yes"?>
<Relationships xmlns="http://schemas.openxmlformats.org/package/2006/relationships"><Relationship Id="rId3" Type="http://schemas.openxmlformats.org/officeDocument/2006/relationships/image" Target="../media/image64.jpg"/><Relationship Id="rId4" Type="http://schemas.openxmlformats.org/officeDocument/2006/relationships/image" Target="../media/image65.jpg"/><Relationship Id="rId1" Type="http://schemas.openxmlformats.org/officeDocument/2006/relationships/slideLayout" Target="../slideLayouts/slideLayout2.xml"/><Relationship Id="rId2" Type="http://schemas.openxmlformats.org/officeDocument/2006/relationships/image" Target="../media/image63.jpg"/></Relationships>
</file>

<file path=ppt/slides/_rels/slide19.xml.rels><?xml version="1.0" encoding="UTF-8" standalone="yes"?>
<Relationships xmlns="http://schemas.openxmlformats.org/package/2006/relationships"><Relationship Id="rId3" Type="http://schemas.openxmlformats.org/officeDocument/2006/relationships/hyperlink" Target="http://webphotographix.com/KRAM-WebBannerAds-Slideshow.html" TargetMode="External"/><Relationship Id="rId4" Type="http://schemas.openxmlformats.org/officeDocument/2006/relationships/hyperlink" Target="http://www.webphotographix.com/COLUMBUS-STATE/CHRISTMAS-ECARD/CSCC-Christmas-ECard-09.html" TargetMode="External"/><Relationship Id="rId5" Type="http://schemas.openxmlformats.org/officeDocument/2006/relationships/hyperlink" Target="http://webphotographix.com/KRAM-Splash-MotionGraphics-1.html" TargetMode="External"/><Relationship Id="rId6" Type="http://schemas.openxmlformats.org/officeDocument/2006/relationships/hyperlink" Target="http://www.marchewka.com/CreativeDirection_RichMarchewka/Short_Safe.mov" TargetMode="External"/><Relationship Id="rId7" Type="http://schemas.openxmlformats.org/officeDocument/2006/relationships/hyperlink" Target="http://www.marchewka.com/CreativeDirection_RichMarchewka/Interview_style.mov" TargetMode="External"/><Relationship Id="rId8" Type="http://schemas.openxmlformats.org/officeDocument/2006/relationships/hyperlink" Target="http://www.marchewka.com/CreativeDirection_RichMarchewka/Montage_ATT_people%20on%20devices.mov" TargetMode="External"/><Relationship Id="rId9" Type="http://schemas.openxmlformats.org/officeDocument/2006/relationships/image" Target="../media/image28.png"/><Relationship Id="rId10"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image" Target="../media/image4.png"/></Relationships>
</file>

<file path=ppt/slides/_rels/slide20.xml.rels><?xml version="1.0" encoding="UTF-8" standalone="yes"?>
<Relationships xmlns="http://schemas.openxmlformats.org/package/2006/relationships"><Relationship Id="rId3" Type="http://schemas.openxmlformats.org/officeDocument/2006/relationships/hyperlink" Target="http://www.krammarketingsolutions.com" TargetMode="External"/><Relationship Id="rId4" Type="http://schemas.openxmlformats.org/officeDocument/2006/relationships/hyperlink" Target="mailto:natasha@krammarketingsolutions.com" TargetMode="External"/><Relationship Id="rId5" Type="http://schemas.openxmlformats.org/officeDocument/2006/relationships/hyperlink" Target="http://www.thenativa.com" TargetMode="External"/><Relationship Id="rId6" Type="http://schemas.openxmlformats.org/officeDocument/2006/relationships/hyperlink" Target="mailto:eric@krammarketingsolutions.com" TargetMode="External"/><Relationship Id="rId7" Type="http://schemas.openxmlformats.org/officeDocument/2006/relationships/image" Target="../media/image66.jpeg"/><Relationship Id="rId1" Type="http://schemas.openxmlformats.org/officeDocument/2006/relationships/slideLayout" Target="../slideLayouts/slideLayout2.xml"/><Relationship Id="rId2" Type="http://schemas.openxmlformats.org/officeDocument/2006/relationships/hyperlink" Target="mailto:krammkt@msn.com" TargetMode="External"/></Relationships>
</file>

<file path=ppt/slides/_rels/slide21.xml.rels><?xml version="1.0" encoding="UTF-8" standalone="yes"?>
<Relationships xmlns="http://schemas.openxmlformats.org/package/2006/relationships"><Relationship Id="rId3" Type="http://schemas.openxmlformats.org/officeDocument/2006/relationships/image" Target="../media/image67.jpg"/><Relationship Id="rId4" Type="http://schemas.openxmlformats.org/officeDocument/2006/relationships/image" Target="../media/image29.png"/><Relationship Id="rId5" Type="http://schemas.openxmlformats.org/officeDocument/2006/relationships/image" Target="../media/image68.png"/><Relationship Id="rId1" Type="http://schemas.openxmlformats.org/officeDocument/2006/relationships/slideLayout" Target="../slideLayouts/slideLayout2.xml"/><Relationship Id="rId2"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6" name="TextBox 5"/>
          <p:cNvSpPr txBox="1"/>
          <p:nvPr/>
        </p:nvSpPr>
        <p:spPr>
          <a:xfrm>
            <a:off x="3124200" y="6091535"/>
            <a:ext cx="2952721" cy="461665"/>
          </a:xfrm>
          <a:prstGeom prst="rect">
            <a:avLst/>
          </a:prstGeom>
          <a:noFill/>
        </p:spPr>
        <p:txBody>
          <a:bodyPr wrap="square" rtlCol="0">
            <a:spAutoFit/>
          </a:bodyPr>
          <a:lstStyle/>
          <a:p>
            <a:pPr algn="ctr"/>
            <a:r>
              <a:rPr lang="en-US" sz="2400" dirty="0">
                <a:solidFill>
                  <a:schemeClr val="bg1"/>
                </a:solidFill>
                <a:latin typeface="Bebas Neue" panose="020B0606020202050201" pitchFamily="34" charset="0"/>
              </a:rPr>
              <a:t>The end</a:t>
            </a:r>
          </a:p>
        </p:txBody>
      </p:sp>
      <p:pic>
        <p:nvPicPr>
          <p:cNvPr id="2" name="Picture 1" descr="KRAM-FRONT.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grpSp>
        <p:nvGrpSpPr>
          <p:cNvPr id="5" name="Group 4"/>
          <p:cNvGrpSpPr/>
          <p:nvPr/>
        </p:nvGrpSpPr>
        <p:grpSpPr>
          <a:xfrm>
            <a:off x="152400" y="5720715"/>
            <a:ext cx="3634078" cy="1024101"/>
            <a:chOff x="152400" y="5720715"/>
            <a:chExt cx="3634078" cy="1024101"/>
          </a:xfrm>
        </p:grpSpPr>
        <p:sp>
          <p:nvSpPr>
            <p:cNvPr id="3" name="Rectangle 2"/>
            <p:cNvSpPr/>
            <p:nvPr/>
          </p:nvSpPr>
          <p:spPr>
            <a:xfrm>
              <a:off x="152400" y="5720715"/>
              <a:ext cx="3634078" cy="307777"/>
            </a:xfrm>
            <a:prstGeom prst="rect">
              <a:avLst/>
            </a:prstGeom>
          </p:spPr>
          <p:txBody>
            <a:bodyPr wrap="none">
              <a:spAutoFit/>
            </a:bodyPr>
            <a:lstStyle/>
            <a:p>
              <a:r>
                <a:rPr lang="en-US" sz="1400" b="1" dirty="0" smtClean="0">
                  <a:solidFill>
                    <a:schemeClr val="bg2"/>
                  </a:solidFill>
                  <a:latin typeface="Calibri"/>
                  <a:cs typeface="Calibri"/>
                </a:rPr>
                <a:t>KRAM &amp; ASSOCIATES MARKETING SOLUTIONS</a:t>
              </a:r>
              <a:endParaRPr lang="en-US" sz="1400" b="1" dirty="0">
                <a:solidFill>
                  <a:schemeClr val="bg2"/>
                </a:solidFill>
                <a:latin typeface="Calibri"/>
                <a:cs typeface="Calibri"/>
              </a:endParaRPr>
            </a:p>
          </p:txBody>
        </p:sp>
        <p:sp>
          <p:nvSpPr>
            <p:cNvPr id="4" name="Rectangle 3"/>
            <p:cNvSpPr/>
            <p:nvPr/>
          </p:nvSpPr>
          <p:spPr>
            <a:xfrm>
              <a:off x="152400" y="6098485"/>
              <a:ext cx="2971800" cy="646331"/>
            </a:xfrm>
            <a:prstGeom prst="rect">
              <a:avLst/>
            </a:prstGeom>
          </p:spPr>
          <p:txBody>
            <a:bodyPr wrap="square">
              <a:spAutoFit/>
            </a:bodyPr>
            <a:lstStyle/>
            <a:p>
              <a:r>
                <a:rPr lang="en-US" sz="900" dirty="0" smtClean="0">
                  <a:solidFill>
                    <a:srgbClr val="FFFFFF"/>
                  </a:solidFill>
                </a:rPr>
                <a:t>175 South </a:t>
              </a:r>
              <a:r>
                <a:rPr lang="en-US" sz="900" dirty="0">
                  <a:solidFill>
                    <a:srgbClr val="FFFFFF"/>
                  </a:solidFill>
                </a:rPr>
                <a:t>Third </a:t>
              </a:r>
              <a:r>
                <a:rPr lang="en-US" sz="900" dirty="0" smtClean="0">
                  <a:solidFill>
                    <a:srgbClr val="FFFFFF"/>
                  </a:solidFill>
                </a:rPr>
                <a:t>Street, </a:t>
              </a:r>
              <a:r>
                <a:rPr lang="en-US" sz="900" dirty="0">
                  <a:solidFill>
                    <a:srgbClr val="FFFFFF"/>
                  </a:solidFill>
                </a:rPr>
                <a:t>Ste. 200</a:t>
              </a:r>
              <a:r>
                <a:rPr lang="en-US" sz="900" dirty="0" smtClean="0">
                  <a:solidFill>
                    <a:srgbClr val="FFFFFF"/>
                  </a:solidFill>
                </a:rPr>
                <a:t>,</a:t>
              </a:r>
            </a:p>
            <a:p>
              <a:r>
                <a:rPr lang="en-US" sz="900" dirty="0" smtClean="0">
                  <a:solidFill>
                    <a:srgbClr val="FFFFFF"/>
                  </a:solidFill>
                </a:rPr>
                <a:t>Columbus</a:t>
              </a:r>
              <a:r>
                <a:rPr lang="en-US" sz="900" dirty="0">
                  <a:solidFill>
                    <a:srgbClr val="FFFFFF"/>
                  </a:solidFill>
                </a:rPr>
                <a:t>, OH </a:t>
              </a:r>
              <a:r>
                <a:rPr lang="en-US" sz="900" dirty="0" smtClean="0">
                  <a:solidFill>
                    <a:srgbClr val="FFFFFF"/>
                  </a:solidFill>
                </a:rPr>
                <a:t>43215</a:t>
              </a:r>
            </a:p>
            <a:p>
              <a:r>
                <a:rPr lang="en-US" sz="900" b="1" dirty="0">
                  <a:solidFill>
                    <a:srgbClr val="FFFFFF"/>
                  </a:solidFill>
                </a:rPr>
                <a:t>(614) 402-</a:t>
              </a:r>
              <a:r>
                <a:rPr lang="en-US" sz="900" b="1" dirty="0" smtClean="0">
                  <a:solidFill>
                    <a:srgbClr val="FFFFFF"/>
                  </a:solidFill>
                </a:rPr>
                <a:t>5672</a:t>
              </a:r>
              <a:endParaRPr lang="en-US" sz="900" b="1" dirty="0">
                <a:solidFill>
                  <a:srgbClr val="DEB0CE"/>
                </a:solidFill>
              </a:endParaRPr>
            </a:p>
            <a:p>
              <a:r>
                <a:rPr lang="en-US" sz="900" dirty="0" err="1" smtClean="0">
                  <a:solidFill>
                    <a:srgbClr val="DCA9FF"/>
                  </a:solidFill>
                </a:rPr>
                <a:t>www.krammarketingsolutions.com</a:t>
              </a:r>
              <a:endParaRPr lang="en-US" sz="900" dirty="0">
                <a:solidFill>
                  <a:srgbClr val="DCA9FF"/>
                </a:solidFill>
              </a:endParaRPr>
            </a:p>
          </p:txBody>
        </p:sp>
      </p:grpSp>
      <p:grpSp>
        <p:nvGrpSpPr>
          <p:cNvPr id="7" name="Group 6"/>
          <p:cNvGrpSpPr/>
          <p:nvPr/>
        </p:nvGrpSpPr>
        <p:grpSpPr>
          <a:xfrm>
            <a:off x="6019800" y="5720715"/>
            <a:ext cx="2971800" cy="908685"/>
            <a:chOff x="6019800" y="5720715"/>
            <a:chExt cx="2971800" cy="908685"/>
          </a:xfrm>
        </p:grpSpPr>
        <p:sp>
          <p:nvSpPr>
            <p:cNvPr id="9" name="Rectangle 8"/>
            <p:cNvSpPr/>
            <p:nvPr/>
          </p:nvSpPr>
          <p:spPr>
            <a:xfrm>
              <a:off x="6036945" y="5720715"/>
              <a:ext cx="2954655" cy="307777"/>
            </a:xfrm>
            <a:prstGeom prst="rect">
              <a:avLst/>
            </a:prstGeom>
          </p:spPr>
          <p:txBody>
            <a:bodyPr wrap="none">
              <a:spAutoFit/>
            </a:bodyPr>
            <a:lstStyle/>
            <a:p>
              <a:pPr algn="r"/>
              <a:r>
                <a:rPr lang="en-US" sz="1400" b="1" dirty="0" smtClean="0">
                  <a:solidFill>
                    <a:schemeClr val="bg2"/>
                  </a:solidFill>
                  <a:latin typeface="Calibri"/>
                  <a:cs typeface="Calibri"/>
                </a:rPr>
                <a:t>NATIONWIDE INSURANCE COMPANY</a:t>
              </a:r>
              <a:endParaRPr lang="en-US" sz="1400" b="1" dirty="0">
                <a:solidFill>
                  <a:schemeClr val="bg2"/>
                </a:solidFill>
                <a:latin typeface="Calibri"/>
                <a:cs typeface="Calibri"/>
              </a:endParaRPr>
            </a:p>
          </p:txBody>
        </p:sp>
        <p:sp>
          <p:nvSpPr>
            <p:cNvPr id="10" name="Rectangle 9"/>
            <p:cNvSpPr/>
            <p:nvPr/>
          </p:nvSpPr>
          <p:spPr>
            <a:xfrm>
              <a:off x="6019800" y="5983069"/>
              <a:ext cx="2971800" cy="646331"/>
            </a:xfrm>
            <a:prstGeom prst="rect">
              <a:avLst/>
            </a:prstGeom>
          </p:spPr>
          <p:txBody>
            <a:bodyPr wrap="square">
              <a:spAutoFit/>
            </a:bodyPr>
            <a:lstStyle/>
            <a:p>
              <a:pPr algn="r"/>
              <a:r>
                <a:rPr lang="en-US" sz="900" dirty="0" smtClean="0">
                  <a:solidFill>
                    <a:srgbClr val="FFFFFF"/>
                  </a:solidFill>
                </a:rPr>
                <a:t>Nationwide </a:t>
              </a:r>
              <a:r>
                <a:rPr lang="en-US" sz="900" dirty="0">
                  <a:solidFill>
                    <a:srgbClr val="FFFFFF"/>
                  </a:solidFill>
                </a:rPr>
                <a:t>Headquarters </a:t>
              </a:r>
            </a:p>
            <a:p>
              <a:pPr algn="r"/>
              <a:r>
                <a:rPr lang="en-US" sz="900" dirty="0">
                  <a:solidFill>
                    <a:srgbClr val="FFFFFF"/>
                  </a:solidFill>
                </a:rPr>
                <a:t>One Nationwide Plaza </a:t>
              </a:r>
            </a:p>
            <a:p>
              <a:pPr algn="r"/>
              <a:r>
                <a:rPr lang="en-US" sz="900" dirty="0">
                  <a:solidFill>
                    <a:srgbClr val="FFFFFF"/>
                  </a:solidFill>
                </a:rPr>
                <a:t>Columbus, Ohio 43215-2220</a:t>
              </a:r>
              <a:br>
                <a:rPr lang="en-US" sz="900" dirty="0">
                  <a:solidFill>
                    <a:srgbClr val="FFFFFF"/>
                  </a:solidFill>
                </a:rPr>
              </a:br>
              <a:r>
                <a:rPr lang="en-US" sz="900" dirty="0" err="1">
                  <a:solidFill>
                    <a:srgbClr val="DCA9FF"/>
                  </a:solidFill>
                </a:rPr>
                <a:t>www.nationwide.com</a:t>
              </a:r>
              <a:endParaRPr lang="en-US" sz="900" dirty="0">
                <a:solidFill>
                  <a:srgbClr val="DCA9FF"/>
                </a:solidFill>
              </a:endParaRPr>
            </a:p>
          </p:txBody>
        </p:sp>
      </p:grpSp>
    </p:spTree>
    <p:extLst>
      <p:ext uri="{BB962C8B-B14F-4D97-AF65-F5344CB8AC3E}">
        <p14:creationId xmlns:p14="http://schemas.microsoft.com/office/powerpoint/2010/main" val="21091503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0-#ppt_w/2"/>
                                          </p:val>
                                        </p:tav>
                                        <p:tav tm="100000">
                                          <p:val>
                                            <p:strVal val="#ppt_x"/>
                                          </p:val>
                                        </p:tav>
                                      </p:tavLst>
                                    </p:anim>
                                    <p:anim calcmode="lin" valueType="num">
                                      <p:cBhvr additive="base">
                                        <p:cTn id="8" dur="10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nodeType="afterEffect">
                                  <p:stCondLst>
                                    <p:cond delay="0"/>
                                  </p:stCondLst>
                                  <p:childTnLst>
                                    <p:set>
                                      <p:cBhvr>
                                        <p:cTn id="11" dur="1" fill="hold">
                                          <p:stCondLst>
                                            <p:cond delay="0"/>
                                          </p:stCondLst>
                                        </p:cTn>
                                        <p:tgtEl>
                                          <p:spTgt spid="7"/>
                                        </p:tgtEl>
                                        <p:attrNameLst>
                                          <p:attrName>style.visibility</p:attrName>
                                        </p:attrNameLst>
                                      </p:cBhvr>
                                      <p:to>
                                        <p:strVal val="visible"/>
                                      </p:to>
                                    </p:set>
                                    <p:anim calcmode="lin" valueType="num">
                                      <p:cBhvr additive="base">
                                        <p:cTn id="12" dur="1000" fill="hold"/>
                                        <p:tgtEl>
                                          <p:spTgt spid="7"/>
                                        </p:tgtEl>
                                        <p:attrNameLst>
                                          <p:attrName>ppt_x</p:attrName>
                                        </p:attrNameLst>
                                      </p:cBhvr>
                                      <p:tavLst>
                                        <p:tav tm="0">
                                          <p:val>
                                            <p:strVal val="1+#ppt_w/2"/>
                                          </p:val>
                                        </p:tav>
                                        <p:tav tm="100000">
                                          <p:val>
                                            <p:strVal val="#ppt_x"/>
                                          </p:val>
                                        </p:tav>
                                      </p:tavLst>
                                    </p:anim>
                                    <p:anim calcmode="lin" valueType="num">
                                      <p:cBhvr additive="base">
                                        <p:cTn id="13" dur="1000" fill="hold"/>
                                        <p:tgtEl>
                                          <p:spTgt spid="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WELKCOME-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 y="0"/>
            <a:ext cx="9196919" cy="3422822"/>
          </a:xfrm>
          <a:prstGeom prst="rect">
            <a:avLst/>
          </a:prstGeom>
        </p:spPr>
      </p:pic>
      <p:sp>
        <p:nvSpPr>
          <p:cNvPr id="5" name="Oval 4"/>
          <p:cNvSpPr/>
          <p:nvPr/>
        </p:nvSpPr>
        <p:spPr>
          <a:xfrm>
            <a:off x="3303270" y="2160271"/>
            <a:ext cx="2537460" cy="2537460"/>
          </a:xfrm>
          <a:prstGeom prst="ellipse">
            <a:avLst/>
          </a:prstGeom>
          <a:solidFill>
            <a:schemeClr val="bg1"/>
          </a:solidFill>
          <a:ln w="793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p:cNvSpPr txBox="1"/>
          <p:nvPr/>
        </p:nvSpPr>
        <p:spPr>
          <a:xfrm>
            <a:off x="6737107" y="2837638"/>
            <a:ext cx="2457986" cy="461665"/>
          </a:xfrm>
          <a:prstGeom prst="rect">
            <a:avLst/>
          </a:prstGeom>
          <a:noFill/>
        </p:spPr>
        <p:txBody>
          <a:bodyPr wrap="square" rtlCol="0">
            <a:spAutoFit/>
          </a:bodyPr>
          <a:lstStyle/>
          <a:p>
            <a:pPr algn="ctr"/>
            <a:r>
              <a:rPr lang="en-US" sz="2400" b="1" dirty="0" smtClean="0">
                <a:solidFill>
                  <a:schemeClr val="bg1"/>
                </a:solidFill>
                <a:latin typeface="Calibri"/>
                <a:cs typeface="Calibri"/>
              </a:rPr>
              <a:t>WELCOME</a:t>
            </a:r>
            <a:endParaRPr lang="en-US" sz="2400" b="1" dirty="0">
              <a:solidFill>
                <a:schemeClr val="bg1"/>
              </a:solidFill>
              <a:latin typeface="Calibri"/>
              <a:cs typeface="Calibri"/>
            </a:endParaRPr>
          </a:p>
        </p:txBody>
      </p:sp>
      <p:sp>
        <p:nvSpPr>
          <p:cNvPr id="8" name="TextBox 7"/>
          <p:cNvSpPr txBox="1"/>
          <p:nvPr/>
        </p:nvSpPr>
        <p:spPr>
          <a:xfrm>
            <a:off x="1164102" y="4750486"/>
            <a:ext cx="3331698" cy="369332"/>
          </a:xfrm>
          <a:prstGeom prst="rect">
            <a:avLst/>
          </a:prstGeom>
          <a:noFill/>
        </p:spPr>
        <p:txBody>
          <a:bodyPr wrap="square" rtlCol="0">
            <a:spAutoFit/>
          </a:bodyPr>
          <a:lstStyle/>
          <a:p>
            <a:pPr algn="ctr"/>
            <a:r>
              <a:rPr lang="en-US" dirty="0" smtClean="0">
                <a:solidFill>
                  <a:schemeClr val="bg1"/>
                </a:solidFill>
                <a:latin typeface="Bebas Neue" panose="020B0606020202050201" pitchFamily="34" charset="0"/>
              </a:rPr>
              <a:t>KRAM &amp; Associates Marketing Solutions</a:t>
            </a:r>
            <a:endParaRPr lang="en-US" dirty="0">
              <a:solidFill>
                <a:schemeClr val="bg1"/>
              </a:solidFill>
              <a:latin typeface="Bebas Neue" panose="020B0606020202050201" pitchFamily="34" charset="0"/>
            </a:endParaRPr>
          </a:p>
        </p:txBody>
      </p:sp>
      <p:pic>
        <p:nvPicPr>
          <p:cNvPr id="3" name="Picture 2" descr="KRAM-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71800" y="2584037"/>
            <a:ext cx="3223608" cy="1759363"/>
          </a:xfrm>
          <a:prstGeom prst="rect">
            <a:avLst/>
          </a:prstGeom>
        </p:spPr>
      </p:pic>
      <p:sp>
        <p:nvSpPr>
          <p:cNvPr id="4" name="TextBox 3"/>
          <p:cNvSpPr txBox="1"/>
          <p:nvPr/>
        </p:nvSpPr>
        <p:spPr>
          <a:xfrm>
            <a:off x="228600" y="3900986"/>
            <a:ext cx="8763000" cy="2804614"/>
          </a:xfrm>
          <a:prstGeom prst="rect">
            <a:avLst/>
          </a:prstGeom>
          <a:noFill/>
        </p:spPr>
        <p:txBody>
          <a:bodyPr wrap="square" rtlCol="0">
            <a:spAutoFit/>
          </a:bodyPr>
          <a:lstStyle/>
          <a:p>
            <a:r>
              <a:rPr lang="en-US" sz="2000" b="1" dirty="0" smtClean="0">
                <a:latin typeface="Calibri"/>
                <a:cs typeface="Calibri"/>
              </a:rPr>
              <a:t>OUR NAME</a:t>
            </a:r>
          </a:p>
          <a:p>
            <a:pPr>
              <a:lnSpc>
                <a:spcPct val="50000"/>
              </a:lnSpc>
            </a:pPr>
            <a:endParaRPr lang="en-US" sz="2000" b="1" dirty="0">
              <a:latin typeface="Calibri"/>
              <a:cs typeface="Calibri"/>
            </a:endParaRPr>
          </a:p>
          <a:p>
            <a:r>
              <a:rPr lang="en-US" sz="1100" b="1" dirty="0" smtClean="0">
                <a:solidFill>
                  <a:schemeClr val="accent1"/>
                </a:solidFill>
                <a:latin typeface="Arial"/>
                <a:cs typeface="Arial"/>
              </a:rPr>
              <a:t>DID </a:t>
            </a:r>
            <a:r>
              <a:rPr lang="en-US" sz="1100" b="1" dirty="0">
                <a:solidFill>
                  <a:schemeClr val="accent1"/>
                </a:solidFill>
                <a:latin typeface="Arial"/>
                <a:cs typeface="Arial"/>
              </a:rPr>
              <a:t>YOU KNOW</a:t>
            </a:r>
            <a:r>
              <a:rPr lang="en-US" sz="1100" dirty="0">
                <a:solidFill>
                  <a:schemeClr val="accent1"/>
                </a:solidFill>
                <a:latin typeface="Arial"/>
                <a:cs typeface="Arial"/>
              </a:rPr>
              <a:t> </a:t>
            </a:r>
            <a:r>
              <a:rPr lang="en-US" sz="1100" dirty="0">
                <a:latin typeface="Arial"/>
                <a:cs typeface="Arial"/>
              </a:rPr>
              <a:t>the word </a:t>
            </a:r>
            <a:r>
              <a:rPr lang="en-US" sz="1100" b="1" dirty="0">
                <a:solidFill>
                  <a:srgbClr val="7F00A3"/>
                </a:solidFill>
                <a:latin typeface="Arial"/>
                <a:cs typeface="Arial"/>
              </a:rPr>
              <a:t>KRAM</a:t>
            </a:r>
            <a:r>
              <a:rPr lang="en-US" sz="1100" dirty="0">
                <a:latin typeface="Arial"/>
                <a:cs typeface="Arial"/>
              </a:rPr>
              <a:t> in Sweden means "</a:t>
            </a:r>
            <a:r>
              <a:rPr lang="en-US" sz="1100" b="1" dirty="0">
                <a:solidFill>
                  <a:srgbClr val="7F00A3"/>
                </a:solidFill>
                <a:latin typeface="Arial"/>
                <a:cs typeface="Arial"/>
              </a:rPr>
              <a:t>HUG</a:t>
            </a:r>
            <a:r>
              <a:rPr lang="en-US" sz="1100" dirty="0">
                <a:latin typeface="Arial"/>
                <a:cs typeface="Arial"/>
              </a:rPr>
              <a:t>" ?</a:t>
            </a:r>
          </a:p>
          <a:p>
            <a:r>
              <a:rPr lang="en-US" sz="1000" dirty="0" smtClean="0">
                <a:latin typeface="Arial"/>
                <a:cs typeface="Arial"/>
              </a:rPr>
              <a:t>Hugs </a:t>
            </a:r>
            <a:r>
              <a:rPr lang="en-US" sz="1000" dirty="0">
                <a:latin typeface="Arial"/>
                <a:cs typeface="Arial"/>
              </a:rPr>
              <a:t>are a great way to express affection. Hugging shows that you care about a person and that you support </a:t>
            </a:r>
            <a:r>
              <a:rPr lang="en-US" sz="1000" dirty="0" smtClean="0">
                <a:latin typeface="Arial"/>
                <a:cs typeface="Arial"/>
              </a:rPr>
              <a:t>him/her.</a:t>
            </a:r>
            <a:endParaRPr lang="en-US" sz="1000" dirty="0">
              <a:latin typeface="Arial"/>
              <a:cs typeface="Arial"/>
            </a:endParaRPr>
          </a:p>
          <a:p>
            <a:pPr>
              <a:lnSpc>
                <a:spcPct val="50000"/>
              </a:lnSpc>
            </a:pPr>
            <a:endParaRPr lang="en-US" sz="1000" dirty="0">
              <a:latin typeface="Arial"/>
              <a:cs typeface="Arial"/>
            </a:endParaRPr>
          </a:p>
          <a:p>
            <a:pPr marL="228600" indent="-228600">
              <a:buClr>
                <a:schemeClr val="accent1"/>
              </a:buClr>
              <a:buFont typeface="+mj-lt"/>
              <a:buAutoNum type="arabicPeriod"/>
            </a:pPr>
            <a:r>
              <a:rPr lang="en-US" sz="1000" dirty="0" smtClean="0">
                <a:latin typeface="Arial"/>
                <a:cs typeface="Arial"/>
              </a:rPr>
              <a:t>Hug </a:t>
            </a:r>
            <a:r>
              <a:rPr lang="en-US" sz="1000" dirty="0">
                <a:latin typeface="Arial"/>
                <a:cs typeface="Arial"/>
              </a:rPr>
              <a:t>to embrace…</a:t>
            </a:r>
          </a:p>
          <a:p>
            <a:pPr marL="228600" indent="-228600">
              <a:buClr>
                <a:schemeClr val="accent1"/>
              </a:buClr>
              <a:buFont typeface="+mj-lt"/>
              <a:buAutoNum type="arabicPeriod"/>
            </a:pPr>
            <a:r>
              <a:rPr lang="en-US" sz="1000" dirty="0" smtClean="0">
                <a:latin typeface="Arial"/>
                <a:cs typeface="Arial"/>
              </a:rPr>
              <a:t>To </a:t>
            </a:r>
            <a:r>
              <a:rPr lang="en-US" sz="1000" dirty="0">
                <a:latin typeface="Arial"/>
                <a:cs typeface="Arial"/>
              </a:rPr>
              <a:t>accept (an opportunity, challenge, etc.) willingly or eagerly</a:t>
            </a:r>
          </a:p>
          <a:p>
            <a:pPr marL="228600" indent="-228600">
              <a:buClr>
                <a:schemeClr val="accent1"/>
              </a:buClr>
              <a:buFont typeface="+mj-lt"/>
              <a:buAutoNum type="arabicPeriod"/>
            </a:pPr>
            <a:r>
              <a:rPr lang="en-US" sz="1000" dirty="0">
                <a:latin typeface="Arial"/>
                <a:cs typeface="Arial"/>
              </a:rPr>
              <a:t>To </a:t>
            </a:r>
            <a:r>
              <a:rPr lang="en-US" sz="1000" dirty="0" smtClean="0">
                <a:latin typeface="Arial"/>
                <a:cs typeface="Arial"/>
              </a:rPr>
              <a:t>take </a:t>
            </a:r>
            <a:r>
              <a:rPr lang="en-US" sz="1000" dirty="0">
                <a:latin typeface="Arial"/>
                <a:cs typeface="Arial"/>
              </a:rPr>
              <a:t>up (a new idea)</a:t>
            </a:r>
          </a:p>
          <a:p>
            <a:pPr marL="228600" indent="-228600">
              <a:buClr>
                <a:schemeClr val="accent1"/>
              </a:buClr>
              <a:buFont typeface="+mj-lt"/>
              <a:buAutoNum type="arabicPeriod"/>
            </a:pPr>
            <a:r>
              <a:rPr lang="en-US" sz="1000" dirty="0">
                <a:latin typeface="Arial"/>
                <a:cs typeface="Arial"/>
              </a:rPr>
              <a:t>To </a:t>
            </a:r>
            <a:r>
              <a:rPr lang="en-US" sz="1000" dirty="0" smtClean="0">
                <a:latin typeface="Arial"/>
                <a:cs typeface="Arial"/>
              </a:rPr>
              <a:t>comprise </a:t>
            </a:r>
            <a:r>
              <a:rPr lang="en-US" sz="1000" dirty="0">
                <a:latin typeface="Arial"/>
                <a:cs typeface="Arial"/>
              </a:rPr>
              <a:t>or include as an integral part</a:t>
            </a:r>
          </a:p>
          <a:p>
            <a:pPr marL="228600" indent="-228600">
              <a:buClr>
                <a:schemeClr val="accent1"/>
              </a:buClr>
              <a:buFont typeface="+mj-lt"/>
              <a:buAutoNum type="arabicPeriod"/>
            </a:pPr>
            <a:r>
              <a:rPr lang="en-US" sz="1000" dirty="0">
                <a:latin typeface="Arial"/>
                <a:cs typeface="Arial"/>
              </a:rPr>
              <a:t>To </a:t>
            </a:r>
            <a:r>
              <a:rPr lang="en-US" sz="1000" dirty="0" smtClean="0">
                <a:latin typeface="Arial"/>
                <a:cs typeface="Arial"/>
              </a:rPr>
              <a:t>encircle </a:t>
            </a:r>
            <a:r>
              <a:rPr lang="en-US" sz="1000" dirty="0">
                <a:latin typeface="Arial"/>
                <a:cs typeface="Arial"/>
              </a:rPr>
              <a:t>or </a:t>
            </a:r>
            <a:r>
              <a:rPr lang="en-US" sz="1000" dirty="0" smtClean="0">
                <a:latin typeface="Arial"/>
                <a:cs typeface="Arial"/>
              </a:rPr>
              <a:t>enclose</a:t>
            </a:r>
          </a:p>
          <a:p>
            <a:pPr marL="228600" indent="-228600">
              <a:lnSpc>
                <a:spcPct val="50000"/>
              </a:lnSpc>
              <a:buClr>
                <a:schemeClr val="accent1"/>
              </a:buClr>
              <a:buFont typeface="+mj-lt"/>
              <a:buAutoNum type="arabicPeriod"/>
            </a:pPr>
            <a:endParaRPr lang="en-US" sz="1050" dirty="0"/>
          </a:p>
          <a:p>
            <a:pPr algn="just"/>
            <a:r>
              <a:rPr lang="en-US" sz="1000" dirty="0" smtClean="0">
                <a:latin typeface="Arial"/>
                <a:cs typeface="Arial"/>
              </a:rPr>
              <a:t>In </a:t>
            </a:r>
            <a:r>
              <a:rPr lang="en-US" sz="1000" dirty="0">
                <a:latin typeface="Arial"/>
                <a:cs typeface="Arial"/>
              </a:rPr>
              <a:t>essence, while we at Kram and Associates Marketing Solutions, don't spend all day '</a:t>
            </a:r>
            <a:r>
              <a:rPr lang="en-US" sz="1000" b="1" dirty="0" err="1">
                <a:latin typeface="Arial"/>
                <a:cs typeface="Arial"/>
              </a:rPr>
              <a:t>kramming</a:t>
            </a:r>
            <a:r>
              <a:rPr lang="en-US" sz="1000" dirty="0">
                <a:latin typeface="Arial"/>
                <a:cs typeface="Arial"/>
              </a:rPr>
              <a:t>,' or '</a:t>
            </a:r>
            <a:r>
              <a:rPr lang="en-US" sz="1000" b="1" dirty="0">
                <a:latin typeface="Arial"/>
                <a:cs typeface="Arial"/>
              </a:rPr>
              <a:t>hugging</a:t>
            </a:r>
            <a:r>
              <a:rPr lang="en-US" sz="1000" dirty="0">
                <a:latin typeface="Arial"/>
                <a:cs typeface="Arial"/>
              </a:rPr>
              <a:t>' each other (well... unless someone needs that), we do </a:t>
            </a:r>
            <a:r>
              <a:rPr lang="en-US" sz="1000" b="1" dirty="0">
                <a:latin typeface="Arial"/>
                <a:cs typeface="Arial"/>
              </a:rPr>
              <a:t>embrace diversity, readily accept each other's differences, willingly share our strengths, take up and formulate new ideas, and challenge ourselves</a:t>
            </a:r>
            <a:r>
              <a:rPr lang="en-US" sz="1000" dirty="0">
                <a:latin typeface="Arial"/>
                <a:cs typeface="Arial"/>
              </a:rPr>
              <a:t> to produce high-quality work that will bring us referrals and repeat business!</a:t>
            </a:r>
          </a:p>
          <a:p>
            <a:pPr algn="just">
              <a:lnSpc>
                <a:spcPct val="50000"/>
              </a:lnSpc>
            </a:pPr>
            <a:endParaRPr lang="en-US" sz="1000" dirty="0" smtClean="0">
              <a:latin typeface="Arial"/>
              <a:cs typeface="Arial"/>
            </a:endParaRPr>
          </a:p>
          <a:p>
            <a:pPr algn="just"/>
            <a:r>
              <a:rPr lang="en-US" sz="1000" dirty="0" smtClean="0">
                <a:latin typeface="Arial"/>
                <a:cs typeface="Arial"/>
              </a:rPr>
              <a:t>At </a:t>
            </a:r>
            <a:r>
              <a:rPr lang="en-US" sz="1000" dirty="0">
                <a:latin typeface="Arial"/>
                <a:cs typeface="Arial"/>
              </a:rPr>
              <a:t>Kram and Associates Marketing Solutions, </a:t>
            </a:r>
            <a:r>
              <a:rPr lang="en-US" sz="1000" b="1" dirty="0">
                <a:latin typeface="Arial"/>
                <a:cs typeface="Arial"/>
              </a:rPr>
              <a:t>we actively listen to our clients, and include their ideas, philosophy, brand and corporate message as an integral part of the work we produce for them. We embrace the opportunity to work with a variety of </a:t>
            </a:r>
            <a:r>
              <a:rPr lang="en-US" sz="1000" b="1" dirty="0" smtClean="0">
                <a:latin typeface="Arial"/>
                <a:cs typeface="Arial"/>
              </a:rPr>
              <a:t>businesses, and we </a:t>
            </a:r>
            <a:r>
              <a:rPr lang="en-US" sz="1000" b="1" dirty="0">
                <a:latin typeface="Arial"/>
                <a:cs typeface="Arial"/>
              </a:rPr>
              <a:t>challenge ourselves to meet and exceed client expectations, </a:t>
            </a:r>
            <a:r>
              <a:rPr lang="en-US" sz="1000" b="1" dirty="0" smtClean="0">
                <a:latin typeface="Arial"/>
                <a:cs typeface="Arial"/>
              </a:rPr>
              <a:t>every time</a:t>
            </a:r>
            <a:r>
              <a:rPr lang="en-US" sz="1000" b="1" dirty="0">
                <a:latin typeface="Arial"/>
                <a:cs typeface="Arial"/>
              </a:rPr>
              <a:t>!</a:t>
            </a:r>
            <a:endParaRPr lang="en-US" sz="1000" dirty="0">
              <a:solidFill>
                <a:srgbClr val="FFFFFF"/>
              </a:solidFill>
              <a:latin typeface="Arial"/>
              <a:cs typeface="Arial"/>
            </a:endParaRPr>
          </a:p>
        </p:txBody>
      </p:sp>
    </p:spTree>
    <p:extLst>
      <p:ext uri="{BB962C8B-B14F-4D97-AF65-F5344CB8AC3E}">
        <p14:creationId xmlns:p14="http://schemas.microsoft.com/office/powerpoint/2010/main" val="352639451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ppt_x"/>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par>
                          <p:cTn id="13" fill="hold">
                            <p:stCondLst>
                              <p:cond delay="1500"/>
                            </p:stCondLst>
                            <p:childTnLst>
                              <p:par>
                                <p:cTn id="14" presetID="2" presetClass="entr" presetSubtype="1"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ppt_x"/>
                                          </p:val>
                                        </p:tav>
                                        <p:tav tm="100000">
                                          <p:val>
                                            <p:strVal val="#ppt_x"/>
                                          </p:val>
                                        </p:tav>
                                      </p:tavLst>
                                    </p:anim>
                                    <p:anim calcmode="lin" valueType="num">
                                      <p:cBhvr additive="base">
                                        <p:cTn id="17" dur="500" fill="hold"/>
                                        <p:tgtEl>
                                          <p:spTgt spid="6"/>
                                        </p:tgtEl>
                                        <p:attrNameLst>
                                          <p:attrName>ppt_y</p:attrName>
                                        </p:attrNameLst>
                                      </p:cBhvr>
                                      <p:tavLst>
                                        <p:tav tm="0">
                                          <p:val>
                                            <p:strVal val="0-#ppt_h/2"/>
                                          </p:val>
                                        </p:tav>
                                        <p:tav tm="100000">
                                          <p:val>
                                            <p:strVal val="#ppt_y"/>
                                          </p:val>
                                        </p:tav>
                                      </p:tavLst>
                                    </p:anim>
                                  </p:childTnLst>
                                </p:cTn>
                              </p:par>
                            </p:childTnLst>
                          </p:cTn>
                        </p:par>
                        <p:par>
                          <p:cTn id="18" fill="hold">
                            <p:stCondLst>
                              <p:cond delay="2000"/>
                            </p:stCondLst>
                            <p:childTnLst>
                              <p:par>
                                <p:cTn id="19" presetID="2" presetClass="entr" presetSubtype="4"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 calcmode="lin" valueType="num">
                                      <p:cBhvr additive="base">
                                        <p:cTn id="21" dur="2000" fill="hold"/>
                                        <p:tgtEl>
                                          <p:spTgt spid="4"/>
                                        </p:tgtEl>
                                        <p:attrNameLst>
                                          <p:attrName>ppt_x</p:attrName>
                                        </p:attrNameLst>
                                      </p:cBhvr>
                                      <p:tavLst>
                                        <p:tav tm="0">
                                          <p:val>
                                            <p:strVal val="#ppt_x"/>
                                          </p:val>
                                        </p:tav>
                                        <p:tav tm="100000">
                                          <p:val>
                                            <p:strVal val="#ppt_x"/>
                                          </p:val>
                                        </p:tav>
                                      </p:tavLst>
                                    </p:anim>
                                    <p:anim calcmode="lin" valueType="num">
                                      <p:cBhvr additive="base">
                                        <p:cTn id="22" dur="2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TextBox 22"/>
          <p:cNvSpPr txBox="1"/>
          <p:nvPr/>
        </p:nvSpPr>
        <p:spPr>
          <a:xfrm>
            <a:off x="6019800" y="3678960"/>
            <a:ext cx="2022034" cy="461665"/>
          </a:xfrm>
          <a:prstGeom prst="rect">
            <a:avLst/>
          </a:prstGeom>
          <a:noFill/>
        </p:spPr>
        <p:txBody>
          <a:bodyPr wrap="square" rtlCol="0">
            <a:spAutoFit/>
          </a:bodyPr>
          <a:lstStyle/>
          <a:p>
            <a:r>
              <a:rPr lang="en-US" sz="2400" b="1" dirty="0" smtClean="0">
                <a:latin typeface="Calibri"/>
                <a:cs typeface="Calibri"/>
              </a:rPr>
              <a:t>WHO ARE WE</a:t>
            </a:r>
            <a:endParaRPr lang="en-US" sz="2400" b="1" dirty="0">
              <a:latin typeface="Calibri"/>
              <a:cs typeface="Calibri"/>
            </a:endParaRPr>
          </a:p>
        </p:txBody>
      </p:sp>
      <p:sp>
        <p:nvSpPr>
          <p:cNvPr id="24" name="Rectangle 23"/>
          <p:cNvSpPr/>
          <p:nvPr/>
        </p:nvSpPr>
        <p:spPr>
          <a:xfrm>
            <a:off x="5072108" y="4248410"/>
            <a:ext cx="3876640" cy="1615827"/>
          </a:xfrm>
          <a:prstGeom prst="rect">
            <a:avLst/>
          </a:prstGeom>
        </p:spPr>
        <p:txBody>
          <a:bodyPr wrap="square">
            <a:spAutoFit/>
          </a:bodyPr>
          <a:lstStyle/>
          <a:p>
            <a:r>
              <a:rPr lang="en-US" sz="1100" dirty="0" smtClean="0"/>
              <a:t>KRAM </a:t>
            </a:r>
            <a:r>
              <a:rPr lang="en-US" sz="1100" dirty="0"/>
              <a:t>and Associates Marketing Solutions, Inc. (KRAM), founded in 1985,  provides top tier marketing solutions that meet and exceed client expectations and increase their market share</a:t>
            </a:r>
            <a:r>
              <a:rPr lang="en-US" sz="1100" dirty="0" smtClean="0"/>
              <a:t>.</a:t>
            </a:r>
          </a:p>
          <a:p>
            <a:endParaRPr lang="en-US" sz="1100" dirty="0"/>
          </a:p>
          <a:p>
            <a:r>
              <a:rPr lang="en-US" sz="1100" dirty="0" smtClean="0"/>
              <a:t>KRAM's </a:t>
            </a:r>
            <a:r>
              <a:rPr lang="en-US" sz="1100" dirty="0"/>
              <a:t>rich  consortium  of business </a:t>
            </a:r>
            <a:r>
              <a:rPr lang="en-US" sz="1100" dirty="0" smtClean="0"/>
              <a:t>partners, including NATIVA, </a:t>
            </a:r>
            <a:r>
              <a:rPr lang="en-US" sz="1100" dirty="0"/>
              <a:t>provides clients with cost effective, one- stop-shop </a:t>
            </a:r>
            <a:r>
              <a:rPr lang="en-US" sz="1100" dirty="0" smtClean="0"/>
              <a:t>solutions for Marketing</a:t>
            </a:r>
            <a:r>
              <a:rPr lang="en-US" sz="1100" dirty="0"/>
              <a:t>, </a:t>
            </a:r>
            <a:r>
              <a:rPr lang="en-US" sz="1100" dirty="0" smtClean="0"/>
              <a:t>Market Research, </a:t>
            </a:r>
            <a:r>
              <a:rPr lang="en-US" sz="1100" dirty="0"/>
              <a:t>Printing, </a:t>
            </a:r>
            <a:r>
              <a:rPr lang="en-US" sz="1100" dirty="0" smtClean="0"/>
              <a:t>Graphic Design</a:t>
            </a:r>
            <a:r>
              <a:rPr lang="en-US" sz="1100" dirty="0"/>
              <a:t>, </a:t>
            </a:r>
            <a:r>
              <a:rPr lang="en-US" sz="1100" dirty="0" smtClean="0"/>
              <a:t>Branding, Web Design and Development</a:t>
            </a:r>
            <a:r>
              <a:rPr lang="en-US" sz="1100" dirty="0"/>
              <a:t>, Social </a:t>
            </a:r>
            <a:r>
              <a:rPr lang="en-US" sz="1100" dirty="0" smtClean="0"/>
              <a:t>Media Interactions </a:t>
            </a:r>
          </a:p>
          <a:p>
            <a:r>
              <a:rPr lang="en-US" sz="1100" dirty="0" smtClean="0"/>
              <a:t>and </a:t>
            </a:r>
            <a:r>
              <a:rPr lang="en-US" sz="1100" dirty="0"/>
              <a:t>internet technology.</a:t>
            </a:r>
          </a:p>
        </p:txBody>
      </p:sp>
      <p:pic>
        <p:nvPicPr>
          <p:cNvPr id="6" name="Picture 5" descr="ABOUT.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19" y="868680"/>
            <a:ext cx="5175504" cy="5989320"/>
          </a:xfrm>
          <a:prstGeom prst="rect">
            <a:avLst/>
          </a:prstGeom>
        </p:spPr>
      </p:pic>
      <p:pic>
        <p:nvPicPr>
          <p:cNvPr id="11" name="Picture 10" descr="KRAM-LOGO.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562600" y="1295400"/>
            <a:ext cx="2811229" cy="1534297"/>
          </a:xfrm>
          <a:prstGeom prst="rect">
            <a:avLst/>
          </a:prstGeom>
        </p:spPr>
      </p:pic>
    </p:spTree>
    <p:extLst>
      <p:ext uri="{BB962C8B-B14F-4D97-AF65-F5344CB8AC3E}">
        <p14:creationId xmlns:p14="http://schemas.microsoft.com/office/powerpoint/2010/main" val="10070083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50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2000" fill="hold"/>
                                        <p:tgtEl>
                                          <p:spTgt spid="6"/>
                                        </p:tgtEl>
                                        <p:attrNameLst>
                                          <p:attrName>ppt_x</p:attrName>
                                        </p:attrNameLst>
                                      </p:cBhvr>
                                      <p:tavLst>
                                        <p:tav tm="0">
                                          <p:val>
                                            <p:strVal val="0-#ppt_w/2"/>
                                          </p:val>
                                        </p:tav>
                                        <p:tav tm="100000">
                                          <p:val>
                                            <p:strVal val="#ppt_x"/>
                                          </p:val>
                                        </p:tav>
                                      </p:tavLst>
                                    </p:anim>
                                    <p:anim calcmode="lin" valueType="num">
                                      <p:cBhvr additive="base">
                                        <p:cTn id="8" dur="20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2500"/>
                            </p:stCondLst>
                            <p:childTnLst>
                              <p:par>
                                <p:cTn id="10" presetID="2" presetClass="entr" presetSubtype="2" fill="hold" grpId="0" nodeType="afterEffect">
                                  <p:stCondLst>
                                    <p:cond delay="0"/>
                                  </p:stCondLst>
                                  <p:childTnLst>
                                    <p:set>
                                      <p:cBhvr>
                                        <p:cTn id="11" dur="1" fill="hold">
                                          <p:stCondLst>
                                            <p:cond delay="0"/>
                                          </p:stCondLst>
                                        </p:cTn>
                                        <p:tgtEl>
                                          <p:spTgt spid="23"/>
                                        </p:tgtEl>
                                        <p:attrNameLst>
                                          <p:attrName>style.visibility</p:attrName>
                                        </p:attrNameLst>
                                      </p:cBhvr>
                                      <p:to>
                                        <p:strVal val="visible"/>
                                      </p:to>
                                    </p:set>
                                    <p:anim calcmode="lin" valueType="num">
                                      <p:cBhvr additive="base">
                                        <p:cTn id="12" dur="500" fill="hold"/>
                                        <p:tgtEl>
                                          <p:spTgt spid="23"/>
                                        </p:tgtEl>
                                        <p:attrNameLst>
                                          <p:attrName>ppt_x</p:attrName>
                                        </p:attrNameLst>
                                      </p:cBhvr>
                                      <p:tavLst>
                                        <p:tav tm="0">
                                          <p:val>
                                            <p:strVal val="1+#ppt_w/2"/>
                                          </p:val>
                                        </p:tav>
                                        <p:tav tm="100000">
                                          <p:val>
                                            <p:strVal val="#ppt_x"/>
                                          </p:val>
                                        </p:tav>
                                      </p:tavLst>
                                    </p:anim>
                                    <p:anim calcmode="lin" valueType="num">
                                      <p:cBhvr additive="base">
                                        <p:cTn id="13" dur="500" fill="hold"/>
                                        <p:tgtEl>
                                          <p:spTgt spid="23"/>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2" fill="hold" grpId="0" nodeType="afterEffect">
                                  <p:stCondLst>
                                    <p:cond delay="500"/>
                                  </p:stCondLst>
                                  <p:childTnLst>
                                    <p:set>
                                      <p:cBhvr>
                                        <p:cTn id="16" dur="1" fill="hold">
                                          <p:stCondLst>
                                            <p:cond delay="0"/>
                                          </p:stCondLst>
                                        </p:cTn>
                                        <p:tgtEl>
                                          <p:spTgt spid="24"/>
                                        </p:tgtEl>
                                        <p:attrNameLst>
                                          <p:attrName>style.visibility</p:attrName>
                                        </p:attrNameLst>
                                      </p:cBhvr>
                                      <p:to>
                                        <p:strVal val="visible"/>
                                      </p:to>
                                    </p:set>
                                    <p:anim calcmode="lin" valueType="num">
                                      <p:cBhvr additive="base">
                                        <p:cTn id="17" dur="1000" fill="hold"/>
                                        <p:tgtEl>
                                          <p:spTgt spid="24"/>
                                        </p:tgtEl>
                                        <p:attrNameLst>
                                          <p:attrName>ppt_x</p:attrName>
                                        </p:attrNameLst>
                                      </p:cBhvr>
                                      <p:tavLst>
                                        <p:tav tm="0">
                                          <p:val>
                                            <p:strVal val="1+#ppt_w/2"/>
                                          </p:val>
                                        </p:tav>
                                        <p:tav tm="100000">
                                          <p:val>
                                            <p:strVal val="#ppt_x"/>
                                          </p:val>
                                        </p:tav>
                                      </p:tavLst>
                                    </p:anim>
                                    <p:anim calcmode="lin" valueType="num">
                                      <p:cBhvr additive="base">
                                        <p:cTn id="18" dur="1000" fill="hold"/>
                                        <p:tgtEl>
                                          <p:spTgt spid="24"/>
                                        </p:tgtEl>
                                        <p:attrNameLst>
                                          <p:attrName>ppt_y</p:attrName>
                                        </p:attrNameLst>
                                      </p:cBhvr>
                                      <p:tavLst>
                                        <p:tav tm="0">
                                          <p:val>
                                            <p:strVal val="#ppt_y"/>
                                          </p:val>
                                        </p:tav>
                                        <p:tav tm="100000">
                                          <p:val>
                                            <p:strVal val="#ppt_y"/>
                                          </p:val>
                                        </p:tav>
                                      </p:tavLst>
                                    </p:anim>
                                  </p:childTnLst>
                                </p:cTn>
                              </p:par>
                            </p:childTnLst>
                          </p:cTn>
                        </p:par>
                        <p:par>
                          <p:cTn id="19" fill="hold">
                            <p:stCondLst>
                              <p:cond delay="4500"/>
                            </p:stCondLst>
                            <p:childTnLst>
                              <p:par>
                                <p:cTn id="20" presetID="2" presetClass="entr" presetSubtype="1"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1000" fill="hold"/>
                                        <p:tgtEl>
                                          <p:spTgt spid="11"/>
                                        </p:tgtEl>
                                        <p:attrNameLst>
                                          <p:attrName>ppt_x</p:attrName>
                                        </p:attrNameLst>
                                      </p:cBhvr>
                                      <p:tavLst>
                                        <p:tav tm="0">
                                          <p:val>
                                            <p:strVal val="#ppt_x"/>
                                          </p:val>
                                        </p:tav>
                                        <p:tav tm="100000">
                                          <p:val>
                                            <p:strVal val="#ppt_x"/>
                                          </p:val>
                                        </p:tav>
                                      </p:tavLst>
                                    </p:anim>
                                    <p:anim calcmode="lin" valueType="num">
                                      <p:cBhvr additive="base">
                                        <p:cTn id="23" dur="1000" fill="hold"/>
                                        <p:tgtEl>
                                          <p:spTgt spid="1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33" name="Picture 32" descr="SERVICES-B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4391046"/>
            <a:ext cx="9144000" cy="2097479"/>
          </a:xfrm>
          <a:prstGeom prst="rect">
            <a:avLst/>
          </a:prstGeom>
          <a:gradFill flip="none" rotWithShape="1">
            <a:gsLst>
              <a:gs pos="0">
                <a:srgbClr val="7F00A3">
                  <a:alpha val="83000"/>
                </a:srgbClr>
              </a:gs>
              <a:gs pos="87000">
                <a:schemeClr val="tx1">
                  <a:alpha val="83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 name="Oval 4"/>
          <p:cNvSpPr/>
          <p:nvPr/>
        </p:nvSpPr>
        <p:spPr>
          <a:xfrm>
            <a:off x="1084311" y="3850318"/>
            <a:ext cx="1028700" cy="10287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Rectangle 5"/>
          <p:cNvSpPr/>
          <p:nvPr/>
        </p:nvSpPr>
        <p:spPr>
          <a:xfrm>
            <a:off x="702286" y="5410200"/>
            <a:ext cx="1760220" cy="923330"/>
          </a:xfrm>
          <a:prstGeom prst="rect">
            <a:avLst/>
          </a:prstGeom>
        </p:spPr>
        <p:txBody>
          <a:bodyPr wrap="square">
            <a:spAutoFit/>
          </a:bodyPr>
          <a:lstStyle/>
          <a:p>
            <a:pPr algn="ctr"/>
            <a:r>
              <a:rPr lang="en-US" sz="900" dirty="0" smtClean="0">
                <a:solidFill>
                  <a:schemeClr val="bg1"/>
                </a:solidFill>
              </a:rPr>
              <a:t>KRAM </a:t>
            </a:r>
            <a:r>
              <a:rPr lang="en-US" sz="900" dirty="0">
                <a:solidFill>
                  <a:schemeClr val="bg1"/>
                </a:solidFill>
              </a:rPr>
              <a:t>provides consulting, research, strategic marketing, brand management, and quality assurance to ensure a consistent message across all communication platforms.</a:t>
            </a:r>
          </a:p>
        </p:txBody>
      </p:sp>
      <p:sp>
        <p:nvSpPr>
          <p:cNvPr id="7" name="TextBox 6"/>
          <p:cNvSpPr txBox="1"/>
          <p:nvPr/>
        </p:nvSpPr>
        <p:spPr>
          <a:xfrm>
            <a:off x="457200" y="4944711"/>
            <a:ext cx="2057399" cy="523220"/>
          </a:xfrm>
          <a:prstGeom prst="rect">
            <a:avLst/>
          </a:prstGeom>
          <a:noFill/>
        </p:spPr>
        <p:txBody>
          <a:bodyPr wrap="square" rtlCol="0">
            <a:spAutoFit/>
          </a:bodyPr>
          <a:lstStyle/>
          <a:p>
            <a:pPr algn="ctr"/>
            <a:r>
              <a:rPr lang="en-US" sz="1400" b="1" dirty="0" smtClean="0">
                <a:solidFill>
                  <a:schemeClr val="bg1"/>
                </a:solidFill>
                <a:latin typeface="Calibri"/>
                <a:cs typeface="Calibri"/>
              </a:rPr>
              <a:t>PROJECT </a:t>
            </a:r>
          </a:p>
          <a:p>
            <a:pPr algn="ctr"/>
            <a:r>
              <a:rPr lang="en-US" sz="1400" b="1" dirty="0" smtClean="0">
                <a:solidFill>
                  <a:schemeClr val="bg1"/>
                </a:solidFill>
                <a:latin typeface="Calibri"/>
                <a:cs typeface="Calibri"/>
              </a:rPr>
              <a:t>MANAGEMENT</a:t>
            </a:r>
            <a:endParaRPr lang="en-US" sz="1400" b="1" dirty="0">
              <a:solidFill>
                <a:schemeClr val="bg1"/>
              </a:solidFill>
              <a:latin typeface="Calibri"/>
              <a:cs typeface="Calibri"/>
            </a:endParaRPr>
          </a:p>
        </p:txBody>
      </p:sp>
      <p:sp>
        <p:nvSpPr>
          <p:cNvPr id="8" name="Oval 7"/>
          <p:cNvSpPr/>
          <p:nvPr/>
        </p:nvSpPr>
        <p:spPr>
          <a:xfrm>
            <a:off x="3097750" y="3850318"/>
            <a:ext cx="1028700" cy="102870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2715725" y="5410200"/>
            <a:ext cx="1760220" cy="923330"/>
          </a:xfrm>
          <a:prstGeom prst="rect">
            <a:avLst/>
          </a:prstGeom>
        </p:spPr>
        <p:txBody>
          <a:bodyPr wrap="square">
            <a:spAutoFit/>
          </a:bodyPr>
          <a:lstStyle/>
          <a:p>
            <a:pPr algn="ctr"/>
            <a:r>
              <a:rPr lang="en-US" sz="900" dirty="0">
                <a:solidFill>
                  <a:schemeClr val="bg1"/>
                </a:solidFill>
              </a:rPr>
              <a:t>Our creative services provides consistent branding for our clients that includes Advertising and Graphic Design, Printing, Direct Mail campaigns </a:t>
            </a:r>
            <a:endParaRPr lang="en-US" sz="900" dirty="0" smtClean="0">
              <a:solidFill>
                <a:schemeClr val="bg1"/>
              </a:solidFill>
            </a:endParaRPr>
          </a:p>
          <a:p>
            <a:pPr algn="ctr"/>
            <a:r>
              <a:rPr lang="en-US" sz="900" dirty="0" smtClean="0">
                <a:solidFill>
                  <a:schemeClr val="bg1"/>
                </a:solidFill>
              </a:rPr>
              <a:t>and </a:t>
            </a:r>
            <a:r>
              <a:rPr lang="en-US" sz="900" dirty="0">
                <a:solidFill>
                  <a:schemeClr val="bg1"/>
                </a:solidFill>
              </a:rPr>
              <a:t>Media buying</a:t>
            </a:r>
            <a:r>
              <a:rPr lang="en-US" sz="900" dirty="0" smtClean="0">
                <a:solidFill>
                  <a:schemeClr val="bg1"/>
                </a:solidFill>
              </a:rPr>
              <a:t>.</a:t>
            </a:r>
            <a:endParaRPr lang="en-US" sz="900" dirty="0">
              <a:solidFill>
                <a:schemeClr val="bg1"/>
              </a:solidFill>
            </a:endParaRPr>
          </a:p>
        </p:txBody>
      </p:sp>
      <p:sp>
        <p:nvSpPr>
          <p:cNvPr id="10" name="TextBox 9"/>
          <p:cNvSpPr txBox="1"/>
          <p:nvPr/>
        </p:nvSpPr>
        <p:spPr>
          <a:xfrm>
            <a:off x="2715725" y="4944711"/>
            <a:ext cx="1760220" cy="523220"/>
          </a:xfrm>
          <a:prstGeom prst="rect">
            <a:avLst/>
          </a:prstGeom>
          <a:noFill/>
        </p:spPr>
        <p:txBody>
          <a:bodyPr wrap="square" rtlCol="0">
            <a:spAutoFit/>
          </a:bodyPr>
          <a:lstStyle/>
          <a:p>
            <a:pPr algn="ctr"/>
            <a:r>
              <a:rPr lang="en-US" sz="1400" b="1" dirty="0">
                <a:solidFill>
                  <a:schemeClr val="bg1"/>
                </a:solidFill>
                <a:latin typeface="Calibri"/>
                <a:cs typeface="Calibri"/>
              </a:rPr>
              <a:t>CREATIVE </a:t>
            </a:r>
            <a:endParaRPr lang="en-US" sz="1400" b="1" dirty="0" smtClean="0">
              <a:solidFill>
                <a:schemeClr val="bg1"/>
              </a:solidFill>
              <a:latin typeface="Calibri"/>
              <a:cs typeface="Calibri"/>
            </a:endParaRPr>
          </a:p>
          <a:p>
            <a:pPr algn="ctr"/>
            <a:r>
              <a:rPr lang="en-US" sz="1400" b="1" dirty="0" smtClean="0">
                <a:solidFill>
                  <a:schemeClr val="bg1"/>
                </a:solidFill>
                <a:latin typeface="Calibri"/>
                <a:cs typeface="Calibri"/>
              </a:rPr>
              <a:t>SERVICES</a:t>
            </a:r>
            <a:endParaRPr lang="en-US" sz="1400" b="1" dirty="0">
              <a:solidFill>
                <a:schemeClr val="bg1"/>
              </a:solidFill>
              <a:latin typeface="Calibri"/>
              <a:cs typeface="Calibri"/>
            </a:endParaRPr>
          </a:p>
        </p:txBody>
      </p:sp>
      <p:sp>
        <p:nvSpPr>
          <p:cNvPr id="11" name="Oval 10"/>
          <p:cNvSpPr/>
          <p:nvPr/>
        </p:nvSpPr>
        <p:spPr>
          <a:xfrm>
            <a:off x="5111189" y="3850318"/>
            <a:ext cx="1028700" cy="102870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4729163" y="5410200"/>
            <a:ext cx="1760220" cy="923330"/>
          </a:xfrm>
          <a:prstGeom prst="rect">
            <a:avLst/>
          </a:prstGeom>
        </p:spPr>
        <p:txBody>
          <a:bodyPr wrap="square">
            <a:spAutoFit/>
          </a:bodyPr>
          <a:lstStyle/>
          <a:p>
            <a:pPr algn="ctr"/>
            <a:r>
              <a:rPr lang="en-US" sz="900" dirty="0">
                <a:solidFill>
                  <a:schemeClr val="bg1"/>
                </a:solidFill>
              </a:rPr>
              <a:t>Our team is able to assist in the design and development of your website and online promotions, integrate market research,  social media, e-commerce and interactive media solutions.</a:t>
            </a:r>
          </a:p>
        </p:txBody>
      </p:sp>
      <p:sp>
        <p:nvSpPr>
          <p:cNvPr id="13" name="TextBox 12"/>
          <p:cNvSpPr txBox="1"/>
          <p:nvPr/>
        </p:nvSpPr>
        <p:spPr>
          <a:xfrm>
            <a:off x="4729163" y="4944711"/>
            <a:ext cx="1760220" cy="483722"/>
          </a:xfrm>
          <a:prstGeom prst="rect">
            <a:avLst/>
          </a:prstGeom>
          <a:noFill/>
        </p:spPr>
        <p:txBody>
          <a:bodyPr wrap="square" rtlCol="0">
            <a:spAutoFit/>
          </a:bodyPr>
          <a:lstStyle/>
          <a:p>
            <a:pPr algn="ctr">
              <a:lnSpc>
                <a:spcPct val="90000"/>
              </a:lnSpc>
            </a:pPr>
            <a:r>
              <a:rPr lang="en-US" sz="1400" b="1" dirty="0">
                <a:solidFill>
                  <a:schemeClr val="bg1"/>
                </a:solidFill>
                <a:latin typeface="Calibri"/>
                <a:cs typeface="Calibri"/>
              </a:rPr>
              <a:t>WEB </a:t>
            </a:r>
            <a:endParaRPr lang="en-US" sz="1400" b="1" dirty="0" smtClean="0">
              <a:solidFill>
                <a:schemeClr val="bg1"/>
              </a:solidFill>
              <a:latin typeface="Calibri"/>
              <a:cs typeface="Calibri"/>
            </a:endParaRPr>
          </a:p>
          <a:p>
            <a:pPr algn="ctr">
              <a:lnSpc>
                <a:spcPct val="90000"/>
              </a:lnSpc>
            </a:pPr>
            <a:r>
              <a:rPr lang="en-US" sz="1400" b="1" dirty="0" smtClean="0">
                <a:solidFill>
                  <a:schemeClr val="bg1"/>
                </a:solidFill>
                <a:latin typeface="Calibri"/>
                <a:cs typeface="Calibri"/>
              </a:rPr>
              <a:t>SERVICES</a:t>
            </a:r>
            <a:endParaRPr lang="en-US" sz="1400" b="1" dirty="0">
              <a:solidFill>
                <a:schemeClr val="bg1"/>
              </a:solidFill>
              <a:latin typeface="Calibri"/>
              <a:cs typeface="Calibri"/>
            </a:endParaRPr>
          </a:p>
        </p:txBody>
      </p:sp>
      <p:sp>
        <p:nvSpPr>
          <p:cNvPr id="14" name="Oval 13"/>
          <p:cNvSpPr/>
          <p:nvPr/>
        </p:nvSpPr>
        <p:spPr>
          <a:xfrm>
            <a:off x="7124627" y="3850318"/>
            <a:ext cx="1028700" cy="102870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6742602" y="5410200"/>
            <a:ext cx="1760220" cy="923330"/>
          </a:xfrm>
          <a:prstGeom prst="rect">
            <a:avLst/>
          </a:prstGeom>
        </p:spPr>
        <p:txBody>
          <a:bodyPr wrap="square">
            <a:spAutoFit/>
          </a:bodyPr>
          <a:lstStyle/>
          <a:p>
            <a:pPr algn="ctr"/>
            <a:r>
              <a:rPr lang="en-US" sz="900" dirty="0">
                <a:solidFill>
                  <a:schemeClr val="bg1"/>
                </a:solidFill>
              </a:rPr>
              <a:t>KRAM is your partner in the design and </a:t>
            </a:r>
            <a:r>
              <a:rPr lang="en-US" sz="900" dirty="0" smtClean="0">
                <a:solidFill>
                  <a:schemeClr val="bg1"/>
                </a:solidFill>
              </a:rPr>
              <a:t>installation </a:t>
            </a:r>
            <a:r>
              <a:rPr lang="en-US" sz="900" dirty="0">
                <a:solidFill>
                  <a:schemeClr val="bg1"/>
                </a:solidFill>
              </a:rPr>
              <a:t>of aerial </a:t>
            </a:r>
            <a:endParaRPr lang="en-US" sz="900" dirty="0" smtClean="0">
              <a:solidFill>
                <a:schemeClr val="bg1"/>
              </a:solidFill>
            </a:endParaRPr>
          </a:p>
          <a:p>
            <a:pPr algn="ctr"/>
            <a:r>
              <a:rPr lang="en-US" sz="900" dirty="0" smtClean="0">
                <a:solidFill>
                  <a:schemeClr val="bg1"/>
                </a:solidFill>
              </a:rPr>
              <a:t>or </a:t>
            </a:r>
            <a:r>
              <a:rPr lang="en-US" sz="900" dirty="0">
                <a:solidFill>
                  <a:schemeClr val="bg1"/>
                </a:solidFill>
              </a:rPr>
              <a:t>underground fiber optic cabling, computers, computer peripheral equipment and associated services.</a:t>
            </a:r>
          </a:p>
        </p:txBody>
      </p:sp>
      <p:sp>
        <p:nvSpPr>
          <p:cNvPr id="16" name="TextBox 15"/>
          <p:cNvSpPr txBox="1"/>
          <p:nvPr/>
        </p:nvSpPr>
        <p:spPr>
          <a:xfrm>
            <a:off x="6858000" y="4944711"/>
            <a:ext cx="1523999" cy="461665"/>
          </a:xfrm>
          <a:prstGeom prst="rect">
            <a:avLst/>
          </a:prstGeom>
          <a:noFill/>
        </p:spPr>
        <p:txBody>
          <a:bodyPr wrap="square" rtlCol="0">
            <a:spAutoFit/>
          </a:bodyPr>
          <a:lstStyle/>
          <a:p>
            <a:pPr algn="ctr"/>
            <a:r>
              <a:rPr lang="en-US" sz="1200" b="1" dirty="0" smtClean="0">
                <a:solidFill>
                  <a:schemeClr val="bg1"/>
                </a:solidFill>
                <a:latin typeface="Calibi"/>
                <a:cs typeface="Calibi"/>
              </a:rPr>
              <a:t>INFORMATION </a:t>
            </a:r>
            <a:r>
              <a:rPr lang="en-US" sz="1200" b="1" dirty="0">
                <a:solidFill>
                  <a:schemeClr val="bg1"/>
                </a:solidFill>
                <a:latin typeface="Calibi"/>
                <a:cs typeface="Calibi"/>
              </a:rPr>
              <a:t>TECHNOLOGY</a:t>
            </a:r>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396939" y="4136609"/>
            <a:ext cx="457200" cy="457200"/>
          </a:xfrm>
          <a:prstGeom prst="rect">
            <a:avLst/>
          </a:prstGeom>
        </p:spPr>
      </p:pic>
      <p:pic>
        <p:nvPicPr>
          <p:cNvPr id="20" name="Picture 1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10377" y="4122879"/>
            <a:ext cx="457200" cy="457200"/>
          </a:xfrm>
          <a:prstGeom prst="rect">
            <a:avLst/>
          </a:prstGeom>
        </p:spPr>
      </p:pic>
      <p:pic>
        <p:nvPicPr>
          <p:cNvPr id="23" name="Picture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370061" y="4140405"/>
            <a:ext cx="457200" cy="457200"/>
          </a:xfrm>
          <a:prstGeom prst="rect">
            <a:avLst/>
          </a:prstGeom>
        </p:spPr>
      </p:pic>
      <p:pic>
        <p:nvPicPr>
          <p:cNvPr id="24" name="Picture 2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383500" y="4136177"/>
            <a:ext cx="457200" cy="457200"/>
          </a:xfrm>
          <a:prstGeom prst="rect">
            <a:avLst/>
          </a:prstGeom>
        </p:spPr>
      </p:pic>
      <p:sp>
        <p:nvSpPr>
          <p:cNvPr id="25" name="TextBox 24"/>
          <p:cNvSpPr txBox="1"/>
          <p:nvPr/>
        </p:nvSpPr>
        <p:spPr>
          <a:xfrm>
            <a:off x="2514600" y="989769"/>
            <a:ext cx="4151848" cy="461665"/>
          </a:xfrm>
          <a:prstGeom prst="rect">
            <a:avLst/>
          </a:prstGeom>
          <a:noFill/>
        </p:spPr>
        <p:txBody>
          <a:bodyPr wrap="square" rtlCol="0">
            <a:spAutoFit/>
          </a:bodyPr>
          <a:lstStyle/>
          <a:p>
            <a:r>
              <a:rPr lang="en-US" sz="2400" b="1" dirty="0" smtClean="0">
                <a:solidFill>
                  <a:schemeClr val="bg1"/>
                </a:solidFill>
                <a:latin typeface="Calibri"/>
                <a:cs typeface="Calibri"/>
              </a:rPr>
              <a:t>KRAM &amp; ASSOCIATES SERVICES</a:t>
            </a:r>
            <a:endParaRPr lang="en-US" sz="2400" b="1" dirty="0">
              <a:solidFill>
                <a:schemeClr val="bg1"/>
              </a:solidFill>
              <a:latin typeface="Calibri"/>
              <a:cs typeface="Calibri"/>
            </a:endParaRPr>
          </a:p>
        </p:txBody>
      </p:sp>
    </p:spTree>
    <p:extLst>
      <p:ext uri="{BB962C8B-B14F-4D97-AF65-F5344CB8AC3E}">
        <p14:creationId xmlns:p14="http://schemas.microsoft.com/office/powerpoint/2010/main" val="87436763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1+#ppt_w/2"/>
                                          </p:val>
                                        </p:tav>
                                        <p:tav tm="100000">
                                          <p:val>
                                            <p:strVal val="#ppt_x"/>
                                          </p:val>
                                        </p:tav>
                                      </p:tavLst>
                                    </p:anim>
                                    <p:anim calcmode="lin" valueType="num">
                                      <p:cBhvr additive="base">
                                        <p:cTn id="13" dur="500" fill="hold"/>
                                        <p:tgtEl>
                                          <p:spTgt spid="8"/>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1+#ppt_w/2"/>
                                          </p:val>
                                        </p:tav>
                                        <p:tav tm="100000">
                                          <p:val>
                                            <p:strVal val="#ppt_x"/>
                                          </p:val>
                                        </p:tav>
                                      </p:tavLst>
                                    </p:anim>
                                    <p:anim calcmode="lin" valueType="num">
                                      <p:cBhvr additive="base">
                                        <p:cTn id="18" dur="500" fill="hold"/>
                                        <p:tgtEl>
                                          <p:spTgt spid="11"/>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grpId="0" nodeType="after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additive="base">
                                        <p:cTn id="22" dur="500" fill="hold"/>
                                        <p:tgtEl>
                                          <p:spTgt spid="14"/>
                                        </p:tgtEl>
                                        <p:attrNameLst>
                                          <p:attrName>ppt_x</p:attrName>
                                        </p:attrNameLst>
                                      </p:cBhvr>
                                      <p:tavLst>
                                        <p:tav tm="0">
                                          <p:val>
                                            <p:strVal val="1+#ppt_w/2"/>
                                          </p:val>
                                        </p:tav>
                                        <p:tav tm="100000">
                                          <p:val>
                                            <p:strVal val="#ppt_x"/>
                                          </p:val>
                                        </p:tav>
                                      </p:tavLst>
                                    </p:anim>
                                    <p:anim calcmode="lin" valueType="num">
                                      <p:cBhvr additive="base">
                                        <p:cTn id="23" dur="500" fill="hold"/>
                                        <p:tgtEl>
                                          <p:spTgt spid="14"/>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1+#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 calcmode="lin" valueType="num">
                                      <p:cBhvr additive="base">
                                        <p:cTn id="32" dur="500" fill="hold"/>
                                        <p:tgtEl>
                                          <p:spTgt spid="18"/>
                                        </p:tgtEl>
                                        <p:attrNameLst>
                                          <p:attrName>ppt_x</p:attrName>
                                        </p:attrNameLst>
                                      </p:cBhvr>
                                      <p:tavLst>
                                        <p:tav tm="0">
                                          <p:val>
                                            <p:strVal val="1+#ppt_w/2"/>
                                          </p:val>
                                        </p:tav>
                                        <p:tav tm="100000">
                                          <p:val>
                                            <p:strVal val="#ppt_x"/>
                                          </p:val>
                                        </p:tav>
                                      </p:tavLst>
                                    </p:anim>
                                    <p:anim calcmode="lin" valueType="num">
                                      <p:cBhvr additive="base">
                                        <p:cTn id="33" dur="500" fill="hold"/>
                                        <p:tgtEl>
                                          <p:spTgt spid="18"/>
                                        </p:tgtEl>
                                        <p:attrNameLst>
                                          <p:attrName>ppt_y</p:attrName>
                                        </p:attrNameLst>
                                      </p:cBhvr>
                                      <p:tavLst>
                                        <p:tav tm="0">
                                          <p:val>
                                            <p:strVal val="#ppt_y"/>
                                          </p:val>
                                        </p:tav>
                                        <p:tav tm="100000">
                                          <p:val>
                                            <p:strVal val="#ppt_y"/>
                                          </p:val>
                                        </p:tav>
                                      </p:tavLst>
                                    </p:anim>
                                  </p:childTnLst>
                                </p:cTn>
                              </p:par>
                            </p:childTnLst>
                          </p:cTn>
                        </p:par>
                        <p:par>
                          <p:cTn id="34" fill="hold">
                            <p:stCondLst>
                              <p:cond delay="3500"/>
                            </p:stCondLst>
                            <p:childTnLst>
                              <p:par>
                                <p:cTn id="35" presetID="2" presetClass="entr" presetSubtype="2" fill="hold" nodeType="after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fill="hold"/>
                                        <p:tgtEl>
                                          <p:spTgt spid="24"/>
                                        </p:tgtEl>
                                        <p:attrNameLst>
                                          <p:attrName>ppt_x</p:attrName>
                                        </p:attrNameLst>
                                      </p:cBhvr>
                                      <p:tavLst>
                                        <p:tav tm="0">
                                          <p:val>
                                            <p:strVal val="1+#ppt_w/2"/>
                                          </p:val>
                                        </p:tav>
                                        <p:tav tm="100000">
                                          <p:val>
                                            <p:strVal val="#ppt_x"/>
                                          </p:val>
                                        </p:tav>
                                      </p:tavLst>
                                    </p:anim>
                                    <p:anim calcmode="lin" valueType="num">
                                      <p:cBhvr additive="base">
                                        <p:cTn id="38" dur="500" fill="hold"/>
                                        <p:tgtEl>
                                          <p:spTgt spid="24"/>
                                        </p:tgtEl>
                                        <p:attrNameLst>
                                          <p:attrName>ppt_y</p:attrName>
                                        </p:attrNameLst>
                                      </p:cBhvr>
                                      <p:tavLst>
                                        <p:tav tm="0">
                                          <p:val>
                                            <p:strVal val="#ppt_y"/>
                                          </p:val>
                                        </p:tav>
                                        <p:tav tm="100000">
                                          <p:val>
                                            <p:strVal val="#ppt_y"/>
                                          </p:val>
                                        </p:tav>
                                      </p:tavLst>
                                    </p:anim>
                                  </p:childTnLst>
                                </p:cTn>
                              </p:par>
                            </p:childTnLst>
                          </p:cTn>
                        </p:par>
                        <p:par>
                          <p:cTn id="39" fill="hold">
                            <p:stCondLst>
                              <p:cond delay="4000"/>
                            </p:stCondLst>
                            <p:childTnLst>
                              <p:par>
                                <p:cTn id="40" presetID="2" presetClass="entr" presetSubtype="2"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 calcmode="lin" valueType="num">
                                      <p:cBhvr additive="base">
                                        <p:cTn id="42" dur="500" fill="hold"/>
                                        <p:tgtEl>
                                          <p:spTgt spid="23"/>
                                        </p:tgtEl>
                                        <p:attrNameLst>
                                          <p:attrName>ppt_x</p:attrName>
                                        </p:attrNameLst>
                                      </p:cBhvr>
                                      <p:tavLst>
                                        <p:tav tm="0">
                                          <p:val>
                                            <p:strVal val="1+#ppt_w/2"/>
                                          </p:val>
                                        </p:tav>
                                        <p:tav tm="100000">
                                          <p:val>
                                            <p:strVal val="#ppt_x"/>
                                          </p:val>
                                        </p:tav>
                                      </p:tavLst>
                                    </p:anim>
                                    <p:anim calcmode="lin" valueType="num">
                                      <p:cBhvr additive="base">
                                        <p:cTn id="43" dur="5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8" grpId="0" animBg="1"/>
      <p:bldP spid="11" grpId="0" animBg="1"/>
      <p:bldP spid="14"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 name="Picture 38" descr="CLIENTS-2.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4572000" cy="6858000"/>
          </a:xfrm>
          <a:prstGeom prst="rect">
            <a:avLst/>
          </a:prstGeom>
        </p:spPr>
      </p:pic>
      <p:sp>
        <p:nvSpPr>
          <p:cNvPr id="5" name="Rectangle 4"/>
          <p:cNvSpPr/>
          <p:nvPr/>
        </p:nvSpPr>
        <p:spPr>
          <a:xfrm>
            <a:off x="4985817" y="2106537"/>
            <a:ext cx="3692948" cy="646331"/>
          </a:xfrm>
          <a:prstGeom prst="rect">
            <a:avLst/>
          </a:prstGeom>
        </p:spPr>
        <p:txBody>
          <a:bodyPr wrap="square">
            <a:spAutoFit/>
          </a:bodyPr>
          <a:lstStyle/>
          <a:p>
            <a:r>
              <a:rPr lang="en-US" sz="900" dirty="0" smtClean="0">
                <a:solidFill>
                  <a:schemeClr val="tx2">
                    <a:lumMod val="50000"/>
                  </a:schemeClr>
                </a:solidFill>
              </a:rPr>
              <a:t>Designed and created multiple</a:t>
            </a:r>
            <a:r>
              <a:rPr lang="en-US" sz="900" dirty="0">
                <a:solidFill>
                  <a:schemeClr val="tx2">
                    <a:lumMod val="50000"/>
                  </a:schemeClr>
                </a:solidFill>
              </a:rPr>
              <a:t>,  general ads to attract American, Hispanic, </a:t>
            </a:r>
            <a:r>
              <a:rPr lang="en-US" sz="900" dirty="0" err="1">
                <a:solidFill>
                  <a:schemeClr val="tx2">
                    <a:lumMod val="50000"/>
                  </a:schemeClr>
                </a:solidFill>
              </a:rPr>
              <a:t>Somalian</a:t>
            </a:r>
            <a:r>
              <a:rPr lang="en-US" sz="900" dirty="0">
                <a:solidFill>
                  <a:schemeClr val="tx2">
                    <a:lumMod val="50000"/>
                  </a:schemeClr>
                </a:solidFill>
              </a:rPr>
              <a:t>, and Asian employees and suppliers. These ads were used on multiple communication platforms (in magazines, brochures, signage, website, trade publications) for a period of 4 years.</a:t>
            </a:r>
          </a:p>
        </p:txBody>
      </p:sp>
      <p:sp>
        <p:nvSpPr>
          <p:cNvPr id="6" name="TextBox 5"/>
          <p:cNvSpPr txBox="1"/>
          <p:nvPr/>
        </p:nvSpPr>
        <p:spPr>
          <a:xfrm>
            <a:off x="4985817" y="1856215"/>
            <a:ext cx="3777184" cy="323165"/>
          </a:xfrm>
          <a:prstGeom prst="rect">
            <a:avLst/>
          </a:prstGeom>
          <a:noFill/>
        </p:spPr>
        <p:txBody>
          <a:bodyPr wrap="square" rtlCol="0">
            <a:spAutoFit/>
          </a:bodyPr>
          <a:lstStyle/>
          <a:p>
            <a:r>
              <a:rPr lang="en-US" sz="1500" b="1" dirty="0" smtClean="0">
                <a:solidFill>
                  <a:srgbClr val="7F00A3"/>
                </a:solidFill>
                <a:latin typeface="Calibri"/>
                <a:cs typeface="Calibri"/>
              </a:rPr>
              <a:t>HONDA</a:t>
            </a:r>
            <a:r>
              <a:rPr lang="en-US" sz="1500" b="1" dirty="0" smtClean="0">
                <a:solidFill>
                  <a:schemeClr val="tx2">
                    <a:lumMod val="50000"/>
                  </a:schemeClr>
                </a:solidFill>
                <a:latin typeface="Calibri"/>
                <a:cs typeface="Calibri"/>
              </a:rPr>
              <a:t> OF AMERICA MANUFACTURING, INC.</a:t>
            </a:r>
            <a:endParaRPr lang="en-US" sz="1500" b="1" dirty="0">
              <a:solidFill>
                <a:schemeClr val="tx2">
                  <a:lumMod val="50000"/>
                </a:schemeClr>
              </a:solidFill>
              <a:latin typeface="Calibri"/>
              <a:cs typeface="Calibri"/>
            </a:endParaRPr>
          </a:p>
        </p:txBody>
      </p:sp>
      <p:sp>
        <p:nvSpPr>
          <p:cNvPr id="7" name="Oval 6"/>
          <p:cNvSpPr/>
          <p:nvPr/>
        </p:nvSpPr>
        <p:spPr>
          <a:xfrm>
            <a:off x="4291822" y="1856215"/>
            <a:ext cx="548640" cy="5486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57700" y="2016235"/>
            <a:ext cx="228600" cy="228600"/>
          </a:xfrm>
          <a:prstGeom prst="rect">
            <a:avLst/>
          </a:prstGeom>
        </p:spPr>
      </p:pic>
      <p:sp>
        <p:nvSpPr>
          <p:cNvPr id="9" name="Rectangle 8"/>
          <p:cNvSpPr/>
          <p:nvPr/>
        </p:nvSpPr>
        <p:spPr>
          <a:xfrm>
            <a:off x="4985817" y="3082282"/>
            <a:ext cx="3692948" cy="507831"/>
          </a:xfrm>
          <a:prstGeom prst="rect">
            <a:avLst/>
          </a:prstGeom>
        </p:spPr>
        <p:txBody>
          <a:bodyPr wrap="square">
            <a:spAutoFit/>
          </a:bodyPr>
          <a:lstStyle/>
          <a:p>
            <a:r>
              <a:rPr lang="en-US" sz="900" dirty="0" smtClean="0">
                <a:solidFill>
                  <a:schemeClr val="tx2">
                    <a:lumMod val="50000"/>
                  </a:schemeClr>
                </a:solidFill>
              </a:rPr>
              <a:t>Designed </a:t>
            </a:r>
            <a:r>
              <a:rPr lang="en-US" sz="900" dirty="0">
                <a:solidFill>
                  <a:schemeClr val="tx2">
                    <a:lumMod val="50000"/>
                  </a:schemeClr>
                </a:solidFill>
              </a:rPr>
              <a:t>and </a:t>
            </a:r>
            <a:r>
              <a:rPr lang="en-US" sz="900" dirty="0" smtClean="0">
                <a:solidFill>
                  <a:schemeClr val="tx2">
                    <a:lumMod val="50000"/>
                  </a:schemeClr>
                </a:solidFill>
              </a:rPr>
              <a:t>printed numerous </a:t>
            </a:r>
            <a:r>
              <a:rPr lang="en-US" sz="900" dirty="0">
                <a:solidFill>
                  <a:schemeClr val="tx2">
                    <a:lumMod val="50000"/>
                  </a:schemeClr>
                </a:solidFill>
              </a:rPr>
              <a:t>brochures and bookmarks as part of their outreach to potential minority students to consider Columbus State as a smart choice for academic learning and degree pursuit.</a:t>
            </a:r>
          </a:p>
        </p:txBody>
      </p:sp>
      <p:sp>
        <p:nvSpPr>
          <p:cNvPr id="10" name="TextBox 9"/>
          <p:cNvSpPr txBox="1"/>
          <p:nvPr/>
        </p:nvSpPr>
        <p:spPr>
          <a:xfrm>
            <a:off x="4985817" y="2831960"/>
            <a:ext cx="3692948" cy="323165"/>
          </a:xfrm>
          <a:prstGeom prst="rect">
            <a:avLst/>
          </a:prstGeom>
          <a:noFill/>
        </p:spPr>
        <p:txBody>
          <a:bodyPr wrap="square" rtlCol="0">
            <a:spAutoFit/>
          </a:bodyPr>
          <a:lstStyle/>
          <a:p>
            <a:r>
              <a:rPr lang="en-US" sz="1500" b="1" dirty="0" smtClean="0">
                <a:solidFill>
                  <a:srgbClr val="93C31B"/>
                </a:solidFill>
                <a:latin typeface="Calibri"/>
                <a:cs typeface="Calibri"/>
              </a:rPr>
              <a:t>COLUMBUS STATE </a:t>
            </a:r>
            <a:r>
              <a:rPr lang="en-US" sz="1500" b="1" dirty="0" smtClean="0">
                <a:solidFill>
                  <a:schemeClr val="tx2">
                    <a:lumMod val="50000"/>
                  </a:schemeClr>
                </a:solidFill>
                <a:latin typeface="Calibri"/>
                <a:cs typeface="Calibri"/>
              </a:rPr>
              <a:t>COMMUNITY COLLEGE </a:t>
            </a:r>
            <a:endParaRPr lang="en-US" sz="1500" b="1" dirty="0">
              <a:solidFill>
                <a:schemeClr val="tx2">
                  <a:lumMod val="50000"/>
                </a:schemeClr>
              </a:solidFill>
              <a:latin typeface="Calibri"/>
              <a:cs typeface="Calibri"/>
            </a:endParaRPr>
          </a:p>
        </p:txBody>
      </p:sp>
      <p:sp>
        <p:nvSpPr>
          <p:cNvPr id="11" name="Oval 10"/>
          <p:cNvSpPr/>
          <p:nvPr/>
        </p:nvSpPr>
        <p:spPr>
          <a:xfrm>
            <a:off x="4291822" y="2831960"/>
            <a:ext cx="548640" cy="5486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4985817" y="3934162"/>
            <a:ext cx="3692948" cy="507831"/>
          </a:xfrm>
          <a:prstGeom prst="rect">
            <a:avLst/>
          </a:prstGeom>
        </p:spPr>
        <p:txBody>
          <a:bodyPr wrap="square">
            <a:spAutoFit/>
          </a:bodyPr>
          <a:lstStyle/>
          <a:p>
            <a:r>
              <a:rPr lang="en-US" sz="900" dirty="0">
                <a:solidFill>
                  <a:schemeClr val="tx2">
                    <a:lumMod val="50000"/>
                  </a:schemeClr>
                </a:solidFill>
              </a:rPr>
              <a:t>Create their quarterly employee magazine, signage, promotional items, business cards, stationery, and holiday cards for Kroger as part of their overall branding </a:t>
            </a:r>
            <a:r>
              <a:rPr lang="en-US" sz="900" dirty="0" smtClean="0">
                <a:solidFill>
                  <a:schemeClr val="tx2">
                    <a:lumMod val="50000"/>
                  </a:schemeClr>
                </a:solidFill>
              </a:rPr>
              <a:t>strategy.</a:t>
            </a:r>
            <a:endParaRPr lang="en-US" sz="900" dirty="0">
              <a:solidFill>
                <a:schemeClr val="tx2">
                  <a:lumMod val="50000"/>
                </a:schemeClr>
              </a:solidFill>
            </a:endParaRPr>
          </a:p>
        </p:txBody>
      </p:sp>
      <p:sp>
        <p:nvSpPr>
          <p:cNvPr id="13" name="TextBox 12"/>
          <p:cNvSpPr txBox="1"/>
          <p:nvPr/>
        </p:nvSpPr>
        <p:spPr>
          <a:xfrm>
            <a:off x="4985817" y="3683840"/>
            <a:ext cx="3692948" cy="323165"/>
          </a:xfrm>
          <a:prstGeom prst="rect">
            <a:avLst/>
          </a:prstGeom>
          <a:noFill/>
        </p:spPr>
        <p:txBody>
          <a:bodyPr wrap="square" rtlCol="0">
            <a:spAutoFit/>
          </a:bodyPr>
          <a:lstStyle/>
          <a:p>
            <a:r>
              <a:rPr lang="en-US" sz="1500" b="1" dirty="0" smtClean="0">
                <a:solidFill>
                  <a:schemeClr val="tx2">
                    <a:lumMod val="50000"/>
                  </a:schemeClr>
                </a:solidFill>
                <a:latin typeface="Calibri"/>
                <a:cs typeface="Calibri"/>
              </a:rPr>
              <a:t>THE </a:t>
            </a:r>
            <a:r>
              <a:rPr lang="en-US" sz="1500" b="1" dirty="0" smtClean="0">
                <a:solidFill>
                  <a:srgbClr val="FF0000"/>
                </a:solidFill>
                <a:latin typeface="Calibri"/>
                <a:cs typeface="Calibri"/>
              </a:rPr>
              <a:t>KROGER</a:t>
            </a:r>
            <a:r>
              <a:rPr lang="en-US" sz="1500" b="1" dirty="0" smtClean="0">
                <a:solidFill>
                  <a:schemeClr val="tx2">
                    <a:lumMod val="50000"/>
                  </a:schemeClr>
                </a:solidFill>
                <a:latin typeface="Calibri"/>
                <a:cs typeface="Calibri"/>
              </a:rPr>
              <a:t> COMPANY</a:t>
            </a:r>
            <a:endParaRPr lang="en-US" sz="1500" b="1" dirty="0">
              <a:solidFill>
                <a:schemeClr val="tx2">
                  <a:lumMod val="50000"/>
                </a:schemeClr>
              </a:solidFill>
              <a:latin typeface="Calibri"/>
              <a:cs typeface="Calibri"/>
            </a:endParaRPr>
          </a:p>
        </p:txBody>
      </p:sp>
      <p:sp>
        <p:nvSpPr>
          <p:cNvPr id="14" name="Oval 13"/>
          <p:cNvSpPr/>
          <p:nvPr/>
        </p:nvSpPr>
        <p:spPr>
          <a:xfrm>
            <a:off x="4291822" y="3683840"/>
            <a:ext cx="548640" cy="548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5" name="Rectangle 14"/>
          <p:cNvSpPr/>
          <p:nvPr/>
        </p:nvSpPr>
        <p:spPr>
          <a:xfrm>
            <a:off x="4985817" y="4794593"/>
            <a:ext cx="3816948" cy="507831"/>
          </a:xfrm>
          <a:prstGeom prst="rect">
            <a:avLst/>
          </a:prstGeom>
        </p:spPr>
        <p:txBody>
          <a:bodyPr wrap="square">
            <a:spAutoFit/>
          </a:bodyPr>
          <a:lstStyle/>
          <a:p>
            <a:r>
              <a:rPr lang="en-US" sz="900" dirty="0">
                <a:solidFill>
                  <a:schemeClr val="tx2">
                    <a:lumMod val="50000"/>
                  </a:schemeClr>
                </a:solidFill>
              </a:rPr>
              <a:t>Designed and developed a 20 page Program Book, Stationery, Press Ads, Invitations, various Signage and Web Banners for the Columbus Chamber’s Small Business Leader Awards, that attracted approximately 1400 </a:t>
            </a:r>
            <a:r>
              <a:rPr lang="en-US" sz="900" dirty="0" smtClean="0">
                <a:solidFill>
                  <a:schemeClr val="tx2">
                    <a:lumMod val="50000"/>
                  </a:schemeClr>
                </a:solidFill>
              </a:rPr>
              <a:t>individuals.</a:t>
            </a:r>
            <a:endParaRPr lang="en-US" sz="900" dirty="0">
              <a:solidFill>
                <a:schemeClr val="tx2">
                  <a:lumMod val="50000"/>
                </a:schemeClr>
              </a:solidFill>
            </a:endParaRPr>
          </a:p>
        </p:txBody>
      </p:sp>
      <p:sp>
        <p:nvSpPr>
          <p:cNvPr id="16" name="TextBox 15"/>
          <p:cNvSpPr txBox="1"/>
          <p:nvPr/>
        </p:nvSpPr>
        <p:spPr>
          <a:xfrm>
            <a:off x="4985817" y="4544270"/>
            <a:ext cx="3692948" cy="323165"/>
          </a:xfrm>
          <a:prstGeom prst="rect">
            <a:avLst/>
          </a:prstGeom>
          <a:noFill/>
        </p:spPr>
        <p:txBody>
          <a:bodyPr wrap="square" rtlCol="0">
            <a:spAutoFit/>
          </a:bodyPr>
          <a:lstStyle/>
          <a:p>
            <a:r>
              <a:rPr lang="en-US" sz="1500" b="1" dirty="0" smtClean="0">
                <a:solidFill>
                  <a:srgbClr val="E9A310"/>
                </a:solidFill>
                <a:latin typeface="Calibri"/>
                <a:cs typeface="Calibri"/>
              </a:rPr>
              <a:t>COLUMBUS CHAMBER </a:t>
            </a:r>
            <a:r>
              <a:rPr lang="en-US" sz="1500" b="1" dirty="0" smtClean="0">
                <a:solidFill>
                  <a:schemeClr val="tx2">
                    <a:lumMod val="50000"/>
                  </a:schemeClr>
                </a:solidFill>
                <a:latin typeface="Calibri"/>
                <a:cs typeface="Calibri"/>
              </a:rPr>
              <a:t>OF COMMERCE</a:t>
            </a:r>
            <a:endParaRPr lang="en-US" sz="1500" b="1" dirty="0">
              <a:solidFill>
                <a:schemeClr val="tx2">
                  <a:lumMod val="50000"/>
                </a:schemeClr>
              </a:solidFill>
              <a:latin typeface="Calibri"/>
              <a:cs typeface="Calibri"/>
            </a:endParaRPr>
          </a:p>
        </p:txBody>
      </p:sp>
      <p:sp>
        <p:nvSpPr>
          <p:cNvPr id="17" name="Oval 16"/>
          <p:cNvSpPr/>
          <p:nvPr/>
        </p:nvSpPr>
        <p:spPr>
          <a:xfrm>
            <a:off x="4291822" y="4544270"/>
            <a:ext cx="548640" cy="548640"/>
          </a:xfrm>
          <a:prstGeom prst="ellipse">
            <a:avLst/>
          </a:prstGeom>
          <a:solidFill>
            <a:srgbClr val="E9A3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8" name="Picture 1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57700" y="2991980"/>
            <a:ext cx="228600" cy="228600"/>
          </a:xfrm>
          <a:prstGeom prst="rect">
            <a:avLst/>
          </a:prstGeom>
        </p:spPr>
      </p:pic>
      <p:pic>
        <p:nvPicPr>
          <p:cNvPr id="19" name="Picture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51842" y="3843860"/>
            <a:ext cx="228600" cy="228600"/>
          </a:xfrm>
          <a:prstGeom prst="rect">
            <a:avLst/>
          </a:prstGeom>
        </p:spPr>
      </p:pic>
      <p:pic>
        <p:nvPicPr>
          <p:cNvPr id="20" name="Picture 1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51842" y="4717394"/>
            <a:ext cx="228600" cy="228600"/>
          </a:xfrm>
          <a:prstGeom prst="rect">
            <a:avLst/>
          </a:prstGeom>
        </p:spPr>
      </p:pic>
      <p:grpSp>
        <p:nvGrpSpPr>
          <p:cNvPr id="21" name="Group 20"/>
          <p:cNvGrpSpPr/>
          <p:nvPr/>
        </p:nvGrpSpPr>
        <p:grpSpPr>
          <a:xfrm>
            <a:off x="4800601" y="238752"/>
            <a:ext cx="4038599" cy="1481874"/>
            <a:chOff x="6400801" y="157073"/>
            <a:chExt cx="5384799" cy="1975821"/>
          </a:xfrm>
        </p:grpSpPr>
        <p:sp>
          <p:nvSpPr>
            <p:cNvPr id="22" name="TextBox 21"/>
            <p:cNvSpPr txBox="1"/>
            <p:nvPr/>
          </p:nvSpPr>
          <p:spPr>
            <a:xfrm>
              <a:off x="6400801" y="157073"/>
              <a:ext cx="5384799" cy="553994"/>
            </a:xfrm>
            <a:prstGeom prst="rect">
              <a:avLst/>
            </a:prstGeom>
            <a:noFill/>
          </p:spPr>
          <p:txBody>
            <a:bodyPr wrap="square" rtlCol="0">
              <a:spAutoFit/>
            </a:bodyPr>
            <a:lstStyle/>
            <a:p>
              <a:r>
                <a:rPr lang="en-US" sz="2100" b="1" dirty="0" smtClean="0">
                  <a:solidFill>
                    <a:schemeClr val="tx2">
                      <a:lumMod val="50000"/>
                    </a:schemeClr>
                  </a:solidFill>
                  <a:latin typeface="Calibri"/>
                  <a:cs typeface="Calibri"/>
                </a:rPr>
                <a:t>SOME OF OUR REKNOWN CLIENTS</a:t>
              </a:r>
              <a:endParaRPr lang="en-US" sz="2100" b="1" dirty="0">
                <a:solidFill>
                  <a:schemeClr val="tx2">
                    <a:lumMod val="50000"/>
                  </a:schemeClr>
                </a:solidFill>
                <a:latin typeface="Calibri"/>
                <a:cs typeface="Calibri"/>
              </a:endParaRPr>
            </a:p>
          </p:txBody>
        </p:sp>
        <p:sp>
          <p:nvSpPr>
            <p:cNvPr id="23" name="Rectangle 22"/>
            <p:cNvSpPr/>
            <p:nvPr/>
          </p:nvSpPr>
          <p:spPr>
            <a:xfrm>
              <a:off x="6434818" y="1106978"/>
              <a:ext cx="5224682" cy="1025916"/>
            </a:xfrm>
            <a:prstGeom prst="rect">
              <a:avLst/>
            </a:prstGeom>
          </p:spPr>
          <p:txBody>
            <a:bodyPr wrap="square">
              <a:spAutoFit/>
            </a:bodyPr>
            <a:lstStyle/>
            <a:p>
              <a:pPr algn="just"/>
              <a:r>
                <a:rPr lang="en-US" sz="1100" dirty="0" smtClean="0">
                  <a:solidFill>
                    <a:schemeClr val="tx2">
                      <a:lumMod val="50000"/>
                    </a:schemeClr>
                  </a:solidFill>
                </a:rPr>
                <a:t>KRAM &amp; </a:t>
              </a:r>
              <a:r>
                <a:rPr lang="en-US" sz="1100" dirty="0">
                  <a:solidFill>
                    <a:schemeClr val="tx2">
                      <a:lumMod val="50000"/>
                    </a:schemeClr>
                  </a:solidFill>
                </a:rPr>
                <a:t>Associates enjoys an impressive list of clients, including, but not limited to Honda, </a:t>
              </a:r>
              <a:r>
                <a:rPr lang="en-US" sz="1100" dirty="0" smtClean="0">
                  <a:solidFill>
                    <a:schemeClr val="tx2">
                      <a:lumMod val="50000"/>
                    </a:schemeClr>
                  </a:solidFill>
                </a:rPr>
                <a:t>Columbus </a:t>
              </a:r>
              <a:r>
                <a:rPr lang="en-US" sz="1100" dirty="0">
                  <a:solidFill>
                    <a:schemeClr val="tx2">
                      <a:lumMod val="50000"/>
                    </a:schemeClr>
                  </a:solidFill>
                </a:rPr>
                <a:t>State Community College</a:t>
              </a:r>
              <a:r>
                <a:rPr lang="en-US" sz="1100" dirty="0" smtClean="0">
                  <a:solidFill>
                    <a:schemeClr val="tx2">
                      <a:lumMod val="50000"/>
                    </a:schemeClr>
                  </a:solidFill>
                </a:rPr>
                <a:t>,</a:t>
              </a:r>
              <a:r>
                <a:rPr lang="en-US" sz="1100" dirty="0">
                  <a:solidFill>
                    <a:schemeClr val="tx2">
                      <a:lumMod val="50000"/>
                    </a:schemeClr>
                  </a:solidFill>
                </a:rPr>
                <a:t> Kroger</a:t>
              </a:r>
              <a:r>
                <a:rPr lang="en-US" sz="1100" dirty="0" smtClean="0">
                  <a:solidFill>
                    <a:schemeClr val="tx2">
                      <a:lumMod val="50000"/>
                    </a:schemeClr>
                  </a:solidFill>
                </a:rPr>
                <a:t>, the </a:t>
              </a:r>
              <a:r>
                <a:rPr lang="en-US" sz="1100" dirty="0">
                  <a:solidFill>
                    <a:schemeClr val="tx2">
                      <a:lumMod val="50000"/>
                    </a:schemeClr>
                  </a:solidFill>
                </a:rPr>
                <a:t>Ohio Educational Technology Conference </a:t>
              </a:r>
              <a:r>
                <a:rPr lang="en-US" sz="1100" dirty="0" smtClean="0">
                  <a:solidFill>
                    <a:schemeClr val="tx2">
                      <a:lumMod val="50000"/>
                    </a:schemeClr>
                  </a:solidFill>
                </a:rPr>
                <a:t>and </a:t>
              </a:r>
              <a:r>
                <a:rPr lang="en-US" sz="1100" dirty="0">
                  <a:solidFill>
                    <a:schemeClr val="tx2">
                      <a:lumMod val="50000"/>
                    </a:schemeClr>
                  </a:solidFill>
                </a:rPr>
                <a:t>the Columbus Chamber of Commerce.</a:t>
              </a:r>
            </a:p>
          </p:txBody>
        </p:sp>
        <p:sp>
          <p:nvSpPr>
            <p:cNvPr id="24" name="Rectangle 23"/>
            <p:cNvSpPr/>
            <p:nvPr/>
          </p:nvSpPr>
          <p:spPr>
            <a:xfrm>
              <a:off x="7848711" y="815719"/>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5" name="Rectangle 24"/>
            <p:cNvSpPr/>
            <p:nvPr/>
          </p:nvSpPr>
          <p:spPr>
            <a:xfrm>
              <a:off x="8324960" y="815719"/>
              <a:ext cx="4572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6" name="Rectangle 25"/>
            <p:cNvSpPr/>
            <p:nvPr/>
          </p:nvSpPr>
          <p:spPr>
            <a:xfrm>
              <a:off x="8801211" y="815719"/>
              <a:ext cx="457200"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7" name="Rectangle 26"/>
            <p:cNvSpPr/>
            <p:nvPr/>
          </p:nvSpPr>
          <p:spPr>
            <a:xfrm>
              <a:off x="9277460" y="815719"/>
              <a:ext cx="457200"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8" name="Rectangle 27"/>
            <p:cNvSpPr/>
            <p:nvPr/>
          </p:nvSpPr>
          <p:spPr>
            <a:xfrm>
              <a:off x="9753709" y="815719"/>
              <a:ext cx="457200"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7" name="Rectangle 36"/>
            <p:cNvSpPr/>
            <p:nvPr/>
          </p:nvSpPr>
          <p:spPr>
            <a:xfrm>
              <a:off x="10227669" y="815718"/>
              <a:ext cx="457200" cy="91439"/>
            </a:xfrm>
            <a:prstGeom prst="rect">
              <a:avLst/>
            </a:prstGeom>
            <a:solidFill>
              <a:srgbClr val="EC61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29" name="TextBox 28"/>
          <p:cNvSpPr txBox="1"/>
          <p:nvPr/>
        </p:nvSpPr>
        <p:spPr>
          <a:xfrm>
            <a:off x="14598" y="3235876"/>
            <a:ext cx="4571999" cy="1661993"/>
          </a:xfrm>
          <a:prstGeom prst="rect">
            <a:avLst/>
          </a:prstGeom>
          <a:noFill/>
        </p:spPr>
        <p:txBody>
          <a:bodyPr wrap="square" rtlCol="0">
            <a:spAutoFit/>
          </a:bodyPr>
          <a:lstStyle/>
          <a:p>
            <a:pPr algn="ctr"/>
            <a:r>
              <a:rPr lang="en-US" sz="6600" b="1" dirty="0" smtClean="0">
                <a:solidFill>
                  <a:schemeClr val="bg1"/>
                </a:solidFill>
              </a:rPr>
              <a:t>KRAM</a:t>
            </a:r>
            <a:endParaRPr lang="en-US" sz="6600" b="1" dirty="0">
              <a:solidFill>
                <a:schemeClr val="bg1"/>
              </a:solidFill>
            </a:endParaRPr>
          </a:p>
          <a:p>
            <a:pPr algn="ctr"/>
            <a:r>
              <a:rPr lang="en-US" sz="3600" b="1" dirty="0" smtClean="0">
                <a:solidFill>
                  <a:srgbClr val="93C31B"/>
                </a:solidFill>
              </a:rPr>
              <a:t>MAJOR CLIENTS</a:t>
            </a:r>
            <a:endParaRPr lang="en-US" sz="3600" b="1" dirty="0">
              <a:solidFill>
                <a:srgbClr val="93C31B"/>
              </a:solidFill>
            </a:endParaRPr>
          </a:p>
        </p:txBody>
      </p:sp>
      <p:sp>
        <p:nvSpPr>
          <p:cNvPr id="30" name="TextBox 29"/>
          <p:cNvSpPr txBox="1"/>
          <p:nvPr/>
        </p:nvSpPr>
        <p:spPr>
          <a:xfrm>
            <a:off x="-1" y="5397099"/>
            <a:ext cx="4572001" cy="584776"/>
          </a:xfrm>
          <a:prstGeom prst="rect">
            <a:avLst/>
          </a:prstGeom>
          <a:noFill/>
        </p:spPr>
        <p:txBody>
          <a:bodyPr wrap="square" rtlCol="0">
            <a:spAutoFit/>
          </a:bodyPr>
          <a:lstStyle/>
          <a:p>
            <a:pPr algn="ctr"/>
            <a:r>
              <a:rPr lang="en-US" sz="1600" dirty="0" smtClean="0">
                <a:solidFill>
                  <a:schemeClr val="bg1"/>
                </a:solidFill>
              </a:rPr>
              <a:t>On your next project</a:t>
            </a:r>
          </a:p>
          <a:p>
            <a:pPr algn="ctr"/>
            <a:r>
              <a:rPr lang="en-US" sz="1600" b="1" dirty="0" smtClean="0">
                <a:solidFill>
                  <a:schemeClr val="bg1"/>
                </a:solidFill>
                <a:latin typeface="Calibri"/>
                <a:cs typeface="Calibri"/>
              </a:rPr>
              <a:t>WE LOOK FORWARD TO HELPING YOU</a:t>
            </a:r>
            <a:endParaRPr lang="en-US" sz="1600" b="1" dirty="0">
              <a:solidFill>
                <a:schemeClr val="bg1"/>
              </a:solidFill>
              <a:latin typeface="Calibri"/>
              <a:cs typeface="Calibri"/>
            </a:endParaRPr>
          </a:p>
        </p:txBody>
      </p:sp>
      <p:sp>
        <p:nvSpPr>
          <p:cNvPr id="32" name="Oval 31"/>
          <p:cNvSpPr/>
          <p:nvPr/>
        </p:nvSpPr>
        <p:spPr>
          <a:xfrm>
            <a:off x="4283796" y="5426869"/>
            <a:ext cx="548640" cy="548640"/>
          </a:xfrm>
          <a:prstGeom prst="ellipse">
            <a:avLst/>
          </a:prstGeom>
          <a:solidFill>
            <a:srgbClr val="1B50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3" name="Picture 32"/>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43816" y="5586889"/>
            <a:ext cx="228600" cy="228600"/>
          </a:xfrm>
          <a:prstGeom prst="rect">
            <a:avLst/>
          </a:prstGeom>
        </p:spPr>
      </p:pic>
      <p:sp>
        <p:nvSpPr>
          <p:cNvPr id="35" name="Rectangle 34"/>
          <p:cNvSpPr/>
          <p:nvPr/>
        </p:nvSpPr>
        <p:spPr>
          <a:xfrm>
            <a:off x="4995019" y="5867400"/>
            <a:ext cx="3771250" cy="784830"/>
          </a:xfrm>
          <a:prstGeom prst="rect">
            <a:avLst/>
          </a:prstGeom>
        </p:spPr>
        <p:txBody>
          <a:bodyPr wrap="square">
            <a:spAutoFit/>
          </a:bodyPr>
          <a:lstStyle/>
          <a:p>
            <a:r>
              <a:rPr lang="en-US" sz="900" dirty="0">
                <a:solidFill>
                  <a:schemeClr val="tx2">
                    <a:lumMod val="50000"/>
                  </a:schemeClr>
                </a:solidFill>
              </a:rPr>
              <a:t>Event Branding for OETC was created, attracting over 4,000 attendees and 5,500 total participants. This included over 40 different onsite, dimensional Room Signs; a mobile app package consisting of various graphic elements for the </a:t>
            </a:r>
            <a:r>
              <a:rPr lang="en-US" sz="900" dirty="0" err="1">
                <a:solidFill>
                  <a:schemeClr val="tx2">
                    <a:lumMod val="50000"/>
                  </a:schemeClr>
                </a:solidFill>
              </a:rPr>
              <a:t>iPad</a:t>
            </a:r>
            <a:r>
              <a:rPr lang="en-US" sz="900" dirty="0">
                <a:solidFill>
                  <a:schemeClr val="tx2">
                    <a:lumMod val="50000"/>
                  </a:schemeClr>
                </a:solidFill>
              </a:rPr>
              <a:t>, iPhone and </a:t>
            </a:r>
            <a:r>
              <a:rPr lang="en-US" sz="900" dirty="0" smtClean="0">
                <a:solidFill>
                  <a:schemeClr val="tx2">
                    <a:lumMod val="50000"/>
                  </a:schemeClr>
                </a:solidFill>
              </a:rPr>
              <a:t>Android; </a:t>
            </a:r>
            <a:r>
              <a:rPr lang="en-US" sz="900" dirty="0">
                <a:solidFill>
                  <a:schemeClr val="tx2">
                    <a:lumMod val="50000"/>
                  </a:schemeClr>
                </a:solidFill>
              </a:rPr>
              <a:t>a</a:t>
            </a:r>
            <a:r>
              <a:rPr lang="en-US" sz="900" dirty="0" smtClean="0">
                <a:solidFill>
                  <a:schemeClr val="tx2">
                    <a:lumMod val="50000"/>
                  </a:schemeClr>
                </a:solidFill>
              </a:rPr>
              <a:t> </a:t>
            </a:r>
            <a:r>
              <a:rPr lang="en-US" sz="900" dirty="0">
                <a:solidFill>
                  <a:schemeClr val="tx2">
                    <a:lumMod val="50000"/>
                  </a:schemeClr>
                </a:solidFill>
              </a:rPr>
              <a:t>120 page Conference Program Guidebook; an Exhibitor Prospectus and Save The Date advertisements.</a:t>
            </a:r>
          </a:p>
        </p:txBody>
      </p:sp>
      <p:sp>
        <p:nvSpPr>
          <p:cNvPr id="36" name="TextBox 35"/>
          <p:cNvSpPr txBox="1"/>
          <p:nvPr/>
        </p:nvSpPr>
        <p:spPr>
          <a:xfrm>
            <a:off x="4995019" y="5408417"/>
            <a:ext cx="3844181" cy="469359"/>
          </a:xfrm>
          <a:prstGeom prst="rect">
            <a:avLst/>
          </a:prstGeom>
          <a:noFill/>
        </p:spPr>
        <p:txBody>
          <a:bodyPr wrap="square" rtlCol="0">
            <a:spAutoFit/>
          </a:bodyPr>
          <a:lstStyle/>
          <a:p>
            <a:pPr>
              <a:lnSpc>
                <a:spcPct val="80000"/>
              </a:lnSpc>
            </a:pPr>
            <a:r>
              <a:rPr lang="en-US" sz="1500" b="1" dirty="0" smtClean="0">
                <a:solidFill>
                  <a:srgbClr val="1B50A5"/>
                </a:solidFill>
                <a:latin typeface="Calibri"/>
                <a:cs typeface="Calibri"/>
              </a:rPr>
              <a:t>OETC</a:t>
            </a:r>
            <a:r>
              <a:rPr lang="en-US" sz="1500" b="1" dirty="0" smtClean="0">
                <a:latin typeface="Calibri"/>
                <a:cs typeface="Calibri"/>
              </a:rPr>
              <a:t> - OHIO EDUCATIONAL </a:t>
            </a:r>
          </a:p>
          <a:p>
            <a:pPr>
              <a:lnSpc>
                <a:spcPct val="80000"/>
              </a:lnSpc>
            </a:pPr>
            <a:r>
              <a:rPr lang="en-US" sz="1500" b="1" dirty="0" smtClean="0">
                <a:latin typeface="Calibri"/>
                <a:cs typeface="Calibri"/>
              </a:rPr>
              <a:t>TECHNOLOGY CONFERENCE </a:t>
            </a:r>
            <a:endParaRPr lang="en-US" sz="1500" b="1" dirty="0">
              <a:latin typeface="Calibri"/>
              <a:cs typeface="Calibri"/>
            </a:endParaRPr>
          </a:p>
        </p:txBody>
      </p:sp>
    </p:spTree>
    <p:extLst>
      <p:ext uri="{BB962C8B-B14F-4D97-AF65-F5344CB8AC3E}">
        <p14:creationId xmlns:p14="http://schemas.microsoft.com/office/powerpoint/2010/main" val="13730635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500" fill="hold"/>
                                        <p:tgtEl>
                                          <p:spTgt spid="11"/>
                                        </p:tgtEl>
                                        <p:attrNameLst>
                                          <p:attrName>ppt_x</p:attrName>
                                        </p:attrNameLst>
                                      </p:cBhvr>
                                      <p:tavLst>
                                        <p:tav tm="0">
                                          <p:val>
                                            <p:strVal val="#ppt_x"/>
                                          </p:val>
                                        </p:tav>
                                        <p:tav tm="100000">
                                          <p:val>
                                            <p:strVal val="#ppt_x"/>
                                          </p:val>
                                        </p:tav>
                                      </p:tavLst>
                                    </p:anim>
                                    <p:anim calcmode="lin" valueType="num">
                                      <p:cBhvr additive="base">
                                        <p:cTn id="18" dur="500" fill="hold"/>
                                        <p:tgtEl>
                                          <p:spTgt spid="11"/>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ppt_x"/>
                                          </p:val>
                                        </p:tav>
                                        <p:tav tm="100000">
                                          <p:val>
                                            <p:strVal val="#ppt_x"/>
                                          </p:val>
                                        </p:tav>
                                      </p:tavLst>
                                    </p:anim>
                                    <p:anim calcmode="lin" valueType="num">
                                      <p:cBhvr additive="base">
                                        <p:cTn id="23" dur="500" fill="hold"/>
                                        <p:tgtEl>
                                          <p:spTgt spid="18"/>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 calcmode="lin" valueType="num">
                                      <p:cBhvr additive="base">
                                        <p:cTn id="37" dur="500" fill="hold"/>
                                        <p:tgtEl>
                                          <p:spTgt spid="17"/>
                                        </p:tgtEl>
                                        <p:attrNameLst>
                                          <p:attrName>ppt_x</p:attrName>
                                        </p:attrNameLst>
                                      </p:cBhvr>
                                      <p:tavLst>
                                        <p:tav tm="0">
                                          <p:val>
                                            <p:strVal val="#ppt_x"/>
                                          </p:val>
                                        </p:tav>
                                        <p:tav tm="100000">
                                          <p:val>
                                            <p:strVal val="#ppt_x"/>
                                          </p:val>
                                        </p:tav>
                                      </p:tavLst>
                                    </p:anim>
                                    <p:anim calcmode="lin" valueType="num">
                                      <p:cBhvr additive="base">
                                        <p:cTn id="38" dur="500" fill="hold"/>
                                        <p:tgtEl>
                                          <p:spTgt spid="17"/>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additive="base">
                                        <p:cTn id="42" dur="500" fill="hold"/>
                                        <p:tgtEl>
                                          <p:spTgt spid="20"/>
                                        </p:tgtEl>
                                        <p:attrNameLst>
                                          <p:attrName>ppt_x</p:attrName>
                                        </p:attrNameLst>
                                      </p:cBhvr>
                                      <p:tavLst>
                                        <p:tav tm="0">
                                          <p:val>
                                            <p:strVal val="#ppt_x"/>
                                          </p:val>
                                        </p:tav>
                                        <p:tav tm="100000">
                                          <p:val>
                                            <p:strVal val="#ppt_x"/>
                                          </p:val>
                                        </p:tav>
                                      </p:tavLst>
                                    </p:anim>
                                    <p:anim calcmode="lin" valueType="num">
                                      <p:cBhvr additive="base">
                                        <p:cTn id="43" dur="500" fill="hold"/>
                                        <p:tgtEl>
                                          <p:spTgt spid="20"/>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500" fill="hold"/>
                                        <p:tgtEl>
                                          <p:spTgt spid="32"/>
                                        </p:tgtEl>
                                        <p:attrNameLst>
                                          <p:attrName>ppt_x</p:attrName>
                                        </p:attrNameLst>
                                      </p:cBhvr>
                                      <p:tavLst>
                                        <p:tav tm="0">
                                          <p:val>
                                            <p:strVal val="#ppt_x"/>
                                          </p:val>
                                        </p:tav>
                                        <p:tav tm="100000">
                                          <p:val>
                                            <p:strVal val="#ppt_x"/>
                                          </p:val>
                                        </p:tav>
                                      </p:tavLst>
                                    </p:anim>
                                    <p:anim calcmode="lin" valueType="num">
                                      <p:cBhvr additive="base">
                                        <p:cTn id="48" dur="500" fill="hold"/>
                                        <p:tgtEl>
                                          <p:spTgt spid="32"/>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500" fill="hold"/>
                                        <p:tgtEl>
                                          <p:spTgt spid="33"/>
                                        </p:tgtEl>
                                        <p:attrNameLst>
                                          <p:attrName>ppt_x</p:attrName>
                                        </p:attrNameLst>
                                      </p:cBhvr>
                                      <p:tavLst>
                                        <p:tav tm="0">
                                          <p:val>
                                            <p:strVal val="#ppt_x"/>
                                          </p:val>
                                        </p:tav>
                                        <p:tav tm="100000">
                                          <p:val>
                                            <p:strVal val="#ppt_x"/>
                                          </p:val>
                                        </p:tav>
                                      </p:tavLst>
                                    </p:anim>
                                    <p:anim calcmode="lin" valueType="num">
                                      <p:cBhvr additive="base">
                                        <p:cTn id="53" dur="500" fill="hold"/>
                                        <p:tgtEl>
                                          <p:spTgt spid="33"/>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5000"/>
                                  </p:stCondLst>
                                  <p:childTnLst>
                                    <p:set>
                                      <p:cBhvr>
                                        <p:cTn id="56" dur="1" fill="hold">
                                          <p:stCondLst>
                                            <p:cond delay="0"/>
                                          </p:stCondLst>
                                        </p:cTn>
                                        <p:tgtEl>
                                          <p:spTgt spid="30"/>
                                        </p:tgtEl>
                                        <p:attrNameLst>
                                          <p:attrName>style.visibility</p:attrName>
                                        </p:attrNameLst>
                                      </p:cBhvr>
                                      <p:to>
                                        <p:strVal val="visible"/>
                                      </p:to>
                                    </p:set>
                                    <p:anim calcmode="lin" valueType="num">
                                      <p:cBhvr additive="base">
                                        <p:cTn id="57" dur="1000" fill="hold"/>
                                        <p:tgtEl>
                                          <p:spTgt spid="30"/>
                                        </p:tgtEl>
                                        <p:attrNameLst>
                                          <p:attrName>ppt_x</p:attrName>
                                        </p:attrNameLst>
                                      </p:cBhvr>
                                      <p:tavLst>
                                        <p:tav tm="0">
                                          <p:val>
                                            <p:strVal val="#ppt_x"/>
                                          </p:val>
                                        </p:tav>
                                        <p:tav tm="100000">
                                          <p:val>
                                            <p:strVal val="#ppt_x"/>
                                          </p:val>
                                        </p:tav>
                                      </p:tavLst>
                                    </p:anim>
                                    <p:anim calcmode="lin" valueType="num">
                                      <p:cBhvr additive="base">
                                        <p:cTn id="58" dur="10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11" grpId="0" animBg="1"/>
      <p:bldP spid="14" grpId="0" animBg="1"/>
      <p:bldP spid="17" grpId="0" animBg="1"/>
      <p:bldP spid="30" grpId="0"/>
      <p:bldP spid="32"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4" name="Picture 3" descr="FRONT-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8393" y="-51091"/>
            <a:ext cx="9202393" cy="6923689"/>
          </a:xfrm>
          <a:prstGeom prst="rect">
            <a:avLst/>
          </a:prstGeom>
        </p:spPr>
      </p:pic>
      <p:sp>
        <p:nvSpPr>
          <p:cNvPr id="12" name="Rectangle 11"/>
          <p:cNvSpPr/>
          <p:nvPr/>
        </p:nvSpPr>
        <p:spPr>
          <a:xfrm>
            <a:off x="9342903" y="919632"/>
            <a:ext cx="9144000" cy="6858000"/>
          </a:xfrm>
          <a:prstGeom prst="rect">
            <a:avLst/>
          </a:prstGeom>
          <a:solidFill>
            <a:schemeClr val="tx2">
              <a:lumMod val="50000"/>
              <a:alpha val="7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0" y="3068944"/>
            <a:ext cx="9143999" cy="461665"/>
          </a:xfrm>
          <a:prstGeom prst="rect">
            <a:avLst/>
          </a:prstGeom>
        </p:spPr>
        <p:txBody>
          <a:bodyPr wrap="square">
            <a:spAutoFit/>
          </a:bodyPr>
          <a:lstStyle/>
          <a:p>
            <a:pPr algn="ctr"/>
            <a:r>
              <a:rPr lang="en-US" sz="2000" b="1" dirty="0" smtClean="0">
                <a:solidFill>
                  <a:schemeClr val="bg1"/>
                </a:solidFill>
              </a:rPr>
              <a:t>+ </a:t>
            </a:r>
            <a:r>
              <a:rPr lang="en-US" sz="2400" b="1" dirty="0" smtClean="0">
                <a:solidFill>
                  <a:srgbClr val="93C31B"/>
                </a:solidFill>
              </a:rPr>
              <a:t>NATIVA</a:t>
            </a:r>
            <a:r>
              <a:rPr lang="en-US" sz="1400" b="1" dirty="0" smtClean="0">
                <a:solidFill>
                  <a:schemeClr val="bg1"/>
                </a:solidFill>
              </a:rPr>
              <a:t> </a:t>
            </a:r>
            <a:r>
              <a:rPr lang="en-US" dirty="0" smtClean="0">
                <a:solidFill>
                  <a:schemeClr val="bg1"/>
                </a:solidFill>
              </a:rPr>
              <a:t>Multicultural Communications Agency</a:t>
            </a:r>
            <a:endParaRPr lang="en-US" dirty="0">
              <a:solidFill>
                <a:schemeClr val="bg1"/>
              </a:solidFill>
            </a:endParaRPr>
          </a:p>
        </p:txBody>
      </p:sp>
      <p:sp>
        <p:nvSpPr>
          <p:cNvPr id="14" name="TextBox 13"/>
          <p:cNvSpPr txBox="1"/>
          <p:nvPr/>
        </p:nvSpPr>
        <p:spPr>
          <a:xfrm>
            <a:off x="0" y="2601130"/>
            <a:ext cx="9143999" cy="584776"/>
          </a:xfrm>
          <a:prstGeom prst="rect">
            <a:avLst/>
          </a:prstGeom>
          <a:noFill/>
        </p:spPr>
        <p:txBody>
          <a:bodyPr wrap="square" rtlCol="0">
            <a:spAutoFit/>
          </a:bodyPr>
          <a:lstStyle/>
          <a:p>
            <a:pPr algn="ctr"/>
            <a:r>
              <a:rPr lang="en-US" sz="3200" b="1" dirty="0" smtClean="0">
                <a:solidFill>
                  <a:schemeClr val="bg1"/>
                </a:solidFill>
              </a:rPr>
              <a:t>KRAM &amp; ASSOCIATES </a:t>
            </a:r>
            <a:r>
              <a:rPr lang="en-US" sz="2800" dirty="0" smtClean="0">
                <a:solidFill>
                  <a:schemeClr val="bg1"/>
                </a:solidFill>
              </a:rPr>
              <a:t>Marketing Solutions</a:t>
            </a:r>
            <a:endParaRPr lang="en-US" sz="2800" dirty="0">
              <a:solidFill>
                <a:schemeClr val="bg1"/>
              </a:solidFill>
            </a:endParaRPr>
          </a:p>
        </p:txBody>
      </p:sp>
      <p:sp>
        <p:nvSpPr>
          <p:cNvPr id="15" name="Rectangle 14"/>
          <p:cNvSpPr/>
          <p:nvPr/>
        </p:nvSpPr>
        <p:spPr>
          <a:xfrm>
            <a:off x="3372814" y="3772655"/>
            <a:ext cx="342900" cy="3119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p:cNvSpPr/>
          <p:nvPr/>
        </p:nvSpPr>
        <p:spPr>
          <a:xfrm>
            <a:off x="3763192" y="3772655"/>
            <a:ext cx="342900" cy="31192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a:xfrm>
            <a:off x="4153571" y="3772655"/>
            <a:ext cx="342900" cy="3119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ectangle 22"/>
          <p:cNvSpPr/>
          <p:nvPr/>
        </p:nvSpPr>
        <p:spPr>
          <a:xfrm>
            <a:off x="4542191" y="3772655"/>
            <a:ext cx="342900" cy="31192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4932563" y="3772654"/>
            <a:ext cx="342900" cy="31192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191232" y="3809999"/>
            <a:ext cx="267579" cy="259419"/>
          </a:xfrm>
          <a:prstGeom prst="rect">
            <a:avLst/>
          </a:prstGeom>
        </p:spPr>
      </p:pic>
      <p:sp>
        <p:nvSpPr>
          <p:cNvPr id="17" name="Rectangle 16"/>
          <p:cNvSpPr/>
          <p:nvPr/>
        </p:nvSpPr>
        <p:spPr>
          <a:xfrm>
            <a:off x="-51094" y="4251644"/>
            <a:ext cx="9195093" cy="461665"/>
          </a:xfrm>
          <a:prstGeom prst="rect">
            <a:avLst/>
          </a:prstGeom>
        </p:spPr>
        <p:txBody>
          <a:bodyPr wrap="square">
            <a:spAutoFit/>
          </a:bodyPr>
          <a:lstStyle/>
          <a:p>
            <a:pPr algn="ctr"/>
            <a:r>
              <a:rPr lang="en-US" sz="1200" b="1" dirty="0" smtClean="0">
                <a:solidFill>
                  <a:schemeClr val="bg1"/>
                </a:solidFill>
              </a:rPr>
              <a:t>Mark Hall, CEO, Founder,  KRAM &amp; Associates</a:t>
            </a:r>
          </a:p>
          <a:p>
            <a:pPr algn="ctr"/>
            <a:r>
              <a:rPr lang="en-US" sz="1200" b="1" dirty="0" smtClean="0">
                <a:solidFill>
                  <a:schemeClr val="bg1"/>
                </a:solidFill>
              </a:rPr>
              <a:t>Natasha </a:t>
            </a:r>
            <a:r>
              <a:rPr lang="en-US" sz="1200" b="1" dirty="0" err="1" smtClean="0">
                <a:solidFill>
                  <a:schemeClr val="bg1"/>
                </a:solidFill>
              </a:rPr>
              <a:t>Pongonis</a:t>
            </a:r>
            <a:r>
              <a:rPr lang="en-US" sz="1200" b="1" dirty="0" smtClean="0">
                <a:solidFill>
                  <a:schemeClr val="bg1"/>
                </a:solidFill>
              </a:rPr>
              <a:t>,  Co-Owner</a:t>
            </a:r>
            <a:r>
              <a:rPr lang="en-US" sz="1200" dirty="0" smtClean="0">
                <a:solidFill>
                  <a:schemeClr val="bg1"/>
                </a:solidFill>
              </a:rPr>
              <a:t>, N</a:t>
            </a:r>
            <a:r>
              <a:rPr lang="en-US" sz="1200" b="1" dirty="0" smtClean="0">
                <a:solidFill>
                  <a:schemeClr val="bg1"/>
                </a:solidFill>
              </a:rPr>
              <a:t>ATIVA</a:t>
            </a:r>
            <a:endParaRPr lang="en-US" sz="1200" dirty="0">
              <a:solidFill>
                <a:schemeClr val="bg1"/>
              </a:solidFill>
            </a:endParaRPr>
          </a:p>
        </p:txBody>
      </p:sp>
      <p:pic>
        <p:nvPicPr>
          <p:cNvPr id="18" name="Picture 1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29964" y="3825408"/>
            <a:ext cx="228600" cy="228600"/>
          </a:xfrm>
          <a:prstGeom prst="rect">
            <a:avLst/>
          </a:prstGeom>
        </p:spPr>
      </p:pic>
      <p:pic>
        <p:nvPicPr>
          <p:cNvPr id="31" name="Picture 30"/>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820342" y="3825408"/>
            <a:ext cx="228600" cy="228600"/>
          </a:xfrm>
          <a:prstGeom prst="rect">
            <a:avLst/>
          </a:prstGeom>
        </p:spPr>
      </p:pic>
      <p:pic>
        <p:nvPicPr>
          <p:cNvPr id="32" name="Picture 3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987659" y="3814986"/>
            <a:ext cx="232709" cy="249444"/>
          </a:xfrm>
          <a:prstGeom prst="rect">
            <a:avLst/>
          </a:prstGeom>
        </p:spPr>
      </p:pic>
      <p:sp>
        <p:nvSpPr>
          <p:cNvPr id="36" name="Rectangle 35"/>
          <p:cNvSpPr/>
          <p:nvPr/>
        </p:nvSpPr>
        <p:spPr>
          <a:xfrm>
            <a:off x="5329798" y="3770372"/>
            <a:ext cx="342900" cy="311924"/>
          </a:xfrm>
          <a:prstGeom prst="rect">
            <a:avLst/>
          </a:prstGeom>
          <a:solidFill>
            <a:srgbClr val="EC61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33" name="Picture 3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390273" y="3825408"/>
            <a:ext cx="228600" cy="228600"/>
          </a:xfrm>
          <a:prstGeom prst="rect">
            <a:avLst/>
          </a:prstGeom>
        </p:spPr>
      </p:pic>
      <p:pic>
        <p:nvPicPr>
          <p:cNvPr id="34" name="Picture 33"/>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4591502" y="3841088"/>
            <a:ext cx="244279" cy="197241"/>
          </a:xfrm>
          <a:prstGeom prst="rect">
            <a:avLst/>
          </a:prstGeom>
        </p:spPr>
      </p:pic>
    </p:spTree>
    <p:extLst>
      <p:ext uri="{BB962C8B-B14F-4D97-AF65-F5344CB8AC3E}">
        <p14:creationId xmlns:p14="http://schemas.microsoft.com/office/powerpoint/2010/main" val="182637500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500" fill="hold"/>
                                        <p:tgtEl>
                                          <p:spTgt spid="14"/>
                                        </p:tgtEl>
                                        <p:attrNameLst>
                                          <p:attrName>ppt_x</p:attrName>
                                        </p:attrNameLst>
                                      </p:cBhvr>
                                      <p:tavLst>
                                        <p:tav tm="0">
                                          <p:val>
                                            <p:strVal val="1+#ppt_w/2"/>
                                          </p:val>
                                        </p:tav>
                                        <p:tav tm="100000">
                                          <p:val>
                                            <p:strVal val="#ppt_x"/>
                                          </p:val>
                                        </p:tav>
                                      </p:tavLst>
                                    </p:anim>
                                    <p:anim calcmode="lin" valueType="num">
                                      <p:cBhvr additive="base">
                                        <p:cTn id="8" dur="500" fill="hold"/>
                                        <p:tgtEl>
                                          <p:spTgt spid="1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1+#ppt_w/2"/>
                                          </p:val>
                                        </p:tav>
                                        <p:tav tm="100000">
                                          <p:val>
                                            <p:strVal val="#ppt_x"/>
                                          </p:val>
                                        </p:tav>
                                      </p:tavLst>
                                    </p:anim>
                                    <p:anim calcmode="lin" valueType="num">
                                      <p:cBhvr additive="base">
                                        <p:cTn id="13" dur="500" fill="hold"/>
                                        <p:tgtEl>
                                          <p:spTgt spid="1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1+#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8"/>
                                        </p:tgtEl>
                                        <p:attrNameLst>
                                          <p:attrName>style.visibility</p:attrName>
                                        </p:attrNameLst>
                                      </p:cBhvr>
                                      <p:to>
                                        <p:strVal val="visible"/>
                                      </p:to>
                                    </p:set>
                                    <p:anim calcmode="lin" valueType="num">
                                      <p:cBhvr additive="base">
                                        <p:cTn id="22" dur="500" fill="hold"/>
                                        <p:tgtEl>
                                          <p:spTgt spid="18"/>
                                        </p:tgtEl>
                                        <p:attrNameLst>
                                          <p:attrName>ppt_x</p:attrName>
                                        </p:attrNameLst>
                                      </p:cBhvr>
                                      <p:tavLst>
                                        <p:tav tm="0">
                                          <p:val>
                                            <p:strVal val="1+#ppt_w/2"/>
                                          </p:val>
                                        </p:tav>
                                        <p:tav tm="100000">
                                          <p:val>
                                            <p:strVal val="#ppt_x"/>
                                          </p:val>
                                        </p:tav>
                                      </p:tavLst>
                                    </p:anim>
                                    <p:anim calcmode="lin" valueType="num">
                                      <p:cBhvr additive="base">
                                        <p:cTn id="23" dur="500" fill="hold"/>
                                        <p:tgtEl>
                                          <p:spTgt spid="18"/>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additive="base">
                                        <p:cTn id="27" dur="500" fill="hold"/>
                                        <p:tgtEl>
                                          <p:spTgt spid="21"/>
                                        </p:tgtEl>
                                        <p:attrNameLst>
                                          <p:attrName>ppt_x</p:attrName>
                                        </p:attrNameLst>
                                      </p:cBhvr>
                                      <p:tavLst>
                                        <p:tav tm="0">
                                          <p:val>
                                            <p:strVal val="1+#ppt_w/2"/>
                                          </p:val>
                                        </p:tav>
                                        <p:tav tm="100000">
                                          <p:val>
                                            <p:strVal val="#ppt_x"/>
                                          </p:val>
                                        </p:tav>
                                      </p:tavLst>
                                    </p:anim>
                                    <p:anim calcmode="lin" valueType="num">
                                      <p:cBhvr additive="base">
                                        <p:cTn id="28" dur="500" fill="hold"/>
                                        <p:tgtEl>
                                          <p:spTgt spid="2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31"/>
                                        </p:tgtEl>
                                        <p:attrNameLst>
                                          <p:attrName>style.visibility</p:attrName>
                                        </p:attrNameLst>
                                      </p:cBhvr>
                                      <p:to>
                                        <p:strVal val="visible"/>
                                      </p:to>
                                    </p:set>
                                    <p:anim calcmode="lin" valueType="num">
                                      <p:cBhvr additive="base">
                                        <p:cTn id="32" dur="500" fill="hold"/>
                                        <p:tgtEl>
                                          <p:spTgt spid="31"/>
                                        </p:tgtEl>
                                        <p:attrNameLst>
                                          <p:attrName>ppt_x</p:attrName>
                                        </p:attrNameLst>
                                      </p:cBhvr>
                                      <p:tavLst>
                                        <p:tav tm="0">
                                          <p:val>
                                            <p:strVal val="1+#ppt_w/2"/>
                                          </p:val>
                                        </p:tav>
                                        <p:tav tm="100000">
                                          <p:val>
                                            <p:strVal val="#ppt_x"/>
                                          </p:val>
                                        </p:tav>
                                      </p:tavLst>
                                    </p:anim>
                                    <p:anim calcmode="lin" valueType="num">
                                      <p:cBhvr additive="base">
                                        <p:cTn id="33" dur="500" fill="hold"/>
                                        <p:tgtEl>
                                          <p:spTgt spid="31"/>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 calcmode="lin" valueType="num">
                                      <p:cBhvr additive="base">
                                        <p:cTn id="37" dur="500" fill="hold"/>
                                        <p:tgtEl>
                                          <p:spTgt spid="22"/>
                                        </p:tgtEl>
                                        <p:attrNameLst>
                                          <p:attrName>ppt_x</p:attrName>
                                        </p:attrNameLst>
                                      </p:cBhvr>
                                      <p:tavLst>
                                        <p:tav tm="0">
                                          <p:val>
                                            <p:strVal val="1+#ppt_w/2"/>
                                          </p:val>
                                        </p:tav>
                                        <p:tav tm="100000">
                                          <p:val>
                                            <p:strVal val="#ppt_x"/>
                                          </p:val>
                                        </p:tav>
                                      </p:tavLst>
                                    </p:anim>
                                    <p:anim calcmode="lin" valueType="num">
                                      <p:cBhvr additive="base">
                                        <p:cTn id="38" dur="500" fill="hold"/>
                                        <p:tgtEl>
                                          <p:spTgt spid="22"/>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500" fill="hold"/>
                                        <p:tgtEl>
                                          <p:spTgt spid="27"/>
                                        </p:tgtEl>
                                        <p:attrNameLst>
                                          <p:attrName>ppt_x</p:attrName>
                                        </p:attrNameLst>
                                      </p:cBhvr>
                                      <p:tavLst>
                                        <p:tav tm="0">
                                          <p:val>
                                            <p:strVal val="1+#ppt_w/2"/>
                                          </p:val>
                                        </p:tav>
                                        <p:tav tm="100000">
                                          <p:val>
                                            <p:strVal val="#ppt_x"/>
                                          </p:val>
                                        </p:tav>
                                      </p:tavLst>
                                    </p:anim>
                                    <p:anim calcmode="lin" valueType="num">
                                      <p:cBhvr additive="base">
                                        <p:cTn id="43" dur="500" fill="hold"/>
                                        <p:tgtEl>
                                          <p:spTgt spid="27"/>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23"/>
                                        </p:tgtEl>
                                        <p:attrNameLst>
                                          <p:attrName>style.visibility</p:attrName>
                                        </p:attrNameLst>
                                      </p:cBhvr>
                                      <p:to>
                                        <p:strVal val="visible"/>
                                      </p:to>
                                    </p:set>
                                    <p:anim calcmode="lin" valueType="num">
                                      <p:cBhvr additive="base">
                                        <p:cTn id="47" dur="500" fill="hold"/>
                                        <p:tgtEl>
                                          <p:spTgt spid="23"/>
                                        </p:tgtEl>
                                        <p:attrNameLst>
                                          <p:attrName>ppt_x</p:attrName>
                                        </p:attrNameLst>
                                      </p:cBhvr>
                                      <p:tavLst>
                                        <p:tav tm="0">
                                          <p:val>
                                            <p:strVal val="1+#ppt_w/2"/>
                                          </p:val>
                                        </p:tav>
                                        <p:tav tm="100000">
                                          <p:val>
                                            <p:strVal val="#ppt_x"/>
                                          </p:val>
                                        </p:tav>
                                      </p:tavLst>
                                    </p:anim>
                                    <p:anim calcmode="lin" valueType="num">
                                      <p:cBhvr additive="base">
                                        <p:cTn id="48" dur="500" fill="hold"/>
                                        <p:tgtEl>
                                          <p:spTgt spid="2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34"/>
                                        </p:tgtEl>
                                        <p:attrNameLst>
                                          <p:attrName>style.visibility</p:attrName>
                                        </p:attrNameLst>
                                      </p:cBhvr>
                                      <p:to>
                                        <p:strVal val="visible"/>
                                      </p:to>
                                    </p:set>
                                    <p:anim calcmode="lin" valueType="num">
                                      <p:cBhvr additive="base">
                                        <p:cTn id="52" dur="500" fill="hold"/>
                                        <p:tgtEl>
                                          <p:spTgt spid="34"/>
                                        </p:tgtEl>
                                        <p:attrNameLst>
                                          <p:attrName>ppt_x</p:attrName>
                                        </p:attrNameLst>
                                      </p:cBhvr>
                                      <p:tavLst>
                                        <p:tav tm="0">
                                          <p:val>
                                            <p:strVal val="1+#ppt_w/2"/>
                                          </p:val>
                                        </p:tav>
                                        <p:tav tm="100000">
                                          <p:val>
                                            <p:strVal val="#ppt_x"/>
                                          </p:val>
                                        </p:tav>
                                      </p:tavLst>
                                    </p:anim>
                                    <p:anim calcmode="lin" valueType="num">
                                      <p:cBhvr additive="base">
                                        <p:cTn id="53" dur="500" fill="hold"/>
                                        <p:tgtEl>
                                          <p:spTgt spid="34"/>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24"/>
                                        </p:tgtEl>
                                        <p:attrNameLst>
                                          <p:attrName>style.visibility</p:attrName>
                                        </p:attrNameLst>
                                      </p:cBhvr>
                                      <p:to>
                                        <p:strVal val="visible"/>
                                      </p:to>
                                    </p:set>
                                    <p:anim calcmode="lin" valueType="num">
                                      <p:cBhvr additive="base">
                                        <p:cTn id="57" dur="500" fill="hold"/>
                                        <p:tgtEl>
                                          <p:spTgt spid="24"/>
                                        </p:tgtEl>
                                        <p:attrNameLst>
                                          <p:attrName>ppt_x</p:attrName>
                                        </p:attrNameLst>
                                      </p:cBhvr>
                                      <p:tavLst>
                                        <p:tav tm="0">
                                          <p:val>
                                            <p:strVal val="1+#ppt_w/2"/>
                                          </p:val>
                                        </p:tav>
                                        <p:tav tm="100000">
                                          <p:val>
                                            <p:strVal val="#ppt_x"/>
                                          </p:val>
                                        </p:tav>
                                      </p:tavLst>
                                    </p:anim>
                                    <p:anim calcmode="lin" valueType="num">
                                      <p:cBhvr additive="base">
                                        <p:cTn id="58" dur="500" fill="hold"/>
                                        <p:tgtEl>
                                          <p:spTgt spid="24"/>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32"/>
                                        </p:tgtEl>
                                        <p:attrNameLst>
                                          <p:attrName>style.visibility</p:attrName>
                                        </p:attrNameLst>
                                      </p:cBhvr>
                                      <p:to>
                                        <p:strVal val="visible"/>
                                      </p:to>
                                    </p:set>
                                    <p:anim calcmode="lin" valueType="num">
                                      <p:cBhvr additive="base">
                                        <p:cTn id="62" dur="500" fill="hold"/>
                                        <p:tgtEl>
                                          <p:spTgt spid="32"/>
                                        </p:tgtEl>
                                        <p:attrNameLst>
                                          <p:attrName>ppt_x</p:attrName>
                                        </p:attrNameLst>
                                      </p:cBhvr>
                                      <p:tavLst>
                                        <p:tav tm="0">
                                          <p:val>
                                            <p:strVal val="1+#ppt_w/2"/>
                                          </p:val>
                                        </p:tav>
                                        <p:tav tm="100000">
                                          <p:val>
                                            <p:strVal val="#ppt_x"/>
                                          </p:val>
                                        </p:tav>
                                      </p:tavLst>
                                    </p:anim>
                                    <p:anim calcmode="lin" valueType="num">
                                      <p:cBhvr additive="base">
                                        <p:cTn id="63" dur="500" fill="hold"/>
                                        <p:tgtEl>
                                          <p:spTgt spid="32"/>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grpId="0" nodeType="afterEffect">
                                  <p:stCondLst>
                                    <p:cond delay="0"/>
                                  </p:stCondLst>
                                  <p:childTnLst>
                                    <p:set>
                                      <p:cBhvr>
                                        <p:cTn id="66" dur="1" fill="hold">
                                          <p:stCondLst>
                                            <p:cond delay="0"/>
                                          </p:stCondLst>
                                        </p:cTn>
                                        <p:tgtEl>
                                          <p:spTgt spid="36"/>
                                        </p:tgtEl>
                                        <p:attrNameLst>
                                          <p:attrName>style.visibility</p:attrName>
                                        </p:attrNameLst>
                                      </p:cBhvr>
                                      <p:to>
                                        <p:strVal val="visible"/>
                                      </p:to>
                                    </p:set>
                                    <p:anim calcmode="lin" valueType="num">
                                      <p:cBhvr additive="base">
                                        <p:cTn id="67" dur="500" fill="hold"/>
                                        <p:tgtEl>
                                          <p:spTgt spid="36"/>
                                        </p:tgtEl>
                                        <p:attrNameLst>
                                          <p:attrName>ppt_x</p:attrName>
                                        </p:attrNameLst>
                                      </p:cBhvr>
                                      <p:tavLst>
                                        <p:tav tm="0">
                                          <p:val>
                                            <p:strVal val="1+#ppt_w/2"/>
                                          </p:val>
                                        </p:tav>
                                        <p:tav tm="100000">
                                          <p:val>
                                            <p:strVal val="#ppt_x"/>
                                          </p:val>
                                        </p:tav>
                                      </p:tavLst>
                                    </p:anim>
                                    <p:anim calcmode="lin" valueType="num">
                                      <p:cBhvr additive="base">
                                        <p:cTn id="68" dur="500" fill="hold"/>
                                        <p:tgtEl>
                                          <p:spTgt spid="36"/>
                                        </p:tgtEl>
                                        <p:attrNameLst>
                                          <p:attrName>ppt_y</p:attrName>
                                        </p:attrNameLst>
                                      </p:cBhvr>
                                      <p:tavLst>
                                        <p:tav tm="0">
                                          <p:val>
                                            <p:strVal val="#ppt_y"/>
                                          </p:val>
                                        </p:tav>
                                        <p:tav tm="100000">
                                          <p:val>
                                            <p:strVal val="#ppt_y"/>
                                          </p:val>
                                        </p:tav>
                                      </p:tavLst>
                                    </p:anim>
                                  </p:childTnLst>
                                </p:cTn>
                              </p:par>
                            </p:childTnLst>
                          </p:cTn>
                        </p:par>
                        <p:par>
                          <p:cTn id="69" fill="hold">
                            <p:stCondLst>
                              <p:cond delay="6500"/>
                            </p:stCondLst>
                            <p:childTnLst>
                              <p:par>
                                <p:cTn id="70" presetID="2" presetClass="entr" presetSubtype="2" fill="hold" nodeType="afterEffect">
                                  <p:stCondLst>
                                    <p:cond delay="0"/>
                                  </p:stCondLst>
                                  <p:childTnLst>
                                    <p:set>
                                      <p:cBhvr>
                                        <p:cTn id="71" dur="1" fill="hold">
                                          <p:stCondLst>
                                            <p:cond delay="0"/>
                                          </p:stCondLst>
                                        </p:cTn>
                                        <p:tgtEl>
                                          <p:spTgt spid="33"/>
                                        </p:tgtEl>
                                        <p:attrNameLst>
                                          <p:attrName>style.visibility</p:attrName>
                                        </p:attrNameLst>
                                      </p:cBhvr>
                                      <p:to>
                                        <p:strVal val="visible"/>
                                      </p:to>
                                    </p:set>
                                    <p:anim calcmode="lin" valueType="num">
                                      <p:cBhvr additive="base">
                                        <p:cTn id="72" dur="500" fill="hold"/>
                                        <p:tgtEl>
                                          <p:spTgt spid="33"/>
                                        </p:tgtEl>
                                        <p:attrNameLst>
                                          <p:attrName>ppt_x</p:attrName>
                                        </p:attrNameLst>
                                      </p:cBhvr>
                                      <p:tavLst>
                                        <p:tav tm="0">
                                          <p:val>
                                            <p:strVal val="1+#ppt_w/2"/>
                                          </p:val>
                                        </p:tav>
                                        <p:tav tm="100000">
                                          <p:val>
                                            <p:strVal val="#ppt_x"/>
                                          </p:val>
                                        </p:tav>
                                      </p:tavLst>
                                    </p:anim>
                                    <p:anim calcmode="lin" valueType="num">
                                      <p:cBhvr additive="base">
                                        <p:cTn id="73" dur="500" fill="hold"/>
                                        <p:tgtEl>
                                          <p:spTgt spid="33"/>
                                        </p:tgtEl>
                                        <p:attrNameLst>
                                          <p:attrName>ppt_y</p:attrName>
                                        </p:attrNameLst>
                                      </p:cBhvr>
                                      <p:tavLst>
                                        <p:tav tm="0">
                                          <p:val>
                                            <p:strVal val="#ppt_y"/>
                                          </p:val>
                                        </p:tav>
                                        <p:tav tm="100000">
                                          <p:val>
                                            <p:strVal val="#ppt_y"/>
                                          </p:val>
                                        </p:tav>
                                      </p:tavLst>
                                    </p:anim>
                                  </p:childTnLst>
                                </p:cTn>
                              </p:par>
                            </p:childTnLst>
                          </p:cTn>
                        </p:par>
                        <p:par>
                          <p:cTn id="74" fill="hold">
                            <p:stCondLst>
                              <p:cond delay="7000"/>
                            </p:stCondLst>
                            <p:childTnLst>
                              <p:par>
                                <p:cTn id="75" presetID="2" presetClass="entr" presetSubtype="4" fill="hold" grpId="0" nodeType="afterEffect">
                                  <p:stCondLst>
                                    <p:cond delay="0"/>
                                  </p:stCondLst>
                                  <p:childTnLst>
                                    <p:set>
                                      <p:cBhvr>
                                        <p:cTn id="76" dur="1" fill="hold">
                                          <p:stCondLst>
                                            <p:cond delay="0"/>
                                          </p:stCondLst>
                                        </p:cTn>
                                        <p:tgtEl>
                                          <p:spTgt spid="17"/>
                                        </p:tgtEl>
                                        <p:attrNameLst>
                                          <p:attrName>style.visibility</p:attrName>
                                        </p:attrNameLst>
                                      </p:cBhvr>
                                      <p:to>
                                        <p:strVal val="visible"/>
                                      </p:to>
                                    </p:set>
                                    <p:anim calcmode="lin" valueType="num">
                                      <p:cBhvr additive="base">
                                        <p:cTn id="77" dur="2000" fill="hold"/>
                                        <p:tgtEl>
                                          <p:spTgt spid="17"/>
                                        </p:tgtEl>
                                        <p:attrNameLst>
                                          <p:attrName>ppt_x</p:attrName>
                                        </p:attrNameLst>
                                      </p:cBhvr>
                                      <p:tavLst>
                                        <p:tav tm="0">
                                          <p:val>
                                            <p:strVal val="#ppt_x"/>
                                          </p:val>
                                        </p:tav>
                                        <p:tav tm="100000">
                                          <p:val>
                                            <p:strVal val="#ppt_x"/>
                                          </p:val>
                                        </p:tav>
                                      </p:tavLst>
                                    </p:anim>
                                    <p:anim calcmode="lin" valueType="num">
                                      <p:cBhvr additive="base">
                                        <p:cTn id="78" dur="20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animBg="1"/>
      <p:bldP spid="21" grpId="0" animBg="1"/>
      <p:bldP spid="22" grpId="0" animBg="1"/>
      <p:bldP spid="23" grpId="0" animBg="1"/>
      <p:bldP spid="24" grpId="0" animBg="1"/>
      <p:bldP spid="17" grpId="0"/>
      <p:bldP spid="36"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589602"/>
            <a:ext cx="9144000" cy="461665"/>
          </a:xfrm>
          <a:prstGeom prst="rect">
            <a:avLst/>
          </a:prstGeom>
          <a:noFill/>
        </p:spPr>
        <p:txBody>
          <a:bodyPr wrap="square" rtlCol="0">
            <a:spAutoFit/>
          </a:bodyPr>
          <a:lstStyle/>
          <a:p>
            <a:pPr algn="ctr"/>
            <a:r>
              <a:rPr lang="en-US" sz="2400" b="1" dirty="0" smtClean="0">
                <a:solidFill>
                  <a:schemeClr val="tx2">
                    <a:lumMod val="50000"/>
                  </a:schemeClr>
                </a:solidFill>
                <a:latin typeface="Calibri"/>
                <a:cs typeface="Calibri"/>
              </a:rPr>
              <a:t>OUR TEAM</a:t>
            </a:r>
            <a:endParaRPr lang="en-US" sz="2400" b="1" dirty="0">
              <a:solidFill>
                <a:schemeClr val="tx2">
                  <a:lumMod val="50000"/>
                </a:schemeClr>
              </a:solidFill>
              <a:latin typeface="Calibri"/>
              <a:cs typeface="Calibri"/>
            </a:endParaRPr>
          </a:p>
        </p:txBody>
      </p:sp>
      <p:sp>
        <p:nvSpPr>
          <p:cNvPr id="6" name="Rectangle 5"/>
          <p:cNvSpPr/>
          <p:nvPr/>
        </p:nvSpPr>
        <p:spPr>
          <a:xfrm>
            <a:off x="621032" y="2319516"/>
            <a:ext cx="8208499" cy="276999"/>
          </a:xfrm>
          <a:prstGeom prst="rect">
            <a:avLst/>
          </a:prstGeom>
        </p:spPr>
        <p:txBody>
          <a:bodyPr wrap="square">
            <a:spAutoFit/>
          </a:bodyPr>
          <a:lstStyle/>
          <a:p>
            <a:pPr marL="12700" algn="ctr">
              <a:lnSpc>
                <a:spcPct val="100000"/>
              </a:lnSpc>
              <a:spcBef>
                <a:spcPts val="35"/>
              </a:spcBef>
            </a:pPr>
            <a:r>
              <a:rPr lang="en-US" sz="1200" b="1" dirty="0">
                <a:latin typeface="Arial"/>
                <a:cs typeface="Arial"/>
              </a:rPr>
              <a:t>A diverse and multicultural team that repr</a:t>
            </a:r>
            <a:r>
              <a:rPr lang="en-US" sz="1200" b="1" spc="-10" dirty="0">
                <a:latin typeface="Arial"/>
                <a:cs typeface="Arial"/>
              </a:rPr>
              <a:t>e</a:t>
            </a:r>
            <a:r>
              <a:rPr lang="en-US" sz="1200" b="1" dirty="0">
                <a:latin typeface="Arial"/>
                <a:cs typeface="Arial"/>
              </a:rPr>
              <a:t>se</a:t>
            </a:r>
            <a:r>
              <a:rPr lang="en-US" sz="1200" b="1" spc="-10" dirty="0">
                <a:latin typeface="Arial"/>
                <a:cs typeface="Arial"/>
              </a:rPr>
              <a:t>n</a:t>
            </a:r>
            <a:r>
              <a:rPr lang="en-US" sz="1200" b="1" dirty="0">
                <a:latin typeface="Arial"/>
                <a:cs typeface="Arial"/>
              </a:rPr>
              <a:t>ts</a:t>
            </a:r>
            <a:r>
              <a:rPr lang="en-US" sz="1200" b="1" spc="15" dirty="0">
                <a:latin typeface="Arial"/>
                <a:cs typeface="Arial"/>
              </a:rPr>
              <a:t> </a:t>
            </a:r>
            <a:r>
              <a:rPr lang="en-US" sz="1200" b="1" dirty="0">
                <a:latin typeface="Arial"/>
                <a:cs typeface="Arial"/>
              </a:rPr>
              <a:t>a</a:t>
            </a:r>
            <a:r>
              <a:rPr lang="en-US" sz="1200" b="1" spc="-10" dirty="0">
                <a:latin typeface="Arial"/>
                <a:cs typeface="Arial"/>
              </a:rPr>
              <a:t>n</a:t>
            </a:r>
            <a:r>
              <a:rPr lang="en-US" sz="1200" b="1" dirty="0">
                <a:latin typeface="Arial"/>
                <a:cs typeface="Arial"/>
              </a:rPr>
              <a:t>d </a:t>
            </a:r>
            <a:r>
              <a:rPr lang="en-US" sz="1200" b="1" spc="-10" dirty="0">
                <a:latin typeface="Arial"/>
                <a:cs typeface="Arial"/>
              </a:rPr>
              <a:t>u</a:t>
            </a:r>
            <a:r>
              <a:rPr lang="en-US" sz="1200" b="1" dirty="0">
                <a:latin typeface="Arial"/>
                <a:cs typeface="Arial"/>
              </a:rPr>
              <a:t>n</a:t>
            </a:r>
            <a:r>
              <a:rPr lang="en-US" sz="1200" b="1" spc="-10" dirty="0">
                <a:latin typeface="Arial"/>
                <a:cs typeface="Arial"/>
              </a:rPr>
              <a:t>d</a:t>
            </a:r>
            <a:r>
              <a:rPr lang="en-US" sz="1200" b="1" dirty="0">
                <a:latin typeface="Arial"/>
                <a:cs typeface="Arial"/>
              </a:rPr>
              <a:t>erst</a:t>
            </a:r>
            <a:r>
              <a:rPr lang="en-US" sz="1200" b="1" spc="-10" dirty="0">
                <a:latin typeface="Arial"/>
                <a:cs typeface="Arial"/>
              </a:rPr>
              <a:t>a</a:t>
            </a:r>
            <a:r>
              <a:rPr lang="en-US" sz="1200" b="1" dirty="0">
                <a:latin typeface="Arial"/>
                <a:cs typeface="Arial"/>
              </a:rPr>
              <a:t>nds</a:t>
            </a:r>
            <a:r>
              <a:rPr lang="en-US" sz="1200" b="1" spc="15" dirty="0">
                <a:latin typeface="Arial"/>
                <a:cs typeface="Arial"/>
              </a:rPr>
              <a:t> </a:t>
            </a:r>
            <a:r>
              <a:rPr lang="en-US" sz="1200" b="1" spc="5" dirty="0">
                <a:latin typeface="Arial"/>
                <a:cs typeface="Arial"/>
              </a:rPr>
              <a:t>t</a:t>
            </a:r>
            <a:r>
              <a:rPr lang="en-US" sz="1200" b="1" dirty="0">
                <a:latin typeface="Arial"/>
                <a:cs typeface="Arial"/>
              </a:rPr>
              <a:t>he</a:t>
            </a:r>
            <a:r>
              <a:rPr lang="en-US" sz="1200" b="1" spc="-10" dirty="0">
                <a:latin typeface="Arial"/>
                <a:cs typeface="Arial"/>
              </a:rPr>
              <a:t> </a:t>
            </a:r>
            <a:r>
              <a:rPr lang="en-US" sz="1200" b="1" dirty="0">
                <a:latin typeface="Arial"/>
                <a:cs typeface="Arial"/>
              </a:rPr>
              <a:t>global marketplace.</a:t>
            </a:r>
          </a:p>
        </p:txBody>
      </p:sp>
      <p:sp>
        <p:nvSpPr>
          <p:cNvPr id="7" name="Rectangle 6"/>
          <p:cNvSpPr/>
          <p:nvPr/>
        </p:nvSpPr>
        <p:spPr>
          <a:xfrm>
            <a:off x="3686175" y="1151337"/>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4043363" y="1151337"/>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4400550" y="1151337"/>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4757738" y="1151337"/>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5114925" y="1151337"/>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TextBox 16"/>
          <p:cNvSpPr txBox="1"/>
          <p:nvPr/>
        </p:nvSpPr>
        <p:spPr>
          <a:xfrm>
            <a:off x="1143000" y="1722870"/>
            <a:ext cx="7162800" cy="584776"/>
          </a:xfrm>
          <a:prstGeom prst="rect">
            <a:avLst/>
          </a:prstGeom>
          <a:noFill/>
        </p:spPr>
        <p:txBody>
          <a:bodyPr wrap="square" rtlCol="0">
            <a:spAutoFit/>
          </a:bodyPr>
          <a:lstStyle/>
          <a:p>
            <a:r>
              <a:rPr lang="en-US" sz="2000" b="1" dirty="0" smtClean="0">
                <a:solidFill>
                  <a:srgbClr val="000000"/>
                </a:solidFill>
                <a:latin typeface="Calibri"/>
                <a:cs typeface="Calibri"/>
              </a:rPr>
              <a:t>TALENTED. </a:t>
            </a:r>
            <a:r>
              <a:rPr lang="en-US" sz="2000" b="1" dirty="0" smtClean="0">
                <a:latin typeface="Calibri"/>
                <a:cs typeface="Calibri"/>
              </a:rPr>
              <a:t>EDUCATED. Multicultural. </a:t>
            </a:r>
            <a:r>
              <a:rPr lang="en-US" sz="2400" b="1" dirty="0">
                <a:solidFill>
                  <a:srgbClr val="FF0000"/>
                </a:solidFill>
                <a:latin typeface="Calibri"/>
                <a:cs typeface="Calibri"/>
              </a:rPr>
              <a:t>Big Heart</a:t>
            </a:r>
            <a:r>
              <a:rPr lang="en-US" b="1" dirty="0">
                <a:solidFill>
                  <a:srgbClr val="FF0000"/>
                </a:solidFill>
                <a:latin typeface="Calibri"/>
                <a:cs typeface="Calibri"/>
              </a:rPr>
              <a:t>. </a:t>
            </a:r>
            <a:r>
              <a:rPr lang="en-US" sz="3200" b="1" dirty="0">
                <a:solidFill>
                  <a:srgbClr val="7F00A3"/>
                </a:solidFill>
                <a:latin typeface="Calibri"/>
                <a:cs typeface="Calibri"/>
              </a:rPr>
              <a:t>Big Ideas</a:t>
            </a:r>
            <a:r>
              <a:rPr lang="en-US" sz="3200" b="1" dirty="0" smtClean="0">
                <a:solidFill>
                  <a:srgbClr val="7F00A3"/>
                </a:solidFill>
                <a:latin typeface="Calibri"/>
                <a:cs typeface="Calibri"/>
              </a:rPr>
              <a:t>!</a:t>
            </a:r>
            <a:endParaRPr lang="en-US" sz="3200" b="1" dirty="0">
              <a:solidFill>
                <a:srgbClr val="7F00A3"/>
              </a:solidFill>
              <a:latin typeface="Calibri"/>
              <a:cs typeface="Calibri"/>
            </a:endParaRPr>
          </a:p>
        </p:txBody>
      </p:sp>
      <p:sp>
        <p:nvSpPr>
          <p:cNvPr id="19" name="Rectangle 18"/>
          <p:cNvSpPr/>
          <p:nvPr/>
        </p:nvSpPr>
        <p:spPr>
          <a:xfrm>
            <a:off x="307173" y="5531566"/>
            <a:ext cx="1869396" cy="830997"/>
          </a:xfrm>
          <a:prstGeom prst="rect">
            <a:avLst/>
          </a:prstGeom>
        </p:spPr>
        <p:txBody>
          <a:bodyPr wrap="square">
            <a:spAutoFit/>
          </a:bodyPr>
          <a:lstStyle/>
          <a:p>
            <a:pPr algn="ctr"/>
            <a:r>
              <a:rPr lang="en-US" sz="1400" b="1" dirty="0" smtClean="0">
                <a:solidFill>
                  <a:srgbClr val="7F00A3"/>
                </a:solidFill>
              </a:rPr>
              <a:t>MARK HALL</a:t>
            </a:r>
            <a:endParaRPr lang="en-US" sz="900" b="1" dirty="0" smtClean="0">
              <a:solidFill>
                <a:schemeClr val="tx2">
                  <a:lumMod val="50000"/>
                </a:schemeClr>
              </a:solidFill>
            </a:endParaRPr>
          </a:p>
          <a:p>
            <a:pPr algn="ctr"/>
            <a:r>
              <a:rPr lang="en-US" sz="1400" b="1" dirty="0" smtClean="0">
                <a:solidFill>
                  <a:schemeClr val="tx2">
                    <a:lumMod val="50000"/>
                  </a:schemeClr>
                </a:solidFill>
              </a:rPr>
              <a:t>President and CEO</a:t>
            </a:r>
          </a:p>
          <a:p>
            <a:pPr algn="ctr"/>
            <a:r>
              <a:rPr lang="en-US" sz="1000" dirty="0" smtClean="0">
                <a:solidFill>
                  <a:schemeClr val="tx2">
                    <a:lumMod val="50000"/>
                  </a:schemeClr>
                </a:solidFill>
              </a:rPr>
              <a:t>KRAM &amp; Associates </a:t>
            </a:r>
          </a:p>
          <a:p>
            <a:pPr algn="ctr"/>
            <a:r>
              <a:rPr lang="en-US" sz="1000" dirty="0" smtClean="0">
                <a:solidFill>
                  <a:schemeClr val="tx2">
                    <a:lumMod val="50000"/>
                  </a:schemeClr>
                </a:solidFill>
              </a:rPr>
              <a:t>Marketing Solutions</a:t>
            </a:r>
            <a:endParaRPr lang="en-US" sz="1000" dirty="0">
              <a:solidFill>
                <a:schemeClr val="tx2">
                  <a:lumMod val="50000"/>
                </a:schemeClr>
              </a:solidFill>
            </a:endParaRPr>
          </a:p>
        </p:txBody>
      </p:sp>
      <p:pic>
        <p:nvPicPr>
          <p:cNvPr id="29" name="Picture 28" descr="TEAM PHOTO-MARK copy.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4800" y="3496954"/>
            <a:ext cx="1852243" cy="1989446"/>
          </a:xfrm>
          <a:prstGeom prst="rect">
            <a:avLst/>
          </a:prstGeom>
        </p:spPr>
      </p:pic>
      <p:grpSp>
        <p:nvGrpSpPr>
          <p:cNvPr id="37" name="Group 36"/>
          <p:cNvGrpSpPr/>
          <p:nvPr/>
        </p:nvGrpSpPr>
        <p:grpSpPr>
          <a:xfrm>
            <a:off x="2318909" y="3638594"/>
            <a:ext cx="1677262" cy="2625747"/>
            <a:chOff x="2318909" y="3638594"/>
            <a:chExt cx="1677262" cy="2625747"/>
          </a:xfrm>
        </p:grpSpPr>
        <p:sp>
          <p:nvSpPr>
            <p:cNvPr id="22" name="Rectangle 21"/>
            <p:cNvSpPr/>
            <p:nvPr/>
          </p:nvSpPr>
          <p:spPr>
            <a:xfrm>
              <a:off x="2318909" y="5525677"/>
              <a:ext cx="1639982" cy="738664"/>
            </a:xfrm>
            <a:prstGeom prst="rect">
              <a:avLst/>
            </a:prstGeom>
          </p:spPr>
          <p:txBody>
            <a:bodyPr wrap="square">
              <a:spAutoFit/>
            </a:bodyPr>
            <a:lstStyle/>
            <a:p>
              <a:pPr algn="ctr"/>
              <a:r>
                <a:rPr lang="en-US" sz="1200" b="1" dirty="0" smtClean="0">
                  <a:solidFill>
                    <a:srgbClr val="93C31B"/>
                  </a:solidFill>
                </a:rPr>
                <a:t>NATALIE PONGONIS</a:t>
              </a:r>
              <a:endParaRPr lang="en-US" sz="900" b="1" dirty="0" smtClean="0">
                <a:solidFill>
                  <a:srgbClr val="93C31B"/>
                </a:solidFill>
              </a:endParaRPr>
            </a:p>
            <a:p>
              <a:pPr algn="ctr"/>
              <a:r>
                <a:rPr lang="en-US" sz="1000" b="1" dirty="0" smtClean="0">
                  <a:solidFill>
                    <a:schemeClr val="tx2">
                      <a:lumMod val="50000"/>
                    </a:schemeClr>
                  </a:solidFill>
                </a:rPr>
                <a:t>Co Owner</a:t>
              </a:r>
            </a:p>
            <a:p>
              <a:pPr algn="ctr"/>
              <a:r>
                <a:rPr lang="en-US" sz="1000" dirty="0" smtClean="0">
                  <a:solidFill>
                    <a:schemeClr val="tx2">
                      <a:lumMod val="50000"/>
                    </a:schemeClr>
                  </a:solidFill>
                </a:rPr>
                <a:t>NATIVA Multicultural </a:t>
              </a:r>
            </a:p>
            <a:p>
              <a:pPr algn="ctr"/>
              <a:r>
                <a:rPr lang="en-US" sz="1000" dirty="0" smtClean="0">
                  <a:solidFill>
                    <a:schemeClr val="tx2">
                      <a:lumMod val="50000"/>
                    </a:schemeClr>
                  </a:solidFill>
                </a:rPr>
                <a:t>Communications Agency</a:t>
              </a:r>
              <a:endParaRPr lang="en-US" sz="1000" dirty="0">
                <a:solidFill>
                  <a:schemeClr val="tx2">
                    <a:lumMod val="50000"/>
                  </a:schemeClr>
                </a:solidFill>
              </a:endParaRPr>
            </a:p>
          </p:txBody>
        </p:sp>
        <p:pic>
          <p:nvPicPr>
            <p:cNvPr id="30" name="Picture 29" descr="TEAM PHOTO-NATASHA.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4259" y="3638594"/>
              <a:ext cx="1581912" cy="1828800"/>
            </a:xfrm>
            <a:prstGeom prst="rect">
              <a:avLst/>
            </a:prstGeom>
          </p:spPr>
        </p:pic>
      </p:grpSp>
      <p:grpSp>
        <p:nvGrpSpPr>
          <p:cNvPr id="38" name="Group 37"/>
          <p:cNvGrpSpPr/>
          <p:nvPr/>
        </p:nvGrpSpPr>
        <p:grpSpPr>
          <a:xfrm>
            <a:off x="4012183" y="3645891"/>
            <a:ext cx="1640893" cy="2618450"/>
            <a:chOff x="4012183" y="3645891"/>
            <a:chExt cx="1640893" cy="2618450"/>
          </a:xfrm>
        </p:grpSpPr>
        <p:sp>
          <p:nvSpPr>
            <p:cNvPr id="23" name="Rectangle 22"/>
            <p:cNvSpPr/>
            <p:nvPr/>
          </p:nvSpPr>
          <p:spPr>
            <a:xfrm>
              <a:off x="4012183" y="5525677"/>
              <a:ext cx="1639982" cy="738664"/>
            </a:xfrm>
            <a:prstGeom prst="rect">
              <a:avLst/>
            </a:prstGeom>
          </p:spPr>
          <p:txBody>
            <a:bodyPr wrap="square">
              <a:spAutoFit/>
            </a:bodyPr>
            <a:lstStyle/>
            <a:p>
              <a:pPr algn="ctr"/>
              <a:r>
                <a:rPr lang="en-US" sz="1200" b="1" dirty="0" smtClean="0">
                  <a:solidFill>
                    <a:srgbClr val="93C31B"/>
                  </a:solidFill>
                </a:rPr>
                <a:t>RAFAEL AMEZCUA</a:t>
              </a:r>
              <a:endParaRPr lang="en-US" sz="900" b="1" dirty="0" smtClean="0">
                <a:solidFill>
                  <a:srgbClr val="93C31B"/>
                </a:solidFill>
              </a:endParaRPr>
            </a:p>
            <a:p>
              <a:pPr algn="ctr"/>
              <a:r>
                <a:rPr lang="en-US" sz="1000" b="1" dirty="0" smtClean="0">
                  <a:solidFill>
                    <a:schemeClr val="tx2">
                      <a:lumMod val="50000"/>
                    </a:schemeClr>
                  </a:solidFill>
                </a:rPr>
                <a:t>Marketing Manager</a:t>
              </a:r>
            </a:p>
            <a:p>
              <a:pPr algn="ctr"/>
              <a:r>
                <a:rPr lang="en-US" sz="1000" dirty="0" smtClean="0">
                  <a:solidFill>
                    <a:schemeClr val="tx2">
                      <a:lumMod val="50000"/>
                    </a:schemeClr>
                  </a:solidFill>
                </a:rPr>
                <a:t>NATIVA Multicultural </a:t>
              </a:r>
            </a:p>
            <a:p>
              <a:pPr algn="ctr"/>
              <a:r>
                <a:rPr lang="en-US" sz="1000" dirty="0" smtClean="0">
                  <a:solidFill>
                    <a:schemeClr val="tx2">
                      <a:lumMod val="50000"/>
                    </a:schemeClr>
                  </a:solidFill>
                </a:rPr>
                <a:t>Communications Agency</a:t>
              </a:r>
              <a:endParaRPr lang="en-US" sz="1000" dirty="0">
                <a:solidFill>
                  <a:schemeClr val="tx2">
                    <a:lumMod val="50000"/>
                  </a:schemeClr>
                </a:solidFill>
              </a:endParaRPr>
            </a:p>
          </p:txBody>
        </p:sp>
        <p:pic>
          <p:nvPicPr>
            <p:cNvPr id="31" name="Picture 30" descr="TEAM PHOTO-RAFAE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071164" y="3645891"/>
              <a:ext cx="1581912" cy="1828800"/>
            </a:xfrm>
            <a:prstGeom prst="rect">
              <a:avLst/>
            </a:prstGeom>
          </p:spPr>
        </p:pic>
      </p:grpSp>
      <p:grpSp>
        <p:nvGrpSpPr>
          <p:cNvPr id="39" name="Group 38"/>
          <p:cNvGrpSpPr/>
          <p:nvPr/>
        </p:nvGrpSpPr>
        <p:grpSpPr>
          <a:xfrm>
            <a:off x="5660104" y="3645892"/>
            <a:ext cx="1739330" cy="2618449"/>
            <a:chOff x="5660104" y="3645892"/>
            <a:chExt cx="1739330" cy="2618449"/>
          </a:xfrm>
        </p:grpSpPr>
        <p:sp>
          <p:nvSpPr>
            <p:cNvPr id="24" name="Rectangle 23"/>
            <p:cNvSpPr/>
            <p:nvPr/>
          </p:nvSpPr>
          <p:spPr>
            <a:xfrm>
              <a:off x="5660104" y="5525677"/>
              <a:ext cx="1739330" cy="738664"/>
            </a:xfrm>
            <a:prstGeom prst="rect">
              <a:avLst/>
            </a:prstGeom>
          </p:spPr>
          <p:txBody>
            <a:bodyPr wrap="square">
              <a:spAutoFit/>
            </a:bodyPr>
            <a:lstStyle/>
            <a:p>
              <a:pPr algn="ctr"/>
              <a:r>
                <a:rPr lang="en-US" sz="1200" b="1" dirty="0" smtClean="0">
                  <a:solidFill>
                    <a:srgbClr val="93C31B"/>
                  </a:solidFill>
                </a:rPr>
                <a:t>SYLVIA VASQUEZ</a:t>
              </a:r>
              <a:endParaRPr lang="en-US" sz="900" b="1" dirty="0" smtClean="0">
                <a:solidFill>
                  <a:srgbClr val="93C31B"/>
                </a:solidFill>
              </a:endParaRPr>
            </a:p>
            <a:p>
              <a:pPr algn="ctr"/>
              <a:r>
                <a:rPr lang="en-US" sz="1000" b="1" dirty="0" smtClean="0">
                  <a:solidFill>
                    <a:schemeClr val="tx2">
                      <a:lumMod val="50000"/>
                    </a:schemeClr>
                  </a:solidFill>
                </a:rPr>
                <a:t>Marketing Account </a:t>
              </a:r>
              <a:r>
                <a:rPr lang="en-US" sz="1000" b="1" dirty="0">
                  <a:solidFill>
                    <a:schemeClr val="tx2">
                      <a:lumMod val="50000"/>
                    </a:schemeClr>
                  </a:solidFill>
                </a:rPr>
                <a:t>Manager</a:t>
              </a:r>
            </a:p>
            <a:p>
              <a:pPr algn="ctr"/>
              <a:r>
                <a:rPr lang="en-US" sz="1000" dirty="0" smtClean="0">
                  <a:solidFill>
                    <a:schemeClr val="tx2">
                      <a:lumMod val="50000"/>
                    </a:schemeClr>
                  </a:solidFill>
                </a:rPr>
                <a:t>NATIVA Multicultural </a:t>
              </a:r>
            </a:p>
            <a:p>
              <a:pPr algn="ctr"/>
              <a:r>
                <a:rPr lang="en-US" sz="1000" dirty="0" smtClean="0">
                  <a:solidFill>
                    <a:schemeClr val="tx2">
                      <a:lumMod val="50000"/>
                    </a:schemeClr>
                  </a:solidFill>
                </a:rPr>
                <a:t>Communications Agency</a:t>
              </a:r>
              <a:endParaRPr lang="en-US" sz="1000" dirty="0">
                <a:solidFill>
                  <a:schemeClr val="tx2">
                    <a:lumMod val="50000"/>
                  </a:schemeClr>
                </a:solidFill>
              </a:endParaRPr>
            </a:p>
          </p:txBody>
        </p:sp>
        <p:pic>
          <p:nvPicPr>
            <p:cNvPr id="34" name="Picture 33" descr="TEAM PHOTO-SYLVIA.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749966" y="3645892"/>
              <a:ext cx="1581912" cy="1828800"/>
            </a:xfrm>
            <a:prstGeom prst="rect">
              <a:avLst/>
            </a:prstGeom>
          </p:spPr>
        </p:pic>
      </p:grpSp>
      <p:grpSp>
        <p:nvGrpSpPr>
          <p:cNvPr id="40" name="Group 39"/>
          <p:cNvGrpSpPr/>
          <p:nvPr/>
        </p:nvGrpSpPr>
        <p:grpSpPr>
          <a:xfrm>
            <a:off x="7398730" y="3653190"/>
            <a:ext cx="1639982" cy="2611151"/>
            <a:chOff x="7398730" y="3653190"/>
            <a:chExt cx="1639982" cy="2611151"/>
          </a:xfrm>
        </p:grpSpPr>
        <p:sp>
          <p:nvSpPr>
            <p:cNvPr id="25" name="Rectangle 24"/>
            <p:cNvSpPr/>
            <p:nvPr/>
          </p:nvSpPr>
          <p:spPr>
            <a:xfrm>
              <a:off x="7398730" y="5525677"/>
              <a:ext cx="1639982" cy="738664"/>
            </a:xfrm>
            <a:prstGeom prst="rect">
              <a:avLst/>
            </a:prstGeom>
          </p:spPr>
          <p:txBody>
            <a:bodyPr wrap="square">
              <a:spAutoFit/>
            </a:bodyPr>
            <a:lstStyle/>
            <a:p>
              <a:pPr algn="ctr"/>
              <a:r>
                <a:rPr lang="en-US" sz="1200" b="1" dirty="0" smtClean="0">
                  <a:solidFill>
                    <a:srgbClr val="93C31B"/>
                  </a:solidFill>
                </a:rPr>
                <a:t>ERIC DIAZ</a:t>
              </a:r>
              <a:endParaRPr lang="en-US" sz="900" b="1" dirty="0" smtClean="0">
                <a:solidFill>
                  <a:srgbClr val="93C31B"/>
                </a:solidFill>
              </a:endParaRPr>
            </a:p>
            <a:p>
              <a:pPr algn="ctr"/>
              <a:r>
                <a:rPr lang="en-US" sz="1000" b="1" dirty="0">
                  <a:solidFill>
                    <a:schemeClr val="tx2">
                      <a:lumMod val="50000"/>
                    </a:schemeClr>
                  </a:solidFill>
                </a:rPr>
                <a:t>Co Owner</a:t>
              </a:r>
            </a:p>
            <a:p>
              <a:pPr algn="ctr"/>
              <a:r>
                <a:rPr lang="en-US" sz="1000" dirty="0" smtClean="0">
                  <a:solidFill>
                    <a:schemeClr val="tx2">
                      <a:lumMod val="50000"/>
                    </a:schemeClr>
                  </a:solidFill>
                </a:rPr>
                <a:t>NATIVA Multicultural </a:t>
              </a:r>
            </a:p>
            <a:p>
              <a:pPr algn="ctr"/>
              <a:r>
                <a:rPr lang="en-US" sz="1000" dirty="0" smtClean="0">
                  <a:solidFill>
                    <a:schemeClr val="tx2">
                      <a:lumMod val="50000"/>
                    </a:schemeClr>
                  </a:solidFill>
                </a:rPr>
                <a:t>Communications Agency</a:t>
              </a:r>
              <a:endParaRPr lang="en-US" sz="1000" dirty="0">
                <a:solidFill>
                  <a:schemeClr val="tx2">
                    <a:lumMod val="50000"/>
                  </a:schemeClr>
                </a:solidFill>
              </a:endParaRPr>
            </a:p>
          </p:txBody>
        </p:sp>
        <p:pic>
          <p:nvPicPr>
            <p:cNvPr id="35" name="Picture 34" descr="TEAM PHOTO-ERIC.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7421469" y="3653190"/>
              <a:ext cx="1581912" cy="1828800"/>
            </a:xfrm>
            <a:prstGeom prst="rect">
              <a:avLst/>
            </a:prstGeom>
          </p:spPr>
        </p:pic>
      </p:grpSp>
    </p:spTree>
    <p:extLst>
      <p:ext uri="{BB962C8B-B14F-4D97-AF65-F5344CB8AC3E}">
        <p14:creationId xmlns:p14="http://schemas.microsoft.com/office/powerpoint/2010/main" val="3961956113"/>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7"/>
                                        </p:tgtEl>
                                        <p:attrNameLst>
                                          <p:attrName>style.visibility</p:attrName>
                                        </p:attrNameLst>
                                      </p:cBhvr>
                                      <p:to>
                                        <p:strVal val="visible"/>
                                      </p:to>
                                    </p:set>
                                    <p:anim calcmode="lin" valueType="num">
                                      <p:cBhvr additive="base">
                                        <p:cTn id="7" dur="1000" fill="hold"/>
                                        <p:tgtEl>
                                          <p:spTgt spid="37"/>
                                        </p:tgtEl>
                                        <p:attrNameLst>
                                          <p:attrName>ppt_x</p:attrName>
                                        </p:attrNameLst>
                                      </p:cBhvr>
                                      <p:tavLst>
                                        <p:tav tm="0">
                                          <p:val>
                                            <p:strVal val="#ppt_x"/>
                                          </p:val>
                                        </p:tav>
                                        <p:tav tm="100000">
                                          <p:val>
                                            <p:strVal val="#ppt_x"/>
                                          </p:val>
                                        </p:tav>
                                      </p:tavLst>
                                    </p:anim>
                                    <p:anim calcmode="lin" valueType="num">
                                      <p:cBhvr additive="base">
                                        <p:cTn id="8" dur="1000" fill="hold"/>
                                        <p:tgtEl>
                                          <p:spTgt spid="37"/>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nodeType="afterEffect">
                                  <p:stCondLst>
                                    <p:cond delay="0"/>
                                  </p:stCondLst>
                                  <p:childTnLst>
                                    <p:set>
                                      <p:cBhvr>
                                        <p:cTn id="11" dur="1" fill="hold">
                                          <p:stCondLst>
                                            <p:cond delay="0"/>
                                          </p:stCondLst>
                                        </p:cTn>
                                        <p:tgtEl>
                                          <p:spTgt spid="38"/>
                                        </p:tgtEl>
                                        <p:attrNameLst>
                                          <p:attrName>style.visibility</p:attrName>
                                        </p:attrNameLst>
                                      </p:cBhvr>
                                      <p:to>
                                        <p:strVal val="visible"/>
                                      </p:to>
                                    </p:set>
                                    <p:anim calcmode="lin" valueType="num">
                                      <p:cBhvr additive="base">
                                        <p:cTn id="12" dur="1000" fill="hold"/>
                                        <p:tgtEl>
                                          <p:spTgt spid="38"/>
                                        </p:tgtEl>
                                        <p:attrNameLst>
                                          <p:attrName>ppt_x</p:attrName>
                                        </p:attrNameLst>
                                      </p:cBhvr>
                                      <p:tavLst>
                                        <p:tav tm="0">
                                          <p:val>
                                            <p:strVal val="#ppt_x"/>
                                          </p:val>
                                        </p:tav>
                                        <p:tav tm="100000">
                                          <p:val>
                                            <p:strVal val="#ppt_x"/>
                                          </p:val>
                                        </p:tav>
                                      </p:tavLst>
                                    </p:anim>
                                    <p:anim calcmode="lin" valueType="num">
                                      <p:cBhvr additive="base">
                                        <p:cTn id="13" dur="1000" fill="hold"/>
                                        <p:tgtEl>
                                          <p:spTgt spid="38"/>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39"/>
                                        </p:tgtEl>
                                        <p:attrNameLst>
                                          <p:attrName>style.visibility</p:attrName>
                                        </p:attrNameLst>
                                      </p:cBhvr>
                                      <p:to>
                                        <p:strVal val="visible"/>
                                      </p:to>
                                    </p:set>
                                    <p:anim calcmode="lin" valueType="num">
                                      <p:cBhvr additive="base">
                                        <p:cTn id="17" dur="1000" fill="hold"/>
                                        <p:tgtEl>
                                          <p:spTgt spid="39"/>
                                        </p:tgtEl>
                                        <p:attrNameLst>
                                          <p:attrName>ppt_x</p:attrName>
                                        </p:attrNameLst>
                                      </p:cBhvr>
                                      <p:tavLst>
                                        <p:tav tm="0">
                                          <p:val>
                                            <p:strVal val="#ppt_x"/>
                                          </p:val>
                                        </p:tav>
                                        <p:tav tm="100000">
                                          <p:val>
                                            <p:strVal val="#ppt_x"/>
                                          </p:val>
                                        </p:tav>
                                      </p:tavLst>
                                    </p:anim>
                                    <p:anim calcmode="lin" valueType="num">
                                      <p:cBhvr additive="base">
                                        <p:cTn id="18" dur="1000" fill="hold"/>
                                        <p:tgtEl>
                                          <p:spTgt spid="39"/>
                                        </p:tgtEl>
                                        <p:attrNameLst>
                                          <p:attrName>ppt_y</p:attrName>
                                        </p:attrNameLst>
                                      </p:cBhvr>
                                      <p:tavLst>
                                        <p:tav tm="0">
                                          <p:val>
                                            <p:strVal val="1+#ppt_h/2"/>
                                          </p:val>
                                        </p:tav>
                                        <p:tav tm="100000">
                                          <p:val>
                                            <p:strVal val="#ppt_y"/>
                                          </p:val>
                                        </p:tav>
                                      </p:tavLst>
                                    </p:anim>
                                  </p:childTnLst>
                                </p:cTn>
                              </p:par>
                            </p:childTnLst>
                          </p:cTn>
                        </p:par>
                        <p:par>
                          <p:cTn id="19" fill="hold">
                            <p:stCondLst>
                              <p:cond delay="3000"/>
                            </p:stCondLst>
                            <p:childTnLst>
                              <p:par>
                                <p:cTn id="20" presetID="2" presetClass="entr" presetSubtype="4"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1000" fill="hold"/>
                                        <p:tgtEl>
                                          <p:spTgt spid="40"/>
                                        </p:tgtEl>
                                        <p:attrNameLst>
                                          <p:attrName>ppt_x</p:attrName>
                                        </p:attrNameLst>
                                      </p:cBhvr>
                                      <p:tavLst>
                                        <p:tav tm="0">
                                          <p:val>
                                            <p:strVal val="#ppt_x"/>
                                          </p:val>
                                        </p:tav>
                                        <p:tav tm="100000">
                                          <p:val>
                                            <p:strVal val="#ppt_x"/>
                                          </p:val>
                                        </p:tav>
                                      </p:tavLst>
                                    </p:anim>
                                    <p:anim calcmode="lin" valueType="num">
                                      <p:cBhvr additive="base">
                                        <p:cTn id="23" dur="1000" fill="hold"/>
                                        <p:tgtEl>
                                          <p:spTgt spid="40"/>
                                        </p:tgtEl>
                                        <p:attrNameLst>
                                          <p:attrName>ppt_y</p:attrName>
                                        </p:attrNameLst>
                                      </p:cBhvr>
                                      <p:tavLst>
                                        <p:tav tm="0">
                                          <p:val>
                                            <p:strVal val="1+#ppt_h/2"/>
                                          </p:val>
                                        </p:tav>
                                        <p:tav tm="100000">
                                          <p:val>
                                            <p:strVal val="#ppt_y"/>
                                          </p:val>
                                        </p:tav>
                                      </p:tavLst>
                                    </p:anim>
                                  </p:childTnLst>
                                </p:cTn>
                              </p:par>
                            </p:childTnLst>
                          </p:cTn>
                        </p:par>
                        <p:par>
                          <p:cTn id="24" fill="hold">
                            <p:stCondLst>
                              <p:cond delay="4000"/>
                            </p:stCondLst>
                            <p:childTnLst>
                              <p:par>
                                <p:cTn id="25" presetID="2" presetClass="entr" presetSubtype="8"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1000" fill="hold"/>
                                        <p:tgtEl>
                                          <p:spTgt spid="17"/>
                                        </p:tgtEl>
                                        <p:attrNameLst>
                                          <p:attrName>ppt_x</p:attrName>
                                        </p:attrNameLst>
                                      </p:cBhvr>
                                      <p:tavLst>
                                        <p:tav tm="0">
                                          <p:val>
                                            <p:strVal val="0-#ppt_w/2"/>
                                          </p:val>
                                        </p:tav>
                                        <p:tav tm="100000">
                                          <p:val>
                                            <p:strVal val="#ppt_x"/>
                                          </p:val>
                                        </p:tav>
                                      </p:tavLst>
                                    </p:anim>
                                    <p:anim calcmode="lin" valueType="num">
                                      <p:cBhvr additive="base">
                                        <p:cTn id="28" dur="1000" fill="hold"/>
                                        <p:tgtEl>
                                          <p:spTgt spid="17"/>
                                        </p:tgtEl>
                                        <p:attrNameLst>
                                          <p:attrName>ppt_y</p:attrName>
                                        </p:attrNameLst>
                                      </p:cBhvr>
                                      <p:tavLst>
                                        <p:tav tm="0">
                                          <p:val>
                                            <p:strVal val="#ppt_y"/>
                                          </p:val>
                                        </p:tav>
                                        <p:tav tm="100000">
                                          <p:val>
                                            <p:strVal val="#ppt_y"/>
                                          </p:val>
                                        </p:tav>
                                      </p:tavLst>
                                    </p:anim>
                                  </p:childTnLst>
                                </p:cTn>
                              </p:par>
                            </p:childTnLst>
                          </p:cTn>
                        </p:par>
                        <p:par>
                          <p:cTn id="29" fill="hold">
                            <p:stCondLst>
                              <p:cond delay="5000"/>
                            </p:stCondLst>
                            <p:childTnLst>
                              <p:par>
                                <p:cTn id="30" presetID="2" presetClass="entr" presetSubtype="2"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additive="base">
                                        <p:cTn id="32" dur="1000" fill="hold"/>
                                        <p:tgtEl>
                                          <p:spTgt spid="6"/>
                                        </p:tgtEl>
                                        <p:attrNameLst>
                                          <p:attrName>ppt_x</p:attrName>
                                        </p:attrNameLst>
                                      </p:cBhvr>
                                      <p:tavLst>
                                        <p:tav tm="0">
                                          <p:val>
                                            <p:strVal val="1+#ppt_w/2"/>
                                          </p:val>
                                        </p:tav>
                                        <p:tav tm="100000">
                                          <p:val>
                                            <p:strVal val="#ppt_x"/>
                                          </p:val>
                                        </p:tav>
                                      </p:tavLst>
                                    </p:anim>
                                    <p:anim calcmode="lin" valueType="num">
                                      <p:cBhvr additive="base">
                                        <p:cTn id="33"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1066800" y="2209800"/>
            <a:ext cx="1676400" cy="461665"/>
          </a:xfrm>
          <a:prstGeom prst="rect">
            <a:avLst/>
          </a:prstGeom>
          <a:noFill/>
        </p:spPr>
        <p:txBody>
          <a:bodyPr wrap="square" rtlCol="0">
            <a:spAutoFit/>
          </a:bodyPr>
          <a:lstStyle/>
          <a:p>
            <a:r>
              <a:rPr lang="en-US" sz="2400" dirty="0" smtClean="0">
                <a:solidFill>
                  <a:srgbClr val="9BBE29"/>
                </a:solidFill>
                <a:latin typeface="Bebas Neue" panose="020B0606020202050201" pitchFamily="34" charset="0"/>
              </a:rPr>
              <a:t>SERVICES</a:t>
            </a:r>
            <a:endParaRPr lang="en-US" sz="2400" dirty="0">
              <a:solidFill>
                <a:srgbClr val="9BBE29"/>
              </a:solidFill>
              <a:latin typeface="Bebas Neue" panose="020B0606020202050201" pitchFamily="34" charset="0"/>
            </a:endParaRPr>
          </a:p>
        </p:txBody>
      </p:sp>
      <p:sp>
        <p:nvSpPr>
          <p:cNvPr id="6" name="Rectangle 5"/>
          <p:cNvSpPr/>
          <p:nvPr/>
        </p:nvSpPr>
        <p:spPr>
          <a:xfrm>
            <a:off x="152400" y="1374756"/>
            <a:ext cx="8839200" cy="738663"/>
          </a:xfrm>
          <a:prstGeom prst="rect">
            <a:avLst/>
          </a:prstGeom>
        </p:spPr>
        <p:txBody>
          <a:bodyPr wrap="square">
            <a:spAutoFit/>
          </a:bodyPr>
          <a:lstStyle/>
          <a:p>
            <a:pPr algn="ctr"/>
            <a:r>
              <a:rPr lang="en-US" sz="1400" dirty="0" err="1"/>
              <a:t>Nativa</a:t>
            </a:r>
            <a:r>
              <a:rPr lang="en-US" sz="1400" dirty="0"/>
              <a:t> is a multicultural communications agency that focuses on the Hispanic market through digital communications, online advertising and culturally relevant content creation</a:t>
            </a:r>
            <a:r>
              <a:rPr lang="en-US" sz="1400" dirty="0" smtClean="0"/>
              <a:t>. </a:t>
            </a:r>
            <a:r>
              <a:rPr lang="en-US" sz="1400" dirty="0" err="1" smtClean="0"/>
              <a:t>Nativa</a:t>
            </a:r>
            <a:r>
              <a:rPr lang="en-US" sz="1400" dirty="0" smtClean="0"/>
              <a:t> also provides traditional marketing services </a:t>
            </a:r>
          </a:p>
          <a:p>
            <a:pPr algn="ctr"/>
            <a:r>
              <a:rPr lang="en-US" sz="1400" dirty="0" smtClean="0"/>
              <a:t>through strategic partnerships with specialized agencies. </a:t>
            </a:r>
            <a:endParaRPr lang="en-US" sz="1400" dirty="0">
              <a:solidFill>
                <a:schemeClr val="tx2">
                  <a:lumMod val="50000"/>
                </a:schemeClr>
              </a:solidFill>
            </a:endParaRPr>
          </a:p>
        </p:txBody>
      </p:sp>
      <p:grpSp>
        <p:nvGrpSpPr>
          <p:cNvPr id="50" name="Group 49"/>
          <p:cNvGrpSpPr/>
          <p:nvPr/>
        </p:nvGrpSpPr>
        <p:grpSpPr>
          <a:xfrm>
            <a:off x="3619500" y="2217420"/>
            <a:ext cx="1752600" cy="68580"/>
            <a:chOff x="3705225" y="909935"/>
            <a:chExt cx="1752600" cy="68580"/>
          </a:xfrm>
        </p:grpSpPr>
        <p:sp>
          <p:nvSpPr>
            <p:cNvPr id="7" name="Rectangle 6"/>
            <p:cNvSpPr/>
            <p:nvPr/>
          </p:nvSpPr>
          <p:spPr>
            <a:xfrm>
              <a:off x="3705225" y="909935"/>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4062413" y="909935"/>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4419600" y="909935"/>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4757738" y="909935"/>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5114925" y="909935"/>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4" name="Rectangle 13"/>
          <p:cNvSpPr/>
          <p:nvPr/>
        </p:nvSpPr>
        <p:spPr>
          <a:xfrm>
            <a:off x="1038439" y="2993523"/>
            <a:ext cx="3377542" cy="507831"/>
          </a:xfrm>
          <a:prstGeom prst="rect">
            <a:avLst/>
          </a:prstGeom>
        </p:spPr>
        <p:txBody>
          <a:bodyPr wrap="square">
            <a:spAutoFit/>
          </a:bodyPr>
          <a:lstStyle/>
          <a:p>
            <a:r>
              <a:rPr lang="en-US" sz="900" dirty="0" err="1">
                <a:solidFill>
                  <a:schemeClr val="tx2">
                    <a:lumMod val="50000"/>
                  </a:schemeClr>
                </a:solidFill>
              </a:rPr>
              <a:t>Nativa</a:t>
            </a:r>
            <a:r>
              <a:rPr lang="en-US" sz="900" dirty="0">
                <a:solidFill>
                  <a:schemeClr val="tx2">
                    <a:lumMod val="50000"/>
                  </a:schemeClr>
                </a:solidFill>
              </a:rPr>
              <a:t> provides a service that enables our clients to fully engage with their target market (Hispanic or general market) through daily social media communication. </a:t>
            </a:r>
          </a:p>
        </p:txBody>
      </p:sp>
      <p:sp>
        <p:nvSpPr>
          <p:cNvPr id="15" name="TextBox 14"/>
          <p:cNvSpPr txBox="1"/>
          <p:nvPr/>
        </p:nvSpPr>
        <p:spPr>
          <a:xfrm>
            <a:off x="1038439" y="2743200"/>
            <a:ext cx="2314361" cy="307777"/>
          </a:xfrm>
          <a:prstGeom prst="rect">
            <a:avLst/>
          </a:prstGeom>
          <a:noFill/>
        </p:spPr>
        <p:txBody>
          <a:bodyPr wrap="square" rtlCol="0">
            <a:spAutoFit/>
          </a:bodyPr>
          <a:lstStyle/>
          <a:p>
            <a:r>
              <a:rPr lang="en-US" sz="1400" b="1" dirty="0" smtClean="0">
                <a:solidFill>
                  <a:schemeClr val="tx2">
                    <a:lumMod val="50000"/>
                  </a:schemeClr>
                </a:solidFill>
                <a:latin typeface="Calibri"/>
                <a:cs typeface="Calibri"/>
              </a:rPr>
              <a:t>SOCIAL MEDIA MARKETING</a:t>
            </a:r>
            <a:endParaRPr lang="en-US" sz="1400" b="1" dirty="0">
              <a:solidFill>
                <a:schemeClr val="tx2">
                  <a:lumMod val="50000"/>
                </a:schemeClr>
              </a:solidFill>
              <a:latin typeface="Calibri"/>
              <a:cs typeface="Calibri"/>
            </a:endParaRPr>
          </a:p>
        </p:txBody>
      </p:sp>
      <p:sp>
        <p:nvSpPr>
          <p:cNvPr id="16" name="Oval 15"/>
          <p:cNvSpPr/>
          <p:nvPr/>
        </p:nvSpPr>
        <p:spPr>
          <a:xfrm>
            <a:off x="324622" y="2838897"/>
            <a:ext cx="548640" cy="5486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7" name="Rectangle 16"/>
          <p:cNvSpPr/>
          <p:nvPr/>
        </p:nvSpPr>
        <p:spPr>
          <a:xfrm>
            <a:off x="1038439" y="3911769"/>
            <a:ext cx="3304961" cy="507831"/>
          </a:xfrm>
          <a:prstGeom prst="rect">
            <a:avLst/>
          </a:prstGeom>
        </p:spPr>
        <p:txBody>
          <a:bodyPr wrap="square">
            <a:spAutoFit/>
          </a:bodyPr>
          <a:lstStyle/>
          <a:p>
            <a:r>
              <a:rPr lang="en-US" sz="900" dirty="0">
                <a:solidFill>
                  <a:schemeClr val="tx2">
                    <a:lumMod val="50000"/>
                  </a:schemeClr>
                </a:solidFill>
              </a:rPr>
              <a:t>Our clients receive custom reports that detail how consumers discuss their brand/organization online including from social media sites such as Facebook and Twitter. </a:t>
            </a:r>
          </a:p>
        </p:txBody>
      </p:sp>
      <p:sp>
        <p:nvSpPr>
          <p:cNvPr id="18" name="TextBox 17"/>
          <p:cNvSpPr txBox="1"/>
          <p:nvPr/>
        </p:nvSpPr>
        <p:spPr>
          <a:xfrm>
            <a:off x="1038440" y="3661446"/>
            <a:ext cx="2873011" cy="307777"/>
          </a:xfrm>
          <a:prstGeom prst="rect">
            <a:avLst/>
          </a:prstGeom>
          <a:noFill/>
        </p:spPr>
        <p:txBody>
          <a:bodyPr wrap="square" rtlCol="0">
            <a:spAutoFit/>
          </a:bodyPr>
          <a:lstStyle/>
          <a:p>
            <a:r>
              <a:rPr lang="en-US" sz="1400" b="1" dirty="0" smtClean="0">
                <a:solidFill>
                  <a:schemeClr val="tx2">
                    <a:lumMod val="50000"/>
                  </a:schemeClr>
                </a:solidFill>
                <a:latin typeface="Calibri"/>
                <a:cs typeface="Calibri"/>
              </a:rPr>
              <a:t>ONLINE </a:t>
            </a:r>
            <a:r>
              <a:rPr lang="en-US" sz="1400" b="1" dirty="0">
                <a:solidFill>
                  <a:schemeClr val="tx2">
                    <a:lumMod val="50000"/>
                  </a:schemeClr>
                </a:solidFill>
                <a:latin typeface="Calibri"/>
                <a:cs typeface="Calibri"/>
              </a:rPr>
              <a:t>LISTENING INSIGHTS </a:t>
            </a:r>
          </a:p>
        </p:txBody>
      </p:sp>
      <p:sp>
        <p:nvSpPr>
          <p:cNvPr id="19" name="Oval 18"/>
          <p:cNvSpPr/>
          <p:nvPr/>
        </p:nvSpPr>
        <p:spPr>
          <a:xfrm>
            <a:off x="324622" y="3732227"/>
            <a:ext cx="548640" cy="5486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1038439" y="4822322"/>
            <a:ext cx="3152561" cy="369332"/>
          </a:xfrm>
          <a:prstGeom prst="rect">
            <a:avLst/>
          </a:prstGeom>
        </p:spPr>
        <p:txBody>
          <a:bodyPr wrap="square">
            <a:spAutoFit/>
          </a:bodyPr>
          <a:lstStyle/>
          <a:p>
            <a:r>
              <a:rPr lang="en-US" sz="900" dirty="0" err="1">
                <a:solidFill>
                  <a:schemeClr val="tx2">
                    <a:lumMod val="50000"/>
                  </a:schemeClr>
                </a:solidFill>
              </a:rPr>
              <a:t>Nativa's</a:t>
            </a:r>
            <a:r>
              <a:rPr lang="en-US" sz="900" dirty="0">
                <a:solidFill>
                  <a:schemeClr val="tx2">
                    <a:lumMod val="50000"/>
                  </a:schemeClr>
                </a:solidFill>
              </a:rPr>
              <a:t> digital advertising management includes: Strategy, execution, optimization, and ROI reporting. </a:t>
            </a:r>
          </a:p>
        </p:txBody>
      </p:sp>
      <p:sp>
        <p:nvSpPr>
          <p:cNvPr id="21" name="TextBox 20"/>
          <p:cNvSpPr txBox="1"/>
          <p:nvPr/>
        </p:nvSpPr>
        <p:spPr>
          <a:xfrm>
            <a:off x="1038439" y="4572000"/>
            <a:ext cx="2314361" cy="307777"/>
          </a:xfrm>
          <a:prstGeom prst="rect">
            <a:avLst/>
          </a:prstGeom>
          <a:noFill/>
        </p:spPr>
        <p:txBody>
          <a:bodyPr wrap="square" rtlCol="0">
            <a:spAutoFit/>
          </a:bodyPr>
          <a:lstStyle/>
          <a:p>
            <a:r>
              <a:rPr lang="en-US" sz="1400" b="1" dirty="0">
                <a:solidFill>
                  <a:schemeClr val="tx2">
                    <a:lumMod val="50000"/>
                  </a:schemeClr>
                </a:solidFill>
                <a:latin typeface="Calibri"/>
                <a:cs typeface="Calibri"/>
              </a:rPr>
              <a:t>ONLINE ADVERTISING </a:t>
            </a:r>
          </a:p>
        </p:txBody>
      </p:sp>
      <p:sp>
        <p:nvSpPr>
          <p:cNvPr id="22" name="Oval 21"/>
          <p:cNvSpPr/>
          <p:nvPr/>
        </p:nvSpPr>
        <p:spPr>
          <a:xfrm>
            <a:off x="324622" y="4648200"/>
            <a:ext cx="548640" cy="548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4" name="Picture 2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4642" y="2990150"/>
            <a:ext cx="228600" cy="228600"/>
          </a:xfrm>
          <a:prstGeom prst="rect">
            <a:avLst/>
          </a:prstGeom>
        </p:spPr>
      </p:pic>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4642" y="4823916"/>
            <a:ext cx="228600" cy="228600"/>
          </a:xfrm>
          <a:prstGeom prst="rect">
            <a:avLst/>
          </a:prstGeom>
        </p:spPr>
      </p:pic>
      <p:sp>
        <p:nvSpPr>
          <p:cNvPr id="26" name="Rectangle 25"/>
          <p:cNvSpPr/>
          <p:nvPr/>
        </p:nvSpPr>
        <p:spPr>
          <a:xfrm>
            <a:off x="5562600" y="4876800"/>
            <a:ext cx="3352800" cy="369332"/>
          </a:xfrm>
          <a:prstGeom prst="rect">
            <a:avLst/>
          </a:prstGeom>
        </p:spPr>
        <p:txBody>
          <a:bodyPr wrap="square">
            <a:spAutoFit/>
          </a:bodyPr>
          <a:lstStyle/>
          <a:p>
            <a:r>
              <a:rPr lang="en-US" sz="900" dirty="0" err="1" smtClean="0">
                <a:solidFill>
                  <a:schemeClr val="tx2">
                    <a:lumMod val="50000"/>
                  </a:schemeClr>
                </a:solidFill>
              </a:rPr>
              <a:t>Nativa's</a:t>
            </a:r>
            <a:r>
              <a:rPr lang="en-US" sz="900" dirty="0" smtClean="0">
                <a:solidFill>
                  <a:schemeClr val="tx2">
                    <a:lumMod val="50000"/>
                  </a:schemeClr>
                </a:solidFill>
              </a:rPr>
              <a:t> </a:t>
            </a:r>
            <a:r>
              <a:rPr lang="en-US" sz="900" dirty="0">
                <a:solidFill>
                  <a:schemeClr val="tx2">
                    <a:lumMod val="50000"/>
                  </a:schemeClr>
                </a:solidFill>
              </a:rPr>
              <a:t>360 degree approach can help you combine traditional marketing (radio, TV, print) with digital and community events. </a:t>
            </a:r>
          </a:p>
        </p:txBody>
      </p:sp>
      <p:sp>
        <p:nvSpPr>
          <p:cNvPr id="27" name="TextBox 26"/>
          <p:cNvSpPr txBox="1"/>
          <p:nvPr/>
        </p:nvSpPr>
        <p:spPr>
          <a:xfrm>
            <a:off x="5562600" y="4648200"/>
            <a:ext cx="2314361" cy="307777"/>
          </a:xfrm>
          <a:prstGeom prst="rect">
            <a:avLst/>
          </a:prstGeom>
          <a:noFill/>
        </p:spPr>
        <p:txBody>
          <a:bodyPr wrap="square" rtlCol="0">
            <a:spAutoFit/>
          </a:bodyPr>
          <a:lstStyle/>
          <a:p>
            <a:r>
              <a:rPr lang="en-US" sz="1400" b="1" dirty="0">
                <a:solidFill>
                  <a:schemeClr val="tx2">
                    <a:lumMod val="50000"/>
                  </a:schemeClr>
                </a:solidFill>
                <a:latin typeface="Calibri"/>
                <a:cs typeface="Calibri"/>
              </a:rPr>
              <a:t>TRADITIONAL MARKETING </a:t>
            </a:r>
          </a:p>
        </p:txBody>
      </p:sp>
      <p:sp>
        <p:nvSpPr>
          <p:cNvPr id="28" name="Oval 27"/>
          <p:cNvSpPr/>
          <p:nvPr/>
        </p:nvSpPr>
        <p:spPr>
          <a:xfrm>
            <a:off x="4868605" y="4648200"/>
            <a:ext cx="548640" cy="548640"/>
          </a:xfrm>
          <a:prstGeom prst="ellipse">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9" name="Rectangle 28"/>
          <p:cNvSpPr/>
          <p:nvPr/>
        </p:nvSpPr>
        <p:spPr>
          <a:xfrm>
            <a:off x="5562600" y="5584323"/>
            <a:ext cx="3352800" cy="646331"/>
          </a:xfrm>
          <a:prstGeom prst="rect">
            <a:avLst/>
          </a:prstGeom>
        </p:spPr>
        <p:txBody>
          <a:bodyPr wrap="square">
            <a:spAutoFit/>
          </a:bodyPr>
          <a:lstStyle/>
          <a:p>
            <a:r>
              <a:rPr lang="en-US" sz="900" dirty="0">
                <a:solidFill>
                  <a:schemeClr val="tx2">
                    <a:lumMod val="50000"/>
                  </a:schemeClr>
                </a:solidFill>
              </a:rPr>
              <a:t>Our clients are able to broadcast their message, event, or brand name effectively to the community through a network of general market or Latino bloggers that communicate daily with this specific audience </a:t>
            </a:r>
          </a:p>
        </p:txBody>
      </p:sp>
      <p:sp>
        <p:nvSpPr>
          <p:cNvPr id="30" name="TextBox 29"/>
          <p:cNvSpPr txBox="1"/>
          <p:nvPr/>
        </p:nvSpPr>
        <p:spPr>
          <a:xfrm>
            <a:off x="5562600" y="5334000"/>
            <a:ext cx="2314361" cy="307777"/>
          </a:xfrm>
          <a:prstGeom prst="rect">
            <a:avLst/>
          </a:prstGeom>
          <a:noFill/>
        </p:spPr>
        <p:txBody>
          <a:bodyPr wrap="square" rtlCol="0">
            <a:spAutoFit/>
          </a:bodyPr>
          <a:lstStyle/>
          <a:p>
            <a:r>
              <a:rPr lang="en-US" sz="1400" b="1" dirty="0">
                <a:solidFill>
                  <a:schemeClr val="tx2">
                    <a:lumMod val="50000"/>
                  </a:schemeClr>
                </a:solidFill>
                <a:latin typeface="Calibri"/>
                <a:cs typeface="Calibri"/>
              </a:rPr>
              <a:t>BLOGGER MANAGEMENT </a:t>
            </a:r>
          </a:p>
        </p:txBody>
      </p:sp>
      <p:sp>
        <p:nvSpPr>
          <p:cNvPr id="31" name="Oval 30"/>
          <p:cNvSpPr/>
          <p:nvPr/>
        </p:nvSpPr>
        <p:spPr>
          <a:xfrm>
            <a:off x="4868605" y="5519807"/>
            <a:ext cx="548640" cy="548640"/>
          </a:xfrm>
          <a:prstGeom prst="ellipse">
            <a:avLst/>
          </a:prstGeom>
          <a:solidFill>
            <a:srgbClr val="1B50A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2" name="Rectangle 31"/>
          <p:cNvSpPr/>
          <p:nvPr/>
        </p:nvSpPr>
        <p:spPr>
          <a:xfrm>
            <a:off x="1045236" y="5736722"/>
            <a:ext cx="3374364" cy="369332"/>
          </a:xfrm>
          <a:prstGeom prst="rect">
            <a:avLst/>
          </a:prstGeom>
        </p:spPr>
        <p:txBody>
          <a:bodyPr wrap="square">
            <a:spAutoFit/>
          </a:bodyPr>
          <a:lstStyle/>
          <a:p>
            <a:r>
              <a:rPr lang="en-US" sz="900" dirty="0" smtClean="0">
                <a:solidFill>
                  <a:schemeClr val="tx2">
                    <a:lumMod val="50000"/>
                  </a:schemeClr>
                </a:solidFill>
              </a:rPr>
              <a:t>Reinforce </a:t>
            </a:r>
            <a:r>
              <a:rPr lang="en-US" sz="900" dirty="0">
                <a:solidFill>
                  <a:schemeClr val="tx2">
                    <a:lumMod val="50000"/>
                  </a:schemeClr>
                </a:solidFill>
              </a:rPr>
              <a:t>your social media and internet marketing strategies with constant reminders sent directly to your subscribers' inbox. </a:t>
            </a:r>
          </a:p>
        </p:txBody>
      </p:sp>
      <p:sp>
        <p:nvSpPr>
          <p:cNvPr id="33" name="TextBox 32"/>
          <p:cNvSpPr txBox="1"/>
          <p:nvPr/>
        </p:nvSpPr>
        <p:spPr>
          <a:xfrm>
            <a:off x="1045236" y="5486400"/>
            <a:ext cx="2314361" cy="307777"/>
          </a:xfrm>
          <a:prstGeom prst="rect">
            <a:avLst/>
          </a:prstGeom>
          <a:noFill/>
        </p:spPr>
        <p:txBody>
          <a:bodyPr wrap="square" rtlCol="0">
            <a:spAutoFit/>
          </a:bodyPr>
          <a:lstStyle/>
          <a:p>
            <a:r>
              <a:rPr lang="en-US" sz="1400" b="1" dirty="0">
                <a:solidFill>
                  <a:schemeClr val="tx2">
                    <a:lumMod val="50000"/>
                  </a:schemeClr>
                </a:solidFill>
                <a:latin typeface="Calibri"/>
                <a:cs typeface="Calibri"/>
              </a:rPr>
              <a:t>EMAIL MARKETING</a:t>
            </a:r>
          </a:p>
        </p:txBody>
      </p:sp>
      <p:sp>
        <p:nvSpPr>
          <p:cNvPr id="34" name="Oval 33"/>
          <p:cNvSpPr/>
          <p:nvPr/>
        </p:nvSpPr>
        <p:spPr>
          <a:xfrm>
            <a:off x="324622" y="5486400"/>
            <a:ext cx="548640" cy="548640"/>
          </a:xfrm>
          <a:prstGeom prst="ellipse">
            <a:avLst/>
          </a:prstGeom>
          <a:solidFill>
            <a:srgbClr val="E9A3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8" name="Rectangle 37"/>
          <p:cNvSpPr/>
          <p:nvPr/>
        </p:nvSpPr>
        <p:spPr>
          <a:xfrm>
            <a:off x="5570795" y="2993523"/>
            <a:ext cx="3344605" cy="369332"/>
          </a:xfrm>
          <a:prstGeom prst="rect">
            <a:avLst/>
          </a:prstGeom>
        </p:spPr>
        <p:txBody>
          <a:bodyPr wrap="square">
            <a:spAutoFit/>
          </a:bodyPr>
          <a:lstStyle/>
          <a:p>
            <a:r>
              <a:rPr lang="en-US" sz="900" dirty="0" err="1">
                <a:solidFill>
                  <a:schemeClr val="tx2">
                    <a:lumMod val="50000"/>
                  </a:schemeClr>
                </a:solidFill>
              </a:rPr>
              <a:t>Nativa</a:t>
            </a:r>
            <a:r>
              <a:rPr lang="en-US" sz="900" dirty="0">
                <a:solidFill>
                  <a:schemeClr val="tx2">
                    <a:lumMod val="50000"/>
                  </a:schemeClr>
                </a:solidFill>
              </a:rPr>
              <a:t> provides clients with custom Hispanic research to serve as input into their marketing campaigns. </a:t>
            </a:r>
          </a:p>
        </p:txBody>
      </p:sp>
      <p:sp>
        <p:nvSpPr>
          <p:cNvPr id="39" name="TextBox 38"/>
          <p:cNvSpPr txBox="1"/>
          <p:nvPr/>
        </p:nvSpPr>
        <p:spPr>
          <a:xfrm>
            <a:off x="5562600" y="2754868"/>
            <a:ext cx="2514600" cy="307777"/>
          </a:xfrm>
          <a:prstGeom prst="rect">
            <a:avLst/>
          </a:prstGeom>
          <a:noFill/>
        </p:spPr>
        <p:txBody>
          <a:bodyPr wrap="square" rtlCol="0">
            <a:spAutoFit/>
          </a:bodyPr>
          <a:lstStyle/>
          <a:p>
            <a:r>
              <a:rPr lang="en-US" sz="1400" b="1" dirty="0">
                <a:solidFill>
                  <a:schemeClr val="tx2">
                    <a:lumMod val="50000"/>
                  </a:schemeClr>
                </a:solidFill>
                <a:latin typeface="Calibri"/>
                <a:cs typeface="Calibri"/>
              </a:rPr>
              <a:t>HISPANIC MARKET RESEARCH </a:t>
            </a:r>
          </a:p>
        </p:txBody>
      </p:sp>
      <p:sp>
        <p:nvSpPr>
          <p:cNvPr id="41" name="Rectangle 40"/>
          <p:cNvSpPr/>
          <p:nvPr/>
        </p:nvSpPr>
        <p:spPr>
          <a:xfrm>
            <a:off x="5562600" y="4001869"/>
            <a:ext cx="3420805" cy="646331"/>
          </a:xfrm>
          <a:prstGeom prst="rect">
            <a:avLst/>
          </a:prstGeom>
        </p:spPr>
        <p:txBody>
          <a:bodyPr wrap="square">
            <a:spAutoFit/>
          </a:bodyPr>
          <a:lstStyle/>
          <a:p>
            <a:r>
              <a:rPr lang="en-US" sz="900" dirty="0">
                <a:solidFill>
                  <a:schemeClr val="tx2">
                    <a:lumMod val="50000"/>
                  </a:schemeClr>
                </a:solidFill>
              </a:rPr>
              <a:t>All </a:t>
            </a:r>
            <a:r>
              <a:rPr lang="en-US" sz="900" dirty="0" err="1">
                <a:solidFill>
                  <a:schemeClr val="tx2">
                    <a:lumMod val="50000"/>
                  </a:schemeClr>
                </a:solidFill>
              </a:rPr>
              <a:t>Nativa</a:t>
            </a:r>
            <a:r>
              <a:rPr lang="en-US" sz="900" dirty="0">
                <a:solidFill>
                  <a:schemeClr val="tx2">
                    <a:lumMod val="50000"/>
                  </a:schemeClr>
                </a:solidFill>
              </a:rPr>
              <a:t> websites include well focused original copy, design focused on user experience as well as internal content management controls (CMS). </a:t>
            </a:r>
            <a:r>
              <a:rPr lang="en-US" sz="900" dirty="0" err="1">
                <a:solidFill>
                  <a:schemeClr val="tx2">
                    <a:lumMod val="50000"/>
                  </a:schemeClr>
                </a:solidFill>
              </a:rPr>
              <a:t>Nativa</a:t>
            </a:r>
            <a:r>
              <a:rPr lang="en-US" sz="900" dirty="0">
                <a:solidFill>
                  <a:schemeClr val="tx2">
                    <a:lumMod val="50000"/>
                  </a:schemeClr>
                </a:solidFill>
              </a:rPr>
              <a:t> also provides culturally relevant trans-creation for existing English sites. </a:t>
            </a:r>
          </a:p>
        </p:txBody>
      </p:sp>
      <p:sp>
        <p:nvSpPr>
          <p:cNvPr id="42" name="TextBox 41"/>
          <p:cNvSpPr txBox="1"/>
          <p:nvPr/>
        </p:nvSpPr>
        <p:spPr>
          <a:xfrm>
            <a:off x="5562601" y="3581400"/>
            <a:ext cx="3646268" cy="523220"/>
          </a:xfrm>
          <a:prstGeom prst="rect">
            <a:avLst/>
          </a:prstGeom>
          <a:noFill/>
        </p:spPr>
        <p:txBody>
          <a:bodyPr wrap="square" rtlCol="0">
            <a:spAutoFit/>
          </a:bodyPr>
          <a:lstStyle/>
          <a:p>
            <a:r>
              <a:rPr lang="en-US" sz="1400" b="1" dirty="0">
                <a:solidFill>
                  <a:schemeClr val="tx2">
                    <a:lumMod val="50000"/>
                  </a:schemeClr>
                </a:solidFill>
                <a:latin typeface="Calibri"/>
                <a:cs typeface="Calibri"/>
              </a:rPr>
              <a:t>SOPHISTICATED WEB DESIGN &amp; TRANSCREATION</a:t>
            </a:r>
          </a:p>
        </p:txBody>
      </p:sp>
      <p:sp>
        <p:nvSpPr>
          <p:cNvPr id="43" name="Oval 42"/>
          <p:cNvSpPr/>
          <p:nvPr/>
        </p:nvSpPr>
        <p:spPr>
          <a:xfrm>
            <a:off x="4868605" y="3733799"/>
            <a:ext cx="548640" cy="548640"/>
          </a:xfrm>
          <a:prstGeom prst="ellipse">
            <a:avLst/>
          </a:prstGeom>
          <a:solidFill>
            <a:srgbClr val="BC129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46" name="Picture 4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5236" y="3897424"/>
            <a:ext cx="228600" cy="228600"/>
          </a:xfrm>
          <a:prstGeom prst="rect">
            <a:avLst/>
          </a:prstGeom>
        </p:spPr>
      </p:pic>
      <p:pic>
        <p:nvPicPr>
          <p:cNvPr id="3" name="Picture 2" descr="lo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505200" y="533400"/>
            <a:ext cx="2133600" cy="553426"/>
          </a:xfrm>
          <a:prstGeom prst="rect">
            <a:avLst/>
          </a:prstGeom>
        </p:spPr>
      </p:pic>
      <p:sp>
        <p:nvSpPr>
          <p:cNvPr id="51" name="Oval 50"/>
          <p:cNvSpPr/>
          <p:nvPr/>
        </p:nvSpPr>
        <p:spPr>
          <a:xfrm>
            <a:off x="4876800" y="2819400"/>
            <a:ext cx="548640" cy="548640"/>
          </a:xfrm>
          <a:prstGeom prst="ellipse">
            <a:avLst/>
          </a:prstGeom>
          <a:solidFill>
            <a:srgbClr val="487A8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52" name="Picture 51"/>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036820" y="2971800"/>
            <a:ext cx="228600" cy="228600"/>
          </a:xfrm>
          <a:prstGeom prst="rect">
            <a:avLst/>
          </a:prstGeom>
        </p:spPr>
      </p:pic>
      <p:pic>
        <p:nvPicPr>
          <p:cNvPr id="44" name="Picture 4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64647" y="5589726"/>
            <a:ext cx="268590" cy="268590"/>
          </a:xfrm>
          <a:prstGeom prst="rect">
            <a:avLst/>
          </a:prstGeom>
        </p:spPr>
      </p:pic>
      <p:pic>
        <p:nvPicPr>
          <p:cNvPr id="45" name="Picture 44"/>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5026571" y="3883898"/>
            <a:ext cx="232709" cy="249444"/>
          </a:xfrm>
          <a:prstGeom prst="rect">
            <a:avLst/>
          </a:prstGeom>
        </p:spPr>
      </p:pic>
      <p:pic>
        <p:nvPicPr>
          <p:cNvPr id="47" name="Picture 46"/>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5028625" y="4828882"/>
            <a:ext cx="228600" cy="228600"/>
          </a:xfrm>
          <a:prstGeom prst="rect">
            <a:avLst/>
          </a:prstGeom>
        </p:spPr>
      </p:pic>
      <p:pic>
        <p:nvPicPr>
          <p:cNvPr id="48" name="Picture 47"/>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030937" y="5686039"/>
            <a:ext cx="228600" cy="228600"/>
          </a:xfrm>
          <a:prstGeom prst="rect">
            <a:avLst/>
          </a:prstGeom>
        </p:spPr>
      </p:pic>
    </p:spTree>
    <p:extLst>
      <p:ext uri="{BB962C8B-B14F-4D97-AF65-F5344CB8AC3E}">
        <p14:creationId xmlns:p14="http://schemas.microsoft.com/office/powerpoint/2010/main" val="227700882"/>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fill="hold"/>
                                        <p:tgtEl>
                                          <p:spTgt spid="16"/>
                                        </p:tgtEl>
                                        <p:attrNameLst>
                                          <p:attrName>ppt_x</p:attrName>
                                        </p:attrNameLst>
                                      </p:cBhvr>
                                      <p:tavLst>
                                        <p:tav tm="0">
                                          <p:val>
                                            <p:strVal val="#ppt_x"/>
                                          </p:val>
                                        </p:tav>
                                        <p:tav tm="100000">
                                          <p:val>
                                            <p:strVal val="#ppt_x"/>
                                          </p:val>
                                        </p:tav>
                                      </p:tavLst>
                                    </p:anim>
                                    <p:anim calcmode="lin" valueType="num">
                                      <p:cBhvr additive="base">
                                        <p:cTn id="8" dur="500" fill="hold"/>
                                        <p:tgtEl>
                                          <p:spTgt spid="1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nodeType="afterEffect">
                                  <p:stCondLst>
                                    <p:cond delay="0"/>
                                  </p:stCondLst>
                                  <p:childTnLst>
                                    <p:set>
                                      <p:cBhvr>
                                        <p:cTn id="11" dur="1" fill="hold">
                                          <p:stCondLst>
                                            <p:cond delay="0"/>
                                          </p:stCondLst>
                                        </p:cTn>
                                        <p:tgtEl>
                                          <p:spTgt spid="24"/>
                                        </p:tgtEl>
                                        <p:attrNameLst>
                                          <p:attrName>style.visibility</p:attrName>
                                        </p:attrNameLst>
                                      </p:cBhvr>
                                      <p:to>
                                        <p:strVal val="visible"/>
                                      </p:to>
                                    </p:set>
                                    <p:anim calcmode="lin" valueType="num">
                                      <p:cBhvr additive="base">
                                        <p:cTn id="12" dur="500" fill="hold"/>
                                        <p:tgtEl>
                                          <p:spTgt spid="24"/>
                                        </p:tgtEl>
                                        <p:attrNameLst>
                                          <p:attrName>ppt_x</p:attrName>
                                        </p:attrNameLst>
                                      </p:cBhvr>
                                      <p:tavLst>
                                        <p:tav tm="0">
                                          <p:val>
                                            <p:strVal val="#ppt_x"/>
                                          </p:val>
                                        </p:tav>
                                        <p:tav tm="100000">
                                          <p:val>
                                            <p:strVal val="#ppt_x"/>
                                          </p:val>
                                        </p:tav>
                                      </p:tavLst>
                                    </p:anim>
                                    <p:anim calcmode="lin" valueType="num">
                                      <p:cBhvr additive="base">
                                        <p:cTn id="13" dur="500" fill="hold"/>
                                        <p:tgtEl>
                                          <p:spTgt spid="24"/>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 calcmode="lin" valueType="num">
                                      <p:cBhvr additive="base">
                                        <p:cTn id="17" dur="500" fill="hold"/>
                                        <p:tgtEl>
                                          <p:spTgt spid="19"/>
                                        </p:tgtEl>
                                        <p:attrNameLst>
                                          <p:attrName>ppt_x</p:attrName>
                                        </p:attrNameLst>
                                      </p:cBhvr>
                                      <p:tavLst>
                                        <p:tav tm="0">
                                          <p:val>
                                            <p:strVal val="#ppt_x"/>
                                          </p:val>
                                        </p:tav>
                                        <p:tav tm="100000">
                                          <p:val>
                                            <p:strVal val="#ppt_x"/>
                                          </p:val>
                                        </p:tav>
                                      </p:tavLst>
                                    </p:anim>
                                    <p:anim calcmode="lin" valueType="num">
                                      <p:cBhvr additive="base">
                                        <p:cTn id="18" dur="500" fill="hold"/>
                                        <p:tgtEl>
                                          <p:spTgt spid="1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nodeType="afterEffect">
                                  <p:stCondLst>
                                    <p:cond delay="0"/>
                                  </p:stCondLst>
                                  <p:childTnLst>
                                    <p:set>
                                      <p:cBhvr>
                                        <p:cTn id="21" dur="1" fill="hold">
                                          <p:stCondLst>
                                            <p:cond delay="0"/>
                                          </p:stCondLst>
                                        </p:cTn>
                                        <p:tgtEl>
                                          <p:spTgt spid="46"/>
                                        </p:tgtEl>
                                        <p:attrNameLst>
                                          <p:attrName>style.visibility</p:attrName>
                                        </p:attrNameLst>
                                      </p:cBhvr>
                                      <p:to>
                                        <p:strVal val="visible"/>
                                      </p:to>
                                    </p:set>
                                    <p:anim calcmode="lin" valueType="num">
                                      <p:cBhvr additive="base">
                                        <p:cTn id="22" dur="500" fill="hold"/>
                                        <p:tgtEl>
                                          <p:spTgt spid="46"/>
                                        </p:tgtEl>
                                        <p:attrNameLst>
                                          <p:attrName>ppt_x</p:attrName>
                                        </p:attrNameLst>
                                      </p:cBhvr>
                                      <p:tavLst>
                                        <p:tav tm="0">
                                          <p:val>
                                            <p:strVal val="#ppt_x"/>
                                          </p:val>
                                        </p:tav>
                                        <p:tav tm="100000">
                                          <p:val>
                                            <p:strVal val="#ppt_x"/>
                                          </p:val>
                                        </p:tav>
                                      </p:tavLst>
                                    </p:anim>
                                    <p:anim calcmode="lin" valueType="num">
                                      <p:cBhvr additive="base">
                                        <p:cTn id="23" dur="500" fill="hold"/>
                                        <p:tgtEl>
                                          <p:spTgt spid="46"/>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22"/>
                                        </p:tgtEl>
                                        <p:attrNameLst>
                                          <p:attrName>style.visibility</p:attrName>
                                        </p:attrNameLst>
                                      </p:cBhvr>
                                      <p:to>
                                        <p:strVal val="visible"/>
                                      </p:to>
                                    </p:set>
                                    <p:anim calcmode="lin" valueType="num">
                                      <p:cBhvr additive="base">
                                        <p:cTn id="27" dur="500" fill="hold"/>
                                        <p:tgtEl>
                                          <p:spTgt spid="22"/>
                                        </p:tgtEl>
                                        <p:attrNameLst>
                                          <p:attrName>ppt_x</p:attrName>
                                        </p:attrNameLst>
                                      </p:cBhvr>
                                      <p:tavLst>
                                        <p:tav tm="0">
                                          <p:val>
                                            <p:strVal val="#ppt_x"/>
                                          </p:val>
                                        </p:tav>
                                        <p:tav tm="100000">
                                          <p:val>
                                            <p:strVal val="#ppt_x"/>
                                          </p:val>
                                        </p:tav>
                                      </p:tavLst>
                                    </p:anim>
                                    <p:anim calcmode="lin" valueType="num">
                                      <p:cBhvr additive="base">
                                        <p:cTn id="28" dur="500" fill="hold"/>
                                        <p:tgtEl>
                                          <p:spTgt spid="22"/>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nodeType="afterEffect">
                                  <p:stCondLst>
                                    <p:cond delay="0"/>
                                  </p:stCondLst>
                                  <p:childTnLst>
                                    <p:set>
                                      <p:cBhvr>
                                        <p:cTn id="31" dur="1" fill="hold">
                                          <p:stCondLst>
                                            <p:cond delay="0"/>
                                          </p:stCondLst>
                                        </p:cTn>
                                        <p:tgtEl>
                                          <p:spTgt spid="25"/>
                                        </p:tgtEl>
                                        <p:attrNameLst>
                                          <p:attrName>style.visibility</p:attrName>
                                        </p:attrNameLst>
                                      </p:cBhvr>
                                      <p:to>
                                        <p:strVal val="visible"/>
                                      </p:to>
                                    </p:set>
                                    <p:anim calcmode="lin" valueType="num">
                                      <p:cBhvr additive="base">
                                        <p:cTn id="32" dur="500" fill="hold"/>
                                        <p:tgtEl>
                                          <p:spTgt spid="25"/>
                                        </p:tgtEl>
                                        <p:attrNameLst>
                                          <p:attrName>ppt_x</p:attrName>
                                        </p:attrNameLst>
                                      </p:cBhvr>
                                      <p:tavLst>
                                        <p:tav tm="0">
                                          <p:val>
                                            <p:strVal val="#ppt_x"/>
                                          </p:val>
                                        </p:tav>
                                        <p:tav tm="100000">
                                          <p:val>
                                            <p:strVal val="#ppt_x"/>
                                          </p:val>
                                        </p:tav>
                                      </p:tavLst>
                                    </p:anim>
                                    <p:anim calcmode="lin" valueType="num">
                                      <p:cBhvr additive="base">
                                        <p:cTn id="33" dur="500" fill="hold"/>
                                        <p:tgtEl>
                                          <p:spTgt spid="25"/>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34"/>
                                        </p:tgtEl>
                                        <p:attrNameLst>
                                          <p:attrName>style.visibility</p:attrName>
                                        </p:attrNameLst>
                                      </p:cBhvr>
                                      <p:to>
                                        <p:strVal val="visible"/>
                                      </p:to>
                                    </p:set>
                                    <p:anim calcmode="lin" valueType="num">
                                      <p:cBhvr additive="base">
                                        <p:cTn id="37" dur="500" fill="hold"/>
                                        <p:tgtEl>
                                          <p:spTgt spid="34"/>
                                        </p:tgtEl>
                                        <p:attrNameLst>
                                          <p:attrName>ppt_x</p:attrName>
                                        </p:attrNameLst>
                                      </p:cBhvr>
                                      <p:tavLst>
                                        <p:tav tm="0">
                                          <p:val>
                                            <p:strVal val="#ppt_x"/>
                                          </p:val>
                                        </p:tav>
                                        <p:tav tm="100000">
                                          <p:val>
                                            <p:strVal val="#ppt_x"/>
                                          </p:val>
                                        </p:tav>
                                      </p:tavLst>
                                    </p:anim>
                                    <p:anim calcmode="lin" valueType="num">
                                      <p:cBhvr additive="base">
                                        <p:cTn id="38" dur="500" fill="hold"/>
                                        <p:tgtEl>
                                          <p:spTgt spid="34"/>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nodeType="afterEffect">
                                  <p:stCondLst>
                                    <p:cond delay="0"/>
                                  </p:stCondLst>
                                  <p:childTnLst>
                                    <p:set>
                                      <p:cBhvr>
                                        <p:cTn id="41" dur="1" fill="hold">
                                          <p:stCondLst>
                                            <p:cond delay="0"/>
                                          </p:stCondLst>
                                        </p:cTn>
                                        <p:tgtEl>
                                          <p:spTgt spid="44"/>
                                        </p:tgtEl>
                                        <p:attrNameLst>
                                          <p:attrName>style.visibility</p:attrName>
                                        </p:attrNameLst>
                                      </p:cBhvr>
                                      <p:to>
                                        <p:strVal val="visible"/>
                                      </p:to>
                                    </p:set>
                                    <p:anim calcmode="lin" valueType="num">
                                      <p:cBhvr additive="base">
                                        <p:cTn id="42" dur="500" fill="hold"/>
                                        <p:tgtEl>
                                          <p:spTgt spid="44"/>
                                        </p:tgtEl>
                                        <p:attrNameLst>
                                          <p:attrName>ppt_x</p:attrName>
                                        </p:attrNameLst>
                                      </p:cBhvr>
                                      <p:tavLst>
                                        <p:tav tm="0">
                                          <p:val>
                                            <p:strVal val="#ppt_x"/>
                                          </p:val>
                                        </p:tav>
                                        <p:tav tm="100000">
                                          <p:val>
                                            <p:strVal val="#ppt_x"/>
                                          </p:val>
                                        </p:tav>
                                      </p:tavLst>
                                    </p:anim>
                                    <p:anim calcmode="lin" valueType="num">
                                      <p:cBhvr additive="base">
                                        <p:cTn id="43" dur="500" fill="hold"/>
                                        <p:tgtEl>
                                          <p:spTgt spid="44"/>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500" fill="hold"/>
                                        <p:tgtEl>
                                          <p:spTgt spid="31"/>
                                        </p:tgtEl>
                                        <p:attrNameLst>
                                          <p:attrName>ppt_x</p:attrName>
                                        </p:attrNameLst>
                                      </p:cBhvr>
                                      <p:tavLst>
                                        <p:tav tm="0">
                                          <p:val>
                                            <p:strVal val="#ppt_x"/>
                                          </p:val>
                                        </p:tav>
                                        <p:tav tm="100000">
                                          <p:val>
                                            <p:strVal val="#ppt_x"/>
                                          </p:val>
                                        </p:tav>
                                      </p:tavLst>
                                    </p:anim>
                                    <p:anim calcmode="lin" valueType="num">
                                      <p:cBhvr additive="base">
                                        <p:cTn id="48" dur="500" fill="hold"/>
                                        <p:tgtEl>
                                          <p:spTgt spid="31"/>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nodeType="afterEffect">
                                  <p:stCondLst>
                                    <p:cond delay="0"/>
                                  </p:stCondLst>
                                  <p:childTnLst>
                                    <p:set>
                                      <p:cBhvr>
                                        <p:cTn id="51" dur="1" fill="hold">
                                          <p:stCondLst>
                                            <p:cond delay="0"/>
                                          </p:stCondLst>
                                        </p:cTn>
                                        <p:tgtEl>
                                          <p:spTgt spid="48"/>
                                        </p:tgtEl>
                                        <p:attrNameLst>
                                          <p:attrName>style.visibility</p:attrName>
                                        </p:attrNameLst>
                                      </p:cBhvr>
                                      <p:to>
                                        <p:strVal val="visible"/>
                                      </p:to>
                                    </p:set>
                                    <p:anim calcmode="lin" valueType="num">
                                      <p:cBhvr additive="base">
                                        <p:cTn id="52" dur="500" fill="hold"/>
                                        <p:tgtEl>
                                          <p:spTgt spid="48"/>
                                        </p:tgtEl>
                                        <p:attrNameLst>
                                          <p:attrName>ppt_x</p:attrName>
                                        </p:attrNameLst>
                                      </p:cBhvr>
                                      <p:tavLst>
                                        <p:tav tm="0">
                                          <p:val>
                                            <p:strVal val="#ppt_x"/>
                                          </p:val>
                                        </p:tav>
                                        <p:tav tm="100000">
                                          <p:val>
                                            <p:strVal val="#ppt_x"/>
                                          </p:val>
                                        </p:tav>
                                      </p:tavLst>
                                    </p:anim>
                                    <p:anim calcmode="lin" valueType="num">
                                      <p:cBhvr additive="base">
                                        <p:cTn id="53" dur="500" fill="hold"/>
                                        <p:tgtEl>
                                          <p:spTgt spid="48"/>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28"/>
                                        </p:tgtEl>
                                        <p:attrNameLst>
                                          <p:attrName>style.visibility</p:attrName>
                                        </p:attrNameLst>
                                      </p:cBhvr>
                                      <p:to>
                                        <p:strVal val="visible"/>
                                      </p:to>
                                    </p:set>
                                    <p:anim calcmode="lin" valueType="num">
                                      <p:cBhvr additive="base">
                                        <p:cTn id="57" dur="500" fill="hold"/>
                                        <p:tgtEl>
                                          <p:spTgt spid="28"/>
                                        </p:tgtEl>
                                        <p:attrNameLst>
                                          <p:attrName>ppt_x</p:attrName>
                                        </p:attrNameLst>
                                      </p:cBhvr>
                                      <p:tavLst>
                                        <p:tav tm="0">
                                          <p:val>
                                            <p:strVal val="#ppt_x"/>
                                          </p:val>
                                        </p:tav>
                                        <p:tav tm="100000">
                                          <p:val>
                                            <p:strVal val="#ppt_x"/>
                                          </p:val>
                                        </p:tav>
                                      </p:tavLst>
                                    </p:anim>
                                    <p:anim calcmode="lin" valueType="num">
                                      <p:cBhvr additive="base">
                                        <p:cTn id="58" dur="500" fill="hold"/>
                                        <p:tgtEl>
                                          <p:spTgt spid="28"/>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nodeType="afterEffect">
                                  <p:stCondLst>
                                    <p:cond delay="0"/>
                                  </p:stCondLst>
                                  <p:childTnLst>
                                    <p:set>
                                      <p:cBhvr>
                                        <p:cTn id="61" dur="1" fill="hold">
                                          <p:stCondLst>
                                            <p:cond delay="0"/>
                                          </p:stCondLst>
                                        </p:cTn>
                                        <p:tgtEl>
                                          <p:spTgt spid="47"/>
                                        </p:tgtEl>
                                        <p:attrNameLst>
                                          <p:attrName>style.visibility</p:attrName>
                                        </p:attrNameLst>
                                      </p:cBhvr>
                                      <p:to>
                                        <p:strVal val="visible"/>
                                      </p:to>
                                    </p:set>
                                    <p:anim calcmode="lin" valueType="num">
                                      <p:cBhvr additive="base">
                                        <p:cTn id="62" dur="500" fill="hold"/>
                                        <p:tgtEl>
                                          <p:spTgt spid="47"/>
                                        </p:tgtEl>
                                        <p:attrNameLst>
                                          <p:attrName>ppt_x</p:attrName>
                                        </p:attrNameLst>
                                      </p:cBhvr>
                                      <p:tavLst>
                                        <p:tav tm="0">
                                          <p:val>
                                            <p:strVal val="#ppt_x"/>
                                          </p:val>
                                        </p:tav>
                                        <p:tav tm="100000">
                                          <p:val>
                                            <p:strVal val="#ppt_x"/>
                                          </p:val>
                                        </p:tav>
                                      </p:tavLst>
                                    </p:anim>
                                    <p:anim calcmode="lin" valueType="num">
                                      <p:cBhvr additive="base">
                                        <p:cTn id="63" dur="500" fill="hold"/>
                                        <p:tgtEl>
                                          <p:spTgt spid="47"/>
                                        </p:tgtEl>
                                        <p:attrNameLst>
                                          <p:attrName>ppt_y</p:attrName>
                                        </p:attrNameLst>
                                      </p:cBhvr>
                                      <p:tavLst>
                                        <p:tav tm="0">
                                          <p:val>
                                            <p:strVal val="1+#ppt_h/2"/>
                                          </p:val>
                                        </p:tav>
                                        <p:tav tm="100000">
                                          <p:val>
                                            <p:strVal val="#ppt_y"/>
                                          </p:val>
                                        </p:tav>
                                      </p:tavLst>
                                    </p:anim>
                                  </p:childTnLst>
                                </p:cTn>
                              </p:par>
                            </p:childTnLst>
                          </p:cTn>
                        </p:par>
                        <p:par>
                          <p:cTn id="64" fill="hold">
                            <p:stCondLst>
                              <p:cond delay="6500"/>
                            </p:stCondLst>
                            <p:childTnLst>
                              <p:par>
                                <p:cTn id="65" presetID="2" presetClass="entr" presetSubtype="4" fill="hold" grpId="0" nodeType="afterEffect">
                                  <p:stCondLst>
                                    <p:cond delay="0"/>
                                  </p:stCondLst>
                                  <p:childTnLst>
                                    <p:set>
                                      <p:cBhvr>
                                        <p:cTn id="66" dur="1" fill="hold">
                                          <p:stCondLst>
                                            <p:cond delay="0"/>
                                          </p:stCondLst>
                                        </p:cTn>
                                        <p:tgtEl>
                                          <p:spTgt spid="43"/>
                                        </p:tgtEl>
                                        <p:attrNameLst>
                                          <p:attrName>style.visibility</p:attrName>
                                        </p:attrNameLst>
                                      </p:cBhvr>
                                      <p:to>
                                        <p:strVal val="visible"/>
                                      </p:to>
                                    </p:set>
                                    <p:anim calcmode="lin" valueType="num">
                                      <p:cBhvr additive="base">
                                        <p:cTn id="67" dur="500" fill="hold"/>
                                        <p:tgtEl>
                                          <p:spTgt spid="43"/>
                                        </p:tgtEl>
                                        <p:attrNameLst>
                                          <p:attrName>ppt_x</p:attrName>
                                        </p:attrNameLst>
                                      </p:cBhvr>
                                      <p:tavLst>
                                        <p:tav tm="0">
                                          <p:val>
                                            <p:strVal val="#ppt_x"/>
                                          </p:val>
                                        </p:tav>
                                        <p:tav tm="100000">
                                          <p:val>
                                            <p:strVal val="#ppt_x"/>
                                          </p:val>
                                        </p:tav>
                                      </p:tavLst>
                                    </p:anim>
                                    <p:anim calcmode="lin" valueType="num">
                                      <p:cBhvr additive="base">
                                        <p:cTn id="68" dur="500" fill="hold"/>
                                        <p:tgtEl>
                                          <p:spTgt spid="43"/>
                                        </p:tgtEl>
                                        <p:attrNameLst>
                                          <p:attrName>ppt_y</p:attrName>
                                        </p:attrNameLst>
                                      </p:cBhvr>
                                      <p:tavLst>
                                        <p:tav tm="0">
                                          <p:val>
                                            <p:strVal val="1+#ppt_h/2"/>
                                          </p:val>
                                        </p:tav>
                                        <p:tav tm="100000">
                                          <p:val>
                                            <p:strVal val="#ppt_y"/>
                                          </p:val>
                                        </p:tav>
                                      </p:tavLst>
                                    </p:anim>
                                  </p:childTnLst>
                                </p:cTn>
                              </p:par>
                            </p:childTnLst>
                          </p:cTn>
                        </p:par>
                        <p:par>
                          <p:cTn id="69" fill="hold">
                            <p:stCondLst>
                              <p:cond delay="7000"/>
                            </p:stCondLst>
                            <p:childTnLst>
                              <p:par>
                                <p:cTn id="70" presetID="2" presetClass="entr" presetSubtype="4" fill="hold" nodeType="afterEffect">
                                  <p:stCondLst>
                                    <p:cond delay="0"/>
                                  </p:stCondLst>
                                  <p:childTnLst>
                                    <p:set>
                                      <p:cBhvr>
                                        <p:cTn id="71" dur="1" fill="hold">
                                          <p:stCondLst>
                                            <p:cond delay="0"/>
                                          </p:stCondLst>
                                        </p:cTn>
                                        <p:tgtEl>
                                          <p:spTgt spid="45"/>
                                        </p:tgtEl>
                                        <p:attrNameLst>
                                          <p:attrName>style.visibility</p:attrName>
                                        </p:attrNameLst>
                                      </p:cBhvr>
                                      <p:to>
                                        <p:strVal val="visible"/>
                                      </p:to>
                                    </p:set>
                                    <p:anim calcmode="lin" valueType="num">
                                      <p:cBhvr additive="base">
                                        <p:cTn id="72" dur="500" fill="hold"/>
                                        <p:tgtEl>
                                          <p:spTgt spid="45"/>
                                        </p:tgtEl>
                                        <p:attrNameLst>
                                          <p:attrName>ppt_x</p:attrName>
                                        </p:attrNameLst>
                                      </p:cBhvr>
                                      <p:tavLst>
                                        <p:tav tm="0">
                                          <p:val>
                                            <p:strVal val="#ppt_x"/>
                                          </p:val>
                                        </p:tav>
                                        <p:tav tm="100000">
                                          <p:val>
                                            <p:strVal val="#ppt_x"/>
                                          </p:val>
                                        </p:tav>
                                      </p:tavLst>
                                    </p:anim>
                                    <p:anim calcmode="lin" valueType="num">
                                      <p:cBhvr additive="base">
                                        <p:cTn id="73" dur="500" fill="hold"/>
                                        <p:tgtEl>
                                          <p:spTgt spid="45"/>
                                        </p:tgtEl>
                                        <p:attrNameLst>
                                          <p:attrName>ppt_y</p:attrName>
                                        </p:attrNameLst>
                                      </p:cBhvr>
                                      <p:tavLst>
                                        <p:tav tm="0">
                                          <p:val>
                                            <p:strVal val="1+#ppt_h/2"/>
                                          </p:val>
                                        </p:tav>
                                        <p:tav tm="100000">
                                          <p:val>
                                            <p:strVal val="#ppt_y"/>
                                          </p:val>
                                        </p:tav>
                                      </p:tavLst>
                                    </p:anim>
                                  </p:childTnLst>
                                </p:cTn>
                              </p:par>
                            </p:childTnLst>
                          </p:cTn>
                        </p:par>
                        <p:par>
                          <p:cTn id="74" fill="hold">
                            <p:stCondLst>
                              <p:cond delay="7500"/>
                            </p:stCondLst>
                            <p:childTnLst>
                              <p:par>
                                <p:cTn id="75" presetID="2" presetClass="entr" presetSubtype="4" fill="hold" grpId="0" nodeType="afterEffect">
                                  <p:stCondLst>
                                    <p:cond delay="0"/>
                                  </p:stCondLst>
                                  <p:childTnLst>
                                    <p:set>
                                      <p:cBhvr>
                                        <p:cTn id="76" dur="1" fill="hold">
                                          <p:stCondLst>
                                            <p:cond delay="0"/>
                                          </p:stCondLst>
                                        </p:cTn>
                                        <p:tgtEl>
                                          <p:spTgt spid="51"/>
                                        </p:tgtEl>
                                        <p:attrNameLst>
                                          <p:attrName>style.visibility</p:attrName>
                                        </p:attrNameLst>
                                      </p:cBhvr>
                                      <p:to>
                                        <p:strVal val="visible"/>
                                      </p:to>
                                    </p:set>
                                    <p:anim calcmode="lin" valueType="num">
                                      <p:cBhvr additive="base">
                                        <p:cTn id="77" dur="500" fill="hold"/>
                                        <p:tgtEl>
                                          <p:spTgt spid="51"/>
                                        </p:tgtEl>
                                        <p:attrNameLst>
                                          <p:attrName>ppt_x</p:attrName>
                                        </p:attrNameLst>
                                      </p:cBhvr>
                                      <p:tavLst>
                                        <p:tav tm="0">
                                          <p:val>
                                            <p:strVal val="#ppt_x"/>
                                          </p:val>
                                        </p:tav>
                                        <p:tav tm="100000">
                                          <p:val>
                                            <p:strVal val="#ppt_x"/>
                                          </p:val>
                                        </p:tav>
                                      </p:tavLst>
                                    </p:anim>
                                    <p:anim calcmode="lin" valueType="num">
                                      <p:cBhvr additive="base">
                                        <p:cTn id="78" dur="500" fill="hold"/>
                                        <p:tgtEl>
                                          <p:spTgt spid="51"/>
                                        </p:tgtEl>
                                        <p:attrNameLst>
                                          <p:attrName>ppt_y</p:attrName>
                                        </p:attrNameLst>
                                      </p:cBhvr>
                                      <p:tavLst>
                                        <p:tav tm="0">
                                          <p:val>
                                            <p:strVal val="1+#ppt_h/2"/>
                                          </p:val>
                                        </p:tav>
                                        <p:tav tm="100000">
                                          <p:val>
                                            <p:strVal val="#ppt_y"/>
                                          </p:val>
                                        </p:tav>
                                      </p:tavLst>
                                    </p:anim>
                                  </p:childTnLst>
                                </p:cTn>
                              </p:par>
                            </p:childTnLst>
                          </p:cTn>
                        </p:par>
                        <p:par>
                          <p:cTn id="79" fill="hold">
                            <p:stCondLst>
                              <p:cond delay="8000"/>
                            </p:stCondLst>
                            <p:childTnLst>
                              <p:par>
                                <p:cTn id="80" presetID="2" presetClass="entr" presetSubtype="4" fill="hold" nodeType="afterEffect">
                                  <p:stCondLst>
                                    <p:cond delay="0"/>
                                  </p:stCondLst>
                                  <p:childTnLst>
                                    <p:set>
                                      <p:cBhvr>
                                        <p:cTn id="81" dur="1" fill="hold">
                                          <p:stCondLst>
                                            <p:cond delay="0"/>
                                          </p:stCondLst>
                                        </p:cTn>
                                        <p:tgtEl>
                                          <p:spTgt spid="52"/>
                                        </p:tgtEl>
                                        <p:attrNameLst>
                                          <p:attrName>style.visibility</p:attrName>
                                        </p:attrNameLst>
                                      </p:cBhvr>
                                      <p:to>
                                        <p:strVal val="visible"/>
                                      </p:to>
                                    </p:set>
                                    <p:anim calcmode="lin" valueType="num">
                                      <p:cBhvr additive="base">
                                        <p:cTn id="82" dur="500" fill="hold"/>
                                        <p:tgtEl>
                                          <p:spTgt spid="52"/>
                                        </p:tgtEl>
                                        <p:attrNameLst>
                                          <p:attrName>ppt_x</p:attrName>
                                        </p:attrNameLst>
                                      </p:cBhvr>
                                      <p:tavLst>
                                        <p:tav tm="0">
                                          <p:val>
                                            <p:strVal val="#ppt_x"/>
                                          </p:val>
                                        </p:tav>
                                        <p:tav tm="100000">
                                          <p:val>
                                            <p:strVal val="#ppt_x"/>
                                          </p:val>
                                        </p:tav>
                                      </p:tavLst>
                                    </p:anim>
                                    <p:anim calcmode="lin" valueType="num">
                                      <p:cBhvr additive="base">
                                        <p:cTn id="83" dur="500" fill="hold"/>
                                        <p:tgtEl>
                                          <p:spTgt spid="5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P spid="19" grpId="0" animBg="1"/>
      <p:bldP spid="22" grpId="0" animBg="1"/>
      <p:bldP spid="28" grpId="0" animBg="1"/>
      <p:bldP spid="31" grpId="0" animBg="1"/>
      <p:bldP spid="34" grpId="0" animBg="1"/>
      <p:bldP spid="43" grpId="0" animBg="1"/>
      <p:bldP spid="51"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0" y="252496"/>
            <a:ext cx="4343400" cy="492443"/>
          </a:xfrm>
          <a:prstGeom prst="rect">
            <a:avLst/>
          </a:prstGeom>
          <a:noFill/>
        </p:spPr>
        <p:txBody>
          <a:bodyPr wrap="square" rtlCol="0">
            <a:spAutoFit/>
          </a:bodyPr>
          <a:lstStyle/>
          <a:p>
            <a:pPr algn="ctr"/>
            <a:r>
              <a:rPr lang="en-US" sz="2600" b="1" dirty="0" smtClean="0">
                <a:solidFill>
                  <a:schemeClr val="tx2">
                    <a:lumMod val="50000"/>
                  </a:schemeClr>
                </a:solidFill>
              </a:rPr>
              <a:t>WHY WORK WITH US</a:t>
            </a:r>
            <a:endParaRPr lang="en-US" sz="2600" b="1" dirty="0">
              <a:solidFill>
                <a:schemeClr val="tx2">
                  <a:lumMod val="50000"/>
                </a:schemeClr>
              </a:solidFill>
            </a:endParaRPr>
          </a:p>
        </p:txBody>
      </p:sp>
      <p:sp>
        <p:nvSpPr>
          <p:cNvPr id="6" name="Rectangle 5"/>
          <p:cNvSpPr/>
          <p:nvPr/>
        </p:nvSpPr>
        <p:spPr>
          <a:xfrm>
            <a:off x="0" y="1066800"/>
            <a:ext cx="9144000" cy="615553"/>
          </a:xfrm>
          <a:prstGeom prst="rect">
            <a:avLst/>
          </a:prstGeom>
        </p:spPr>
        <p:txBody>
          <a:bodyPr wrap="square">
            <a:spAutoFit/>
          </a:bodyPr>
          <a:lstStyle/>
          <a:p>
            <a:pPr algn="ctr"/>
            <a:r>
              <a:rPr lang="en-US" b="1" dirty="0">
                <a:solidFill>
                  <a:schemeClr val="tx2">
                    <a:lumMod val="50000"/>
                  </a:schemeClr>
                </a:solidFill>
              </a:rPr>
              <a:t>OYE! Business Intelligence</a:t>
            </a:r>
          </a:p>
          <a:p>
            <a:pPr algn="ctr"/>
            <a:r>
              <a:rPr lang="en-US" sz="1600" dirty="0" err="1">
                <a:solidFill>
                  <a:schemeClr val="tx2">
                    <a:lumMod val="50000"/>
                  </a:schemeClr>
                </a:solidFill>
              </a:rPr>
              <a:t>Nativa’s</a:t>
            </a:r>
            <a:r>
              <a:rPr lang="en-US" sz="1600" dirty="0">
                <a:solidFill>
                  <a:schemeClr val="tx2">
                    <a:lumMod val="50000"/>
                  </a:schemeClr>
                </a:solidFill>
              </a:rPr>
              <a:t> proprietary technology: captures the authentic voice of online consumers.</a:t>
            </a:r>
          </a:p>
        </p:txBody>
      </p:sp>
      <p:grpSp>
        <p:nvGrpSpPr>
          <p:cNvPr id="3" name="Group 2"/>
          <p:cNvGrpSpPr/>
          <p:nvPr/>
        </p:nvGrpSpPr>
        <p:grpSpPr>
          <a:xfrm>
            <a:off x="1371600" y="769620"/>
            <a:ext cx="1771650" cy="68580"/>
            <a:chOff x="3686175" y="1143000"/>
            <a:chExt cx="1771650" cy="68580"/>
          </a:xfrm>
        </p:grpSpPr>
        <p:sp>
          <p:nvSpPr>
            <p:cNvPr id="7" name="Rectangle 6"/>
            <p:cNvSpPr/>
            <p:nvPr/>
          </p:nvSpPr>
          <p:spPr>
            <a:xfrm>
              <a:off x="3686175" y="1143000"/>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4043363" y="1143000"/>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4400550" y="1143000"/>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4757738" y="1143000"/>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5114925" y="1143000"/>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2" name="Rectangle 11"/>
          <p:cNvSpPr/>
          <p:nvPr/>
        </p:nvSpPr>
        <p:spPr>
          <a:xfrm>
            <a:off x="6365452" y="2718881"/>
            <a:ext cx="2473748" cy="938719"/>
          </a:xfrm>
          <a:prstGeom prst="rect">
            <a:avLst/>
          </a:prstGeom>
        </p:spPr>
        <p:txBody>
          <a:bodyPr wrap="square">
            <a:spAutoFit/>
          </a:bodyPr>
          <a:lstStyle/>
          <a:p>
            <a:pPr marL="12700" marR="31750">
              <a:lnSpc>
                <a:spcPct val="100000"/>
              </a:lnSpc>
              <a:spcBef>
                <a:spcPts val="5"/>
              </a:spcBef>
            </a:pPr>
            <a:r>
              <a:rPr lang="en-US" sz="1100" spc="-10" dirty="0">
                <a:solidFill>
                  <a:srgbClr val="222222"/>
                </a:solidFill>
                <a:latin typeface="Arial"/>
                <a:cs typeface="Arial"/>
              </a:rPr>
              <a:t>OYE</a:t>
            </a:r>
            <a:r>
              <a:rPr lang="en-US" sz="1100" dirty="0">
                <a:solidFill>
                  <a:srgbClr val="222222"/>
                </a:solidFill>
                <a:latin typeface="Arial"/>
                <a:cs typeface="Arial"/>
              </a:rPr>
              <a:t>!</a:t>
            </a:r>
            <a:r>
              <a:rPr lang="en-US" sz="1100" spc="-10" dirty="0">
                <a:solidFill>
                  <a:srgbClr val="222222"/>
                </a:solidFill>
                <a:latin typeface="Arial"/>
                <a:cs typeface="Arial"/>
              </a:rPr>
              <a:t> </a:t>
            </a:r>
            <a:r>
              <a:rPr lang="en-US" sz="1100" dirty="0">
                <a:solidFill>
                  <a:srgbClr val="222222"/>
                </a:solidFill>
                <a:latin typeface="Arial"/>
                <a:cs typeface="Arial"/>
              </a:rPr>
              <a:t>prop</a:t>
            </a:r>
            <a:r>
              <a:rPr lang="en-US" sz="1100" spc="-5" dirty="0">
                <a:solidFill>
                  <a:srgbClr val="222222"/>
                </a:solidFill>
                <a:latin typeface="Arial"/>
                <a:cs typeface="Arial"/>
              </a:rPr>
              <a:t>r</a:t>
            </a:r>
            <a:r>
              <a:rPr lang="en-US" sz="1100" dirty="0">
                <a:solidFill>
                  <a:srgbClr val="222222"/>
                </a:solidFill>
                <a:latin typeface="Arial"/>
                <a:cs typeface="Arial"/>
              </a:rPr>
              <a:t>ie</a:t>
            </a:r>
            <a:r>
              <a:rPr lang="en-US" sz="1100" spc="-5" dirty="0">
                <a:solidFill>
                  <a:srgbClr val="222222"/>
                </a:solidFill>
                <a:latin typeface="Arial"/>
                <a:cs typeface="Arial"/>
              </a:rPr>
              <a:t>t</a:t>
            </a:r>
            <a:r>
              <a:rPr lang="en-US" sz="1100" dirty="0">
                <a:solidFill>
                  <a:srgbClr val="222222"/>
                </a:solidFill>
                <a:latin typeface="Arial"/>
                <a:cs typeface="Arial"/>
              </a:rPr>
              <a:t>ary</a:t>
            </a:r>
            <a:r>
              <a:rPr lang="en-US" sz="1100" spc="-10" dirty="0">
                <a:solidFill>
                  <a:srgbClr val="222222"/>
                </a:solidFill>
                <a:latin typeface="Arial"/>
                <a:cs typeface="Arial"/>
              </a:rPr>
              <a:t> </a:t>
            </a:r>
            <a:r>
              <a:rPr lang="en-US" sz="1100" dirty="0">
                <a:solidFill>
                  <a:srgbClr val="222222"/>
                </a:solidFill>
                <a:latin typeface="Arial"/>
                <a:cs typeface="Arial"/>
              </a:rPr>
              <a:t>a</a:t>
            </a:r>
            <a:r>
              <a:rPr lang="en-US" sz="1100" spc="5" dirty="0">
                <a:solidFill>
                  <a:srgbClr val="222222"/>
                </a:solidFill>
                <a:latin typeface="Arial"/>
                <a:cs typeface="Arial"/>
              </a:rPr>
              <a:t>l</a:t>
            </a:r>
            <a:r>
              <a:rPr lang="en-US" sz="1100" dirty="0">
                <a:solidFill>
                  <a:srgbClr val="222222"/>
                </a:solidFill>
                <a:latin typeface="Arial"/>
                <a:cs typeface="Arial"/>
              </a:rPr>
              <a:t>gori</a:t>
            </a:r>
            <a:r>
              <a:rPr lang="en-US" sz="1100" spc="-10" dirty="0">
                <a:solidFill>
                  <a:srgbClr val="222222"/>
                </a:solidFill>
                <a:latin typeface="Arial"/>
                <a:cs typeface="Arial"/>
              </a:rPr>
              <a:t>t</a:t>
            </a:r>
            <a:r>
              <a:rPr lang="en-US" sz="1100" dirty="0">
                <a:solidFill>
                  <a:srgbClr val="222222"/>
                </a:solidFill>
                <a:latin typeface="Arial"/>
                <a:cs typeface="Arial"/>
              </a:rPr>
              <a:t>hm</a:t>
            </a:r>
            <a:r>
              <a:rPr lang="en-US" sz="1100" spc="-15" dirty="0">
                <a:solidFill>
                  <a:srgbClr val="222222"/>
                </a:solidFill>
                <a:latin typeface="Arial"/>
                <a:cs typeface="Arial"/>
              </a:rPr>
              <a:t> </a:t>
            </a:r>
            <a:r>
              <a:rPr lang="en-US" sz="1100" dirty="0">
                <a:solidFill>
                  <a:srgbClr val="222222"/>
                </a:solidFill>
                <a:latin typeface="Arial"/>
                <a:cs typeface="Arial"/>
              </a:rPr>
              <a:t>ana</a:t>
            </a:r>
            <a:r>
              <a:rPr lang="en-US" sz="1100" spc="5" dirty="0">
                <a:solidFill>
                  <a:srgbClr val="222222"/>
                </a:solidFill>
                <a:latin typeface="Arial"/>
                <a:cs typeface="Arial"/>
              </a:rPr>
              <a:t>l</a:t>
            </a:r>
            <a:r>
              <a:rPr lang="en-US" sz="1100" spc="-15" dirty="0">
                <a:solidFill>
                  <a:srgbClr val="222222"/>
                </a:solidFill>
                <a:latin typeface="Arial"/>
                <a:cs typeface="Arial"/>
              </a:rPr>
              <a:t>yz</a:t>
            </a:r>
            <a:r>
              <a:rPr lang="en-US" sz="1100" dirty="0">
                <a:solidFill>
                  <a:srgbClr val="222222"/>
                </a:solidFill>
                <a:latin typeface="Arial"/>
                <a:cs typeface="Arial"/>
              </a:rPr>
              <a:t>es Hispanic</a:t>
            </a:r>
            <a:r>
              <a:rPr lang="en-US" sz="1100" spc="-30" dirty="0">
                <a:solidFill>
                  <a:srgbClr val="222222"/>
                </a:solidFill>
                <a:latin typeface="Arial"/>
                <a:cs typeface="Arial"/>
              </a:rPr>
              <a:t> </a:t>
            </a:r>
            <a:r>
              <a:rPr lang="en-US" sz="1100" dirty="0">
                <a:solidFill>
                  <a:srgbClr val="222222"/>
                </a:solidFill>
                <a:latin typeface="Arial"/>
                <a:cs typeface="Arial"/>
              </a:rPr>
              <a:t>con</a:t>
            </a:r>
            <a:r>
              <a:rPr lang="en-US" sz="1100" spc="-15" dirty="0">
                <a:solidFill>
                  <a:srgbClr val="222222"/>
                </a:solidFill>
                <a:latin typeface="Arial"/>
                <a:cs typeface="Arial"/>
              </a:rPr>
              <a:t>v</a:t>
            </a:r>
            <a:r>
              <a:rPr lang="en-US" sz="1100" dirty="0">
                <a:solidFill>
                  <a:srgbClr val="222222"/>
                </a:solidFill>
                <a:latin typeface="Arial"/>
                <a:cs typeface="Arial"/>
              </a:rPr>
              <a:t>e</a:t>
            </a:r>
            <a:r>
              <a:rPr lang="en-US" sz="1100" spc="-10" dirty="0">
                <a:solidFill>
                  <a:srgbClr val="222222"/>
                </a:solidFill>
                <a:latin typeface="Arial"/>
                <a:cs typeface="Arial"/>
              </a:rPr>
              <a:t>r</a:t>
            </a:r>
            <a:r>
              <a:rPr lang="en-US" sz="1100" dirty="0">
                <a:solidFill>
                  <a:srgbClr val="222222"/>
                </a:solidFill>
                <a:latin typeface="Arial"/>
                <a:cs typeface="Arial"/>
              </a:rPr>
              <a:t>sa</a:t>
            </a:r>
            <a:r>
              <a:rPr lang="en-US" sz="1100" spc="-10" dirty="0">
                <a:solidFill>
                  <a:srgbClr val="222222"/>
                </a:solidFill>
                <a:latin typeface="Arial"/>
                <a:cs typeface="Arial"/>
              </a:rPr>
              <a:t>t</a:t>
            </a:r>
            <a:r>
              <a:rPr lang="en-US" sz="1100" dirty="0">
                <a:solidFill>
                  <a:srgbClr val="222222"/>
                </a:solidFill>
                <a:latin typeface="Arial"/>
                <a:cs typeface="Arial"/>
              </a:rPr>
              <a:t>ion</a:t>
            </a:r>
            <a:r>
              <a:rPr lang="en-US" sz="1100" spc="-5" dirty="0">
                <a:solidFill>
                  <a:srgbClr val="222222"/>
                </a:solidFill>
                <a:latin typeface="Arial"/>
                <a:cs typeface="Arial"/>
              </a:rPr>
              <a:t> </a:t>
            </a:r>
            <a:r>
              <a:rPr lang="en-US" sz="1100" spc="-10" dirty="0">
                <a:solidFill>
                  <a:srgbClr val="222222"/>
                </a:solidFill>
                <a:latin typeface="Arial"/>
                <a:cs typeface="Arial"/>
              </a:rPr>
              <a:t>t</a:t>
            </a:r>
            <a:r>
              <a:rPr lang="en-US" sz="1100" dirty="0">
                <a:solidFill>
                  <a:srgbClr val="222222"/>
                </a:solidFill>
                <a:latin typeface="Arial"/>
                <a:cs typeface="Arial"/>
              </a:rPr>
              <a:t>o</a:t>
            </a:r>
            <a:r>
              <a:rPr lang="en-US" sz="1100" spc="-5" dirty="0">
                <a:solidFill>
                  <a:srgbClr val="222222"/>
                </a:solidFill>
                <a:latin typeface="Arial"/>
                <a:cs typeface="Arial"/>
              </a:rPr>
              <a:t> </a:t>
            </a:r>
            <a:r>
              <a:rPr lang="en-US" sz="1100" dirty="0">
                <a:solidFill>
                  <a:srgbClr val="222222"/>
                </a:solidFill>
                <a:latin typeface="Arial"/>
                <a:cs typeface="Arial"/>
              </a:rPr>
              <a:t>allow brands</a:t>
            </a:r>
            <a:r>
              <a:rPr lang="en-US" sz="1100" spc="-5" dirty="0">
                <a:solidFill>
                  <a:srgbClr val="222222"/>
                </a:solidFill>
                <a:latin typeface="Arial"/>
                <a:cs typeface="Arial"/>
              </a:rPr>
              <a:t> </a:t>
            </a:r>
            <a:r>
              <a:rPr lang="en-US" sz="1100" spc="-10" dirty="0">
                <a:solidFill>
                  <a:srgbClr val="222222"/>
                </a:solidFill>
                <a:latin typeface="Arial"/>
                <a:cs typeface="Arial"/>
              </a:rPr>
              <a:t>t</a:t>
            </a:r>
            <a:r>
              <a:rPr lang="en-US" sz="1100" dirty="0">
                <a:solidFill>
                  <a:srgbClr val="222222"/>
                </a:solidFill>
                <a:latin typeface="Arial"/>
                <a:cs typeface="Arial"/>
              </a:rPr>
              <a:t>o</a:t>
            </a:r>
            <a:r>
              <a:rPr lang="en-US" sz="1100" spc="-5" dirty="0">
                <a:solidFill>
                  <a:srgbClr val="222222"/>
                </a:solidFill>
                <a:latin typeface="Arial"/>
                <a:cs typeface="Arial"/>
              </a:rPr>
              <a:t> </a:t>
            </a:r>
            <a:r>
              <a:rPr lang="en-US" sz="1100" dirty="0">
                <a:solidFill>
                  <a:srgbClr val="222222"/>
                </a:solidFill>
                <a:latin typeface="Arial"/>
                <a:cs typeface="Arial"/>
              </a:rPr>
              <a:t>unde</a:t>
            </a:r>
            <a:r>
              <a:rPr lang="en-US" sz="1100" spc="-5" dirty="0">
                <a:solidFill>
                  <a:srgbClr val="222222"/>
                </a:solidFill>
                <a:latin typeface="Arial"/>
                <a:cs typeface="Arial"/>
              </a:rPr>
              <a:t>r</a:t>
            </a:r>
            <a:r>
              <a:rPr lang="en-US" sz="1100" dirty="0">
                <a:solidFill>
                  <a:srgbClr val="222222"/>
                </a:solidFill>
                <a:latin typeface="Arial"/>
                <a:cs typeface="Arial"/>
              </a:rPr>
              <a:t>s</a:t>
            </a:r>
            <a:r>
              <a:rPr lang="en-US" sz="1100" spc="-10" dirty="0">
                <a:solidFill>
                  <a:srgbClr val="222222"/>
                </a:solidFill>
                <a:latin typeface="Arial"/>
                <a:cs typeface="Arial"/>
              </a:rPr>
              <a:t>t</a:t>
            </a:r>
            <a:r>
              <a:rPr lang="en-US" sz="1100" dirty="0">
                <a:solidFill>
                  <a:srgbClr val="222222"/>
                </a:solidFill>
                <a:latin typeface="Arial"/>
                <a:cs typeface="Arial"/>
              </a:rPr>
              <a:t>and</a:t>
            </a:r>
            <a:r>
              <a:rPr lang="en-US" sz="1100" spc="-15" dirty="0">
                <a:solidFill>
                  <a:srgbClr val="222222"/>
                </a:solidFill>
                <a:latin typeface="Arial"/>
                <a:cs typeface="Arial"/>
              </a:rPr>
              <a:t> </a:t>
            </a:r>
            <a:r>
              <a:rPr lang="en-US" sz="1100" dirty="0">
                <a:solidFill>
                  <a:srgbClr val="222222"/>
                </a:solidFill>
                <a:latin typeface="Arial"/>
                <a:cs typeface="Arial"/>
              </a:rPr>
              <a:t>d</a:t>
            </a:r>
            <a:r>
              <a:rPr lang="en-US" sz="1100" spc="5" dirty="0">
                <a:solidFill>
                  <a:srgbClr val="222222"/>
                </a:solidFill>
                <a:latin typeface="Arial"/>
                <a:cs typeface="Arial"/>
              </a:rPr>
              <a:t>iff</a:t>
            </a:r>
            <a:r>
              <a:rPr lang="en-US" sz="1100" dirty="0">
                <a:solidFill>
                  <a:srgbClr val="222222"/>
                </a:solidFill>
                <a:latin typeface="Arial"/>
                <a:cs typeface="Arial"/>
              </a:rPr>
              <a:t>erent aspects</a:t>
            </a:r>
            <a:r>
              <a:rPr lang="en-US" sz="1100" spc="-20" dirty="0">
                <a:solidFill>
                  <a:srgbClr val="222222"/>
                </a:solidFill>
                <a:latin typeface="Arial"/>
                <a:cs typeface="Arial"/>
              </a:rPr>
              <a:t> </a:t>
            </a:r>
            <a:r>
              <a:rPr lang="en-US" sz="1100" dirty="0">
                <a:solidFill>
                  <a:srgbClr val="222222"/>
                </a:solidFill>
                <a:latin typeface="Arial"/>
                <a:cs typeface="Arial"/>
              </a:rPr>
              <a:t>of</a:t>
            </a:r>
            <a:r>
              <a:rPr lang="en-US" sz="1100" spc="-10" dirty="0">
                <a:solidFill>
                  <a:srgbClr val="222222"/>
                </a:solidFill>
                <a:latin typeface="Arial"/>
                <a:cs typeface="Arial"/>
              </a:rPr>
              <a:t> w</a:t>
            </a:r>
            <a:r>
              <a:rPr lang="en-US" sz="1100" dirty="0">
                <a:solidFill>
                  <a:srgbClr val="222222"/>
                </a:solidFill>
                <a:latin typeface="Arial"/>
                <a:cs typeface="Arial"/>
              </a:rPr>
              <a:t>here</a:t>
            </a:r>
            <a:r>
              <a:rPr lang="en-US" sz="1100" spc="-5" dirty="0">
                <a:solidFill>
                  <a:srgbClr val="222222"/>
                </a:solidFill>
                <a:latin typeface="Arial"/>
                <a:cs typeface="Arial"/>
              </a:rPr>
              <a:t> </a:t>
            </a:r>
            <a:r>
              <a:rPr lang="en-US" sz="1100" spc="-10" dirty="0">
                <a:solidFill>
                  <a:srgbClr val="222222"/>
                </a:solidFill>
                <a:latin typeface="Arial"/>
                <a:cs typeface="Arial"/>
              </a:rPr>
              <a:t>t</a:t>
            </a:r>
            <a:r>
              <a:rPr lang="en-US" sz="1100" dirty="0">
                <a:solidFill>
                  <a:srgbClr val="222222"/>
                </a:solidFill>
                <a:latin typeface="Arial"/>
                <a:cs typeface="Arial"/>
              </a:rPr>
              <a:t>he</a:t>
            </a:r>
            <a:r>
              <a:rPr lang="en-US" sz="1100" spc="5" dirty="0">
                <a:solidFill>
                  <a:srgbClr val="222222"/>
                </a:solidFill>
                <a:latin typeface="Arial"/>
                <a:cs typeface="Arial"/>
              </a:rPr>
              <a:t>i</a:t>
            </a:r>
            <a:r>
              <a:rPr lang="en-US" sz="1100" dirty="0">
                <a:solidFill>
                  <a:srgbClr val="222222"/>
                </a:solidFill>
                <a:latin typeface="Arial"/>
                <a:cs typeface="Arial"/>
              </a:rPr>
              <a:t>r</a:t>
            </a:r>
            <a:r>
              <a:rPr lang="en-US" sz="1100" spc="-5" dirty="0">
                <a:solidFill>
                  <a:srgbClr val="222222"/>
                </a:solidFill>
                <a:latin typeface="Arial"/>
                <a:cs typeface="Arial"/>
              </a:rPr>
              <a:t> </a:t>
            </a:r>
            <a:r>
              <a:rPr lang="en-US" sz="1100" spc="-10" dirty="0">
                <a:solidFill>
                  <a:srgbClr val="222222"/>
                </a:solidFill>
                <a:latin typeface="Arial"/>
                <a:cs typeface="Arial"/>
              </a:rPr>
              <a:t>t</a:t>
            </a:r>
            <a:r>
              <a:rPr lang="en-US" sz="1100" dirty="0">
                <a:solidFill>
                  <a:srgbClr val="222222"/>
                </a:solidFill>
                <a:latin typeface="Arial"/>
                <a:cs typeface="Arial"/>
              </a:rPr>
              <a:t>arget aud</a:t>
            </a:r>
            <a:r>
              <a:rPr lang="en-US" sz="1100" spc="5" dirty="0">
                <a:solidFill>
                  <a:srgbClr val="222222"/>
                </a:solidFill>
                <a:latin typeface="Arial"/>
                <a:cs typeface="Arial"/>
              </a:rPr>
              <a:t>i</a:t>
            </a:r>
            <a:r>
              <a:rPr lang="en-US" sz="1100" dirty="0">
                <a:solidFill>
                  <a:srgbClr val="222222"/>
                </a:solidFill>
                <a:latin typeface="Arial"/>
                <a:cs typeface="Arial"/>
              </a:rPr>
              <a:t>ence</a:t>
            </a:r>
            <a:r>
              <a:rPr lang="en-US" sz="1100" spc="-15" dirty="0">
                <a:solidFill>
                  <a:srgbClr val="222222"/>
                </a:solidFill>
                <a:latin typeface="Arial"/>
                <a:cs typeface="Arial"/>
              </a:rPr>
              <a:t> </a:t>
            </a:r>
            <a:r>
              <a:rPr lang="en-US" sz="1100" dirty="0">
                <a:solidFill>
                  <a:srgbClr val="222222"/>
                </a:solidFill>
                <a:latin typeface="Arial"/>
                <a:cs typeface="Arial"/>
              </a:rPr>
              <a:t>seg</a:t>
            </a:r>
            <a:r>
              <a:rPr lang="en-US" sz="1100" spc="5" dirty="0">
                <a:solidFill>
                  <a:srgbClr val="222222"/>
                </a:solidFill>
                <a:latin typeface="Arial"/>
                <a:cs typeface="Arial"/>
              </a:rPr>
              <a:t>m</a:t>
            </a:r>
            <a:r>
              <a:rPr lang="en-US" sz="1100" dirty="0">
                <a:solidFill>
                  <a:srgbClr val="222222"/>
                </a:solidFill>
                <a:latin typeface="Arial"/>
                <a:cs typeface="Arial"/>
              </a:rPr>
              <a:t>en</a:t>
            </a:r>
            <a:r>
              <a:rPr lang="en-US" sz="1100" spc="-5" dirty="0">
                <a:solidFill>
                  <a:srgbClr val="222222"/>
                </a:solidFill>
                <a:latin typeface="Arial"/>
                <a:cs typeface="Arial"/>
              </a:rPr>
              <a:t>t</a:t>
            </a:r>
            <a:r>
              <a:rPr lang="en-US" sz="1100" dirty="0">
                <a:solidFill>
                  <a:srgbClr val="222222"/>
                </a:solidFill>
                <a:latin typeface="Arial"/>
                <a:cs typeface="Arial"/>
              </a:rPr>
              <a:t>s</a:t>
            </a:r>
            <a:r>
              <a:rPr lang="en-US" sz="1100" spc="-30" dirty="0">
                <a:solidFill>
                  <a:srgbClr val="222222"/>
                </a:solidFill>
                <a:latin typeface="Arial"/>
                <a:cs typeface="Arial"/>
              </a:rPr>
              <a:t> </a:t>
            </a:r>
            <a:r>
              <a:rPr lang="en-US" sz="1100" dirty="0">
                <a:solidFill>
                  <a:srgbClr val="222222"/>
                </a:solidFill>
                <a:latin typeface="Arial"/>
                <a:cs typeface="Arial"/>
              </a:rPr>
              <a:t>are.</a:t>
            </a:r>
            <a:endParaRPr lang="en-US" sz="1100" dirty="0">
              <a:latin typeface="Arial"/>
              <a:cs typeface="Arial"/>
            </a:endParaRPr>
          </a:p>
        </p:txBody>
      </p:sp>
      <p:sp>
        <p:nvSpPr>
          <p:cNvPr id="13" name="TextBox 12"/>
          <p:cNvSpPr txBox="1"/>
          <p:nvPr/>
        </p:nvSpPr>
        <p:spPr>
          <a:xfrm>
            <a:off x="6365452" y="2468559"/>
            <a:ext cx="2626148" cy="369332"/>
          </a:xfrm>
          <a:prstGeom prst="rect">
            <a:avLst/>
          </a:prstGeom>
          <a:noFill/>
        </p:spPr>
        <p:txBody>
          <a:bodyPr wrap="square" rtlCol="0">
            <a:spAutoFit/>
          </a:bodyPr>
          <a:lstStyle/>
          <a:p>
            <a:r>
              <a:rPr lang="en-US" b="1" dirty="0">
                <a:solidFill>
                  <a:schemeClr val="tx2">
                    <a:lumMod val="50000"/>
                  </a:schemeClr>
                </a:solidFill>
              </a:rPr>
              <a:t>THE SOLUTION</a:t>
            </a:r>
          </a:p>
        </p:txBody>
      </p:sp>
      <p:sp>
        <p:nvSpPr>
          <p:cNvPr id="14" name="Oval 13"/>
          <p:cNvSpPr/>
          <p:nvPr/>
        </p:nvSpPr>
        <p:spPr>
          <a:xfrm>
            <a:off x="5671457" y="2514600"/>
            <a:ext cx="548640" cy="5486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5" name="Picture 1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1477" y="2673139"/>
            <a:ext cx="228600" cy="228600"/>
          </a:xfrm>
          <a:prstGeom prst="rect">
            <a:avLst/>
          </a:prstGeom>
        </p:spPr>
      </p:pic>
      <p:sp>
        <p:nvSpPr>
          <p:cNvPr id="16" name="Rectangle 15"/>
          <p:cNvSpPr/>
          <p:nvPr/>
        </p:nvSpPr>
        <p:spPr>
          <a:xfrm>
            <a:off x="6365452" y="4118330"/>
            <a:ext cx="2321348" cy="769441"/>
          </a:xfrm>
          <a:prstGeom prst="rect">
            <a:avLst/>
          </a:prstGeom>
        </p:spPr>
        <p:txBody>
          <a:bodyPr wrap="square">
            <a:spAutoFit/>
          </a:bodyPr>
          <a:lstStyle/>
          <a:p>
            <a:pPr marL="12700" marR="5080">
              <a:lnSpc>
                <a:spcPct val="100000"/>
              </a:lnSpc>
              <a:spcBef>
                <a:spcPts val="5"/>
              </a:spcBef>
            </a:pPr>
            <a:r>
              <a:rPr lang="en-US" sz="1100" dirty="0">
                <a:solidFill>
                  <a:srgbClr val="222222"/>
                </a:solidFill>
                <a:latin typeface="Arial"/>
                <a:cs typeface="Arial"/>
              </a:rPr>
              <a:t>ana</a:t>
            </a:r>
            <a:r>
              <a:rPr lang="en-US" sz="1100" spc="5" dirty="0">
                <a:solidFill>
                  <a:srgbClr val="222222"/>
                </a:solidFill>
                <a:latin typeface="Arial"/>
                <a:cs typeface="Arial"/>
              </a:rPr>
              <a:t>l</a:t>
            </a:r>
            <a:r>
              <a:rPr lang="en-US" sz="1100" spc="-15" dirty="0">
                <a:solidFill>
                  <a:srgbClr val="222222"/>
                </a:solidFill>
                <a:latin typeface="Arial"/>
                <a:cs typeface="Arial"/>
              </a:rPr>
              <a:t>yz</a:t>
            </a:r>
            <a:r>
              <a:rPr lang="en-US" sz="1100" dirty="0">
                <a:solidFill>
                  <a:srgbClr val="222222"/>
                </a:solidFill>
                <a:latin typeface="Arial"/>
                <a:cs typeface="Arial"/>
              </a:rPr>
              <a:t>e</a:t>
            </a:r>
            <a:r>
              <a:rPr lang="en-US" sz="1100" spc="5" dirty="0">
                <a:solidFill>
                  <a:srgbClr val="222222"/>
                </a:solidFill>
                <a:latin typeface="Arial"/>
                <a:cs typeface="Arial"/>
              </a:rPr>
              <a:t> </a:t>
            </a:r>
            <a:r>
              <a:rPr lang="en-US" sz="1100" dirty="0">
                <a:solidFill>
                  <a:srgbClr val="222222"/>
                </a:solidFill>
                <a:latin typeface="Arial"/>
                <a:cs typeface="Arial"/>
              </a:rPr>
              <a:t>con</a:t>
            </a:r>
            <a:r>
              <a:rPr lang="en-US" sz="1100" spc="-15" dirty="0">
                <a:solidFill>
                  <a:srgbClr val="222222"/>
                </a:solidFill>
                <a:latin typeface="Arial"/>
                <a:cs typeface="Arial"/>
              </a:rPr>
              <a:t>v</a:t>
            </a:r>
            <a:r>
              <a:rPr lang="en-US" sz="1100" dirty="0">
                <a:solidFill>
                  <a:srgbClr val="222222"/>
                </a:solidFill>
                <a:latin typeface="Arial"/>
                <a:cs typeface="Arial"/>
              </a:rPr>
              <a:t>ersa</a:t>
            </a:r>
            <a:r>
              <a:rPr lang="en-US" sz="1100" spc="-10" dirty="0">
                <a:solidFill>
                  <a:srgbClr val="222222"/>
                </a:solidFill>
                <a:latin typeface="Arial"/>
                <a:cs typeface="Arial"/>
              </a:rPr>
              <a:t>t</a:t>
            </a:r>
            <a:r>
              <a:rPr lang="en-US" sz="1100" dirty="0">
                <a:solidFill>
                  <a:srgbClr val="222222"/>
                </a:solidFill>
                <a:latin typeface="Arial"/>
                <a:cs typeface="Arial"/>
              </a:rPr>
              <a:t>ion</a:t>
            </a:r>
            <a:r>
              <a:rPr lang="en-US" sz="1100" spc="-5" dirty="0">
                <a:solidFill>
                  <a:srgbClr val="222222"/>
                </a:solidFill>
                <a:latin typeface="Arial"/>
                <a:cs typeface="Arial"/>
              </a:rPr>
              <a:t> </a:t>
            </a:r>
            <a:r>
              <a:rPr lang="en-US" sz="1100" dirty="0">
                <a:solidFill>
                  <a:srgbClr val="222222"/>
                </a:solidFill>
                <a:latin typeface="Arial"/>
                <a:cs typeface="Arial"/>
              </a:rPr>
              <a:t>in</a:t>
            </a:r>
            <a:r>
              <a:rPr lang="en-US" sz="1100" spc="-20" dirty="0">
                <a:solidFill>
                  <a:srgbClr val="222222"/>
                </a:solidFill>
                <a:latin typeface="Arial"/>
                <a:cs typeface="Arial"/>
              </a:rPr>
              <a:t> </a:t>
            </a:r>
            <a:r>
              <a:rPr lang="en-US" sz="1100" dirty="0">
                <a:solidFill>
                  <a:srgbClr val="222222"/>
                </a:solidFill>
                <a:latin typeface="Arial"/>
                <a:cs typeface="Arial"/>
              </a:rPr>
              <a:t>Eng</a:t>
            </a:r>
            <a:r>
              <a:rPr lang="en-US" sz="1100" spc="5" dirty="0">
                <a:solidFill>
                  <a:srgbClr val="222222"/>
                </a:solidFill>
                <a:latin typeface="Arial"/>
                <a:cs typeface="Arial"/>
              </a:rPr>
              <a:t>l</a:t>
            </a:r>
            <a:r>
              <a:rPr lang="en-US" sz="1100" dirty="0">
                <a:solidFill>
                  <a:srgbClr val="222222"/>
                </a:solidFill>
                <a:latin typeface="Arial"/>
                <a:cs typeface="Arial"/>
              </a:rPr>
              <a:t>ish, Spanglish</a:t>
            </a:r>
            <a:r>
              <a:rPr lang="en-US" sz="1100" spc="-30" dirty="0">
                <a:solidFill>
                  <a:srgbClr val="222222"/>
                </a:solidFill>
                <a:latin typeface="Arial"/>
                <a:cs typeface="Arial"/>
              </a:rPr>
              <a:t> </a:t>
            </a:r>
            <a:r>
              <a:rPr lang="en-US" sz="1100" dirty="0">
                <a:solidFill>
                  <a:srgbClr val="222222"/>
                </a:solidFill>
                <a:latin typeface="Arial"/>
                <a:cs typeface="Arial"/>
              </a:rPr>
              <a:t>and Spanish</a:t>
            </a:r>
            <a:r>
              <a:rPr lang="en-US" sz="1100" spc="-20" dirty="0">
                <a:solidFill>
                  <a:srgbClr val="222222"/>
                </a:solidFill>
                <a:latin typeface="Arial"/>
                <a:cs typeface="Arial"/>
              </a:rPr>
              <a:t> </a:t>
            </a:r>
            <a:r>
              <a:rPr lang="en-US" sz="1100" spc="-10" dirty="0">
                <a:solidFill>
                  <a:srgbClr val="222222"/>
                </a:solidFill>
                <a:latin typeface="Arial"/>
                <a:cs typeface="Arial"/>
              </a:rPr>
              <a:t>t</a:t>
            </a:r>
            <a:r>
              <a:rPr lang="en-US" sz="1100" dirty="0">
                <a:solidFill>
                  <a:srgbClr val="222222"/>
                </a:solidFill>
                <a:latin typeface="Arial"/>
                <a:cs typeface="Arial"/>
              </a:rPr>
              <a:t>o</a:t>
            </a:r>
            <a:r>
              <a:rPr lang="en-US" sz="1100" spc="-5" dirty="0">
                <a:solidFill>
                  <a:srgbClr val="222222"/>
                </a:solidFill>
                <a:latin typeface="Arial"/>
                <a:cs typeface="Arial"/>
              </a:rPr>
              <a:t> </a:t>
            </a:r>
            <a:r>
              <a:rPr lang="en-US" sz="1100" dirty="0">
                <a:solidFill>
                  <a:srgbClr val="222222"/>
                </a:solidFill>
                <a:latin typeface="Arial"/>
                <a:cs typeface="Arial"/>
              </a:rPr>
              <a:t>deri</a:t>
            </a:r>
            <a:r>
              <a:rPr lang="en-US" sz="1100" spc="-15" dirty="0">
                <a:solidFill>
                  <a:srgbClr val="222222"/>
                </a:solidFill>
                <a:latin typeface="Arial"/>
                <a:cs typeface="Arial"/>
              </a:rPr>
              <a:t>v</a:t>
            </a:r>
            <a:r>
              <a:rPr lang="en-US" sz="1100" dirty="0">
                <a:solidFill>
                  <a:srgbClr val="222222"/>
                </a:solidFill>
                <a:latin typeface="Arial"/>
                <a:cs typeface="Arial"/>
              </a:rPr>
              <a:t>e </a:t>
            </a:r>
            <a:r>
              <a:rPr lang="en-US" sz="1100" spc="5" dirty="0">
                <a:solidFill>
                  <a:srgbClr val="222222"/>
                </a:solidFill>
                <a:latin typeface="Arial"/>
                <a:cs typeface="Arial"/>
              </a:rPr>
              <a:t>m</a:t>
            </a:r>
            <a:r>
              <a:rPr lang="en-US" sz="1100" dirty="0">
                <a:solidFill>
                  <a:srgbClr val="222222"/>
                </a:solidFill>
                <a:latin typeface="Arial"/>
                <a:cs typeface="Arial"/>
              </a:rPr>
              <a:t>ean</a:t>
            </a:r>
            <a:r>
              <a:rPr lang="en-US" sz="1100" spc="5" dirty="0">
                <a:solidFill>
                  <a:srgbClr val="222222"/>
                </a:solidFill>
                <a:latin typeface="Arial"/>
                <a:cs typeface="Arial"/>
              </a:rPr>
              <a:t>i</a:t>
            </a:r>
            <a:r>
              <a:rPr lang="en-US" sz="1100" dirty="0">
                <a:solidFill>
                  <a:srgbClr val="222222"/>
                </a:solidFill>
                <a:latin typeface="Arial"/>
                <a:cs typeface="Arial"/>
              </a:rPr>
              <a:t>ng</a:t>
            </a:r>
            <a:r>
              <a:rPr lang="en-US" sz="1100" spc="-30" dirty="0">
                <a:solidFill>
                  <a:srgbClr val="222222"/>
                </a:solidFill>
                <a:latin typeface="Arial"/>
                <a:cs typeface="Arial"/>
              </a:rPr>
              <a:t> </a:t>
            </a:r>
            <a:r>
              <a:rPr lang="en-US" sz="1100" spc="5" dirty="0">
                <a:solidFill>
                  <a:srgbClr val="222222"/>
                </a:solidFill>
                <a:latin typeface="Arial"/>
                <a:cs typeface="Arial"/>
              </a:rPr>
              <a:t>f</a:t>
            </a:r>
            <a:r>
              <a:rPr lang="en-US" sz="1100" spc="-5" dirty="0">
                <a:solidFill>
                  <a:srgbClr val="222222"/>
                </a:solidFill>
                <a:latin typeface="Arial"/>
                <a:cs typeface="Arial"/>
              </a:rPr>
              <a:t>r</a:t>
            </a:r>
            <a:r>
              <a:rPr lang="en-US" sz="1100" dirty="0">
                <a:solidFill>
                  <a:srgbClr val="222222"/>
                </a:solidFill>
                <a:latin typeface="Arial"/>
                <a:cs typeface="Arial"/>
              </a:rPr>
              <a:t>om</a:t>
            </a:r>
            <a:r>
              <a:rPr lang="en-US" sz="1100" spc="-20" dirty="0">
                <a:solidFill>
                  <a:srgbClr val="222222"/>
                </a:solidFill>
                <a:latin typeface="Arial"/>
                <a:cs typeface="Arial"/>
              </a:rPr>
              <a:t> </a:t>
            </a:r>
            <a:r>
              <a:rPr lang="en-US" sz="1100" dirty="0">
                <a:solidFill>
                  <a:srgbClr val="222222"/>
                </a:solidFill>
                <a:latin typeface="Arial"/>
                <a:cs typeface="Arial"/>
              </a:rPr>
              <a:t>uns</a:t>
            </a:r>
            <a:r>
              <a:rPr lang="en-US" sz="1100" spc="-5" dirty="0">
                <a:solidFill>
                  <a:srgbClr val="222222"/>
                </a:solidFill>
                <a:latin typeface="Arial"/>
                <a:cs typeface="Arial"/>
              </a:rPr>
              <a:t>tr</a:t>
            </a:r>
            <a:r>
              <a:rPr lang="en-US" sz="1100" dirty="0">
                <a:solidFill>
                  <a:srgbClr val="222222"/>
                </a:solidFill>
                <a:latin typeface="Arial"/>
                <a:cs typeface="Arial"/>
              </a:rPr>
              <a:t>uc</a:t>
            </a:r>
            <a:r>
              <a:rPr lang="en-US" sz="1100" spc="-5" dirty="0">
                <a:solidFill>
                  <a:srgbClr val="222222"/>
                </a:solidFill>
                <a:latin typeface="Arial"/>
                <a:cs typeface="Arial"/>
              </a:rPr>
              <a:t>t</a:t>
            </a:r>
            <a:r>
              <a:rPr lang="en-US" sz="1100" dirty="0">
                <a:solidFill>
                  <a:srgbClr val="222222"/>
                </a:solidFill>
                <a:latin typeface="Arial"/>
                <a:cs typeface="Arial"/>
              </a:rPr>
              <a:t>ured</a:t>
            </a:r>
            <a:r>
              <a:rPr lang="en-US" sz="1100" spc="-5" dirty="0">
                <a:solidFill>
                  <a:srgbClr val="222222"/>
                </a:solidFill>
                <a:latin typeface="Arial"/>
                <a:cs typeface="Arial"/>
              </a:rPr>
              <a:t> </a:t>
            </a:r>
            <a:r>
              <a:rPr lang="en-US" sz="1100" dirty="0">
                <a:solidFill>
                  <a:srgbClr val="222222"/>
                </a:solidFill>
                <a:latin typeface="Arial"/>
                <a:cs typeface="Arial"/>
              </a:rPr>
              <a:t>soc</a:t>
            </a:r>
            <a:r>
              <a:rPr lang="en-US" sz="1100" spc="5" dirty="0">
                <a:solidFill>
                  <a:srgbClr val="222222"/>
                </a:solidFill>
                <a:latin typeface="Arial"/>
                <a:cs typeface="Arial"/>
              </a:rPr>
              <a:t>i</a:t>
            </a:r>
            <a:r>
              <a:rPr lang="en-US" sz="1100" dirty="0">
                <a:solidFill>
                  <a:srgbClr val="222222"/>
                </a:solidFill>
                <a:latin typeface="Arial"/>
                <a:cs typeface="Arial"/>
              </a:rPr>
              <a:t>al con</a:t>
            </a:r>
            <a:r>
              <a:rPr lang="en-US" sz="1100" spc="-15" dirty="0">
                <a:solidFill>
                  <a:srgbClr val="222222"/>
                </a:solidFill>
                <a:latin typeface="Arial"/>
                <a:cs typeface="Arial"/>
              </a:rPr>
              <a:t>v</a:t>
            </a:r>
            <a:r>
              <a:rPr lang="en-US" sz="1100" dirty="0">
                <a:solidFill>
                  <a:srgbClr val="222222"/>
                </a:solidFill>
                <a:latin typeface="Arial"/>
                <a:cs typeface="Arial"/>
              </a:rPr>
              <a:t>ersa</a:t>
            </a:r>
            <a:r>
              <a:rPr lang="en-US" sz="1100" spc="-10" dirty="0">
                <a:solidFill>
                  <a:srgbClr val="222222"/>
                </a:solidFill>
                <a:latin typeface="Arial"/>
                <a:cs typeface="Arial"/>
              </a:rPr>
              <a:t>t</a:t>
            </a:r>
            <a:r>
              <a:rPr lang="en-US" sz="1100" dirty="0">
                <a:solidFill>
                  <a:srgbClr val="222222"/>
                </a:solidFill>
                <a:latin typeface="Arial"/>
                <a:cs typeface="Arial"/>
              </a:rPr>
              <a:t>ion.</a:t>
            </a:r>
            <a:endParaRPr lang="en-US" sz="1100" dirty="0">
              <a:latin typeface="Arial"/>
              <a:cs typeface="Arial"/>
            </a:endParaRPr>
          </a:p>
        </p:txBody>
      </p:sp>
      <p:sp>
        <p:nvSpPr>
          <p:cNvPr id="17" name="TextBox 16"/>
          <p:cNvSpPr txBox="1"/>
          <p:nvPr/>
        </p:nvSpPr>
        <p:spPr>
          <a:xfrm>
            <a:off x="6365452" y="3868008"/>
            <a:ext cx="2778548" cy="369332"/>
          </a:xfrm>
          <a:prstGeom prst="rect">
            <a:avLst/>
          </a:prstGeom>
          <a:noFill/>
        </p:spPr>
        <p:txBody>
          <a:bodyPr wrap="square" rtlCol="0">
            <a:spAutoFit/>
          </a:bodyPr>
          <a:lstStyle/>
          <a:p>
            <a:r>
              <a:rPr lang="en-US" b="1" dirty="0">
                <a:solidFill>
                  <a:schemeClr val="tx2">
                    <a:lumMod val="50000"/>
                  </a:schemeClr>
                </a:solidFill>
              </a:rPr>
              <a:t>ACTIONABLE INSIGHTS</a:t>
            </a:r>
          </a:p>
        </p:txBody>
      </p:sp>
      <p:sp>
        <p:nvSpPr>
          <p:cNvPr id="18" name="Oval 17"/>
          <p:cNvSpPr/>
          <p:nvPr/>
        </p:nvSpPr>
        <p:spPr>
          <a:xfrm>
            <a:off x="5671457" y="3868008"/>
            <a:ext cx="548640" cy="548640"/>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9" name="Picture 1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1477" y="4026547"/>
            <a:ext cx="228600" cy="228600"/>
          </a:xfrm>
          <a:prstGeom prst="rect">
            <a:avLst/>
          </a:prstGeom>
        </p:spPr>
      </p:pic>
      <p:sp>
        <p:nvSpPr>
          <p:cNvPr id="20" name="Rectangle 19"/>
          <p:cNvSpPr/>
          <p:nvPr/>
        </p:nvSpPr>
        <p:spPr>
          <a:xfrm>
            <a:off x="6365452" y="5373469"/>
            <a:ext cx="2702348" cy="769441"/>
          </a:xfrm>
          <a:prstGeom prst="rect">
            <a:avLst/>
          </a:prstGeom>
        </p:spPr>
        <p:txBody>
          <a:bodyPr wrap="square">
            <a:spAutoFit/>
          </a:bodyPr>
          <a:lstStyle/>
          <a:p>
            <a:pPr marL="12700" marR="62865">
              <a:lnSpc>
                <a:spcPct val="100000"/>
              </a:lnSpc>
              <a:spcBef>
                <a:spcPts val="5"/>
              </a:spcBef>
            </a:pPr>
            <a:r>
              <a:rPr lang="en-US" sz="1100" dirty="0">
                <a:solidFill>
                  <a:srgbClr val="222222"/>
                </a:solidFill>
                <a:latin typeface="Arial"/>
                <a:cs typeface="Arial"/>
              </a:rPr>
              <a:t>Be</a:t>
            </a:r>
            <a:r>
              <a:rPr lang="en-US" sz="1100" spc="-5" dirty="0">
                <a:solidFill>
                  <a:srgbClr val="222222"/>
                </a:solidFill>
                <a:latin typeface="Arial"/>
                <a:cs typeface="Arial"/>
              </a:rPr>
              <a:t>t</a:t>
            </a:r>
            <a:r>
              <a:rPr lang="en-US" sz="1100" spc="-10" dirty="0">
                <a:solidFill>
                  <a:srgbClr val="222222"/>
                </a:solidFill>
                <a:latin typeface="Arial"/>
                <a:cs typeface="Arial"/>
              </a:rPr>
              <a:t>t</a:t>
            </a:r>
            <a:r>
              <a:rPr lang="en-US" sz="1100" dirty="0">
                <a:solidFill>
                  <a:srgbClr val="222222"/>
                </a:solidFill>
                <a:latin typeface="Arial"/>
                <a:cs typeface="Arial"/>
              </a:rPr>
              <a:t>er</a:t>
            </a:r>
            <a:r>
              <a:rPr lang="en-US" sz="1100" spc="-20" dirty="0">
                <a:solidFill>
                  <a:srgbClr val="222222"/>
                </a:solidFill>
                <a:latin typeface="Arial"/>
                <a:cs typeface="Arial"/>
              </a:rPr>
              <a:t> </a:t>
            </a:r>
            <a:r>
              <a:rPr lang="en-US" sz="1100" dirty="0">
                <a:solidFill>
                  <a:srgbClr val="222222"/>
                </a:solidFill>
                <a:latin typeface="Arial"/>
                <a:cs typeface="Arial"/>
              </a:rPr>
              <a:t>con</a:t>
            </a:r>
            <a:r>
              <a:rPr lang="en-US" sz="1100" spc="-15" dirty="0">
                <a:solidFill>
                  <a:srgbClr val="222222"/>
                </a:solidFill>
                <a:latin typeface="Arial"/>
                <a:cs typeface="Arial"/>
              </a:rPr>
              <a:t>v</a:t>
            </a:r>
            <a:r>
              <a:rPr lang="en-US" sz="1100" dirty="0">
                <a:solidFill>
                  <a:srgbClr val="222222"/>
                </a:solidFill>
                <a:latin typeface="Arial"/>
                <a:cs typeface="Arial"/>
              </a:rPr>
              <a:t>ersion,</a:t>
            </a:r>
            <a:r>
              <a:rPr lang="en-US" sz="1100" spc="-10" dirty="0">
                <a:solidFill>
                  <a:srgbClr val="222222"/>
                </a:solidFill>
                <a:latin typeface="Arial"/>
                <a:cs typeface="Arial"/>
              </a:rPr>
              <a:t> </a:t>
            </a:r>
            <a:r>
              <a:rPr lang="en-US" sz="1100" dirty="0">
                <a:solidFill>
                  <a:srgbClr val="222222"/>
                </a:solidFill>
                <a:latin typeface="Arial"/>
                <a:cs typeface="Arial"/>
              </a:rPr>
              <a:t>li</a:t>
            </a:r>
            <a:r>
              <a:rPr lang="en-US" sz="1100" spc="5" dirty="0">
                <a:solidFill>
                  <a:srgbClr val="222222"/>
                </a:solidFill>
                <a:latin typeface="Arial"/>
                <a:cs typeface="Arial"/>
              </a:rPr>
              <a:t>f</a:t>
            </a:r>
            <a:r>
              <a:rPr lang="en-US" sz="1100" dirty="0">
                <a:solidFill>
                  <a:srgbClr val="222222"/>
                </a:solidFill>
                <a:latin typeface="Arial"/>
                <a:cs typeface="Arial"/>
              </a:rPr>
              <a:t>t</a:t>
            </a:r>
            <a:r>
              <a:rPr lang="en-US" sz="1100" spc="-25" dirty="0">
                <a:solidFill>
                  <a:srgbClr val="222222"/>
                </a:solidFill>
                <a:latin typeface="Arial"/>
                <a:cs typeface="Arial"/>
              </a:rPr>
              <a:t> </a:t>
            </a:r>
            <a:r>
              <a:rPr lang="en-US" sz="1100" dirty="0">
                <a:solidFill>
                  <a:srgbClr val="222222"/>
                </a:solidFill>
                <a:latin typeface="Arial"/>
                <a:cs typeface="Arial"/>
              </a:rPr>
              <a:t>and engage</a:t>
            </a:r>
            <a:r>
              <a:rPr lang="en-US" sz="1100" spc="5" dirty="0">
                <a:solidFill>
                  <a:srgbClr val="222222"/>
                </a:solidFill>
                <a:latin typeface="Arial"/>
                <a:cs typeface="Arial"/>
              </a:rPr>
              <a:t>m</a:t>
            </a:r>
            <a:r>
              <a:rPr lang="en-US" sz="1100" dirty="0">
                <a:solidFill>
                  <a:srgbClr val="222222"/>
                </a:solidFill>
                <a:latin typeface="Arial"/>
                <a:cs typeface="Arial"/>
              </a:rPr>
              <a:t>ent</a:t>
            </a:r>
            <a:r>
              <a:rPr lang="en-US" sz="1100" spc="-35" dirty="0">
                <a:solidFill>
                  <a:srgbClr val="222222"/>
                </a:solidFill>
                <a:latin typeface="Arial"/>
                <a:cs typeface="Arial"/>
              </a:rPr>
              <a:t> </a:t>
            </a:r>
            <a:r>
              <a:rPr lang="en-US" sz="1100" spc="-5" dirty="0">
                <a:solidFill>
                  <a:srgbClr val="222222"/>
                </a:solidFill>
                <a:latin typeface="Arial"/>
                <a:cs typeface="Arial"/>
              </a:rPr>
              <a:t>r</a:t>
            </a:r>
            <a:r>
              <a:rPr lang="en-US" sz="1100" dirty="0">
                <a:solidFill>
                  <a:srgbClr val="222222"/>
                </a:solidFill>
                <a:latin typeface="Arial"/>
                <a:cs typeface="Arial"/>
              </a:rPr>
              <a:t>esu</a:t>
            </a:r>
            <a:r>
              <a:rPr lang="en-US" sz="1100" spc="5" dirty="0">
                <a:solidFill>
                  <a:srgbClr val="222222"/>
                </a:solidFill>
                <a:latin typeface="Arial"/>
                <a:cs typeface="Arial"/>
              </a:rPr>
              <a:t>l</a:t>
            </a:r>
            <a:r>
              <a:rPr lang="en-US" sz="1100" spc="-10" dirty="0">
                <a:solidFill>
                  <a:srgbClr val="222222"/>
                </a:solidFill>
                <a:latin typeface="Arial"/>
                <a:cs typeface="Arial"/>
              </a:rPr>
              <a:t>t</a:t>
            </a:r>
            <a:r>
              <a:rPr lang="en-US" sz="1100" dirty="0">
                <a:solidFill>
                  <a:srgbClr val="222222"/>
                </a:solidFill>
                <a:latin typeface="Arial"/>
                <a:cs typeface="Arial"/>
              </a:rPr>
              <a:t>ing</a:t>
            </a:r>
            <a:r>
              <a:rPr lang="en-US" sz="1100" spc="-5" dirty="0">
                <a:solidFill>
                  <a:srgbClr val="222222"/>
                </a:solidFill>
                <a:latin typeface="Arial"/>
                <a:cs typeface="Arial"/>
              </a:rPr>
              <a:t> </a:t>
            </a:r>
            <a:r>
              <a:rPr lang="en-US" sz="1100" spc="5" dirty="0">
                <a:solidFill>
                  <a:srgbClr val="222222"/>
                </a:solidFill>
                <a:latin typeface="Arial"/>
                <a:cs typeface="Arial"/>
              </a:rPr>
              <a:t>f</a:t>
            </a:r>
            <a:r>
              <a:rPr lang="en-US" sz="1100" spc="-5" dirty="0">
                <a:solidFill>
                  <a:srgbClr val="222222"/>
                </a:solidFill>
                <a:latin typeface="Arial"/>
                <a:cs typeface="Arial"/>
              </a:rPr>
              <a:t>r</a:t>
            </a:r>
            <a:r>
              <a:rPr lang="en-US" sz="1100" dirty="0">
                <a:solidFill>
                  <a:srgbClr val="222222"/>
                </a:solidFill>
                <a:latin typeface="Arial"/>
                <a:cs typeface="Arial"/>
              </a:rPr>
              <a:t>om ca</a:t>
            </a:r>
            <a:r>
              <a:rPr lang="en-US" sz="1100" spc="5" dirty="0">
                <a:solidFill>
                  <a:srgbClr val="222222"/>
                </a:solidFill>
                <a:latin typeface="Arial"/>
                <a:cs typeface="Arial"/>
              </a:rPr>
              <a:t>m</a:t>
            </a:r>
            <a:r>
              <a:rPr lang="en-US" sz="1100" dirty="0">
                <a:solidFill>
                  <a:srgbClr val="222222"/>
                </a:solidFill>
                <a:latin typeface="Arial"/>
                <a:cs typeface="Arial"/>
              </a:rPr>
              <a:t>pa</a:t>
            </a:r>
            <a:r>
              <a:rPr lang="en-US" sz="1100" spc="5" dirty="0">
                <a:solidFill>
                  <a:srgbClr val="222222"/>
                </a:solidFill>
                <a:latin typeface="Arial"/>
                <a:cs typeface="Arial"/>
              </a:rPr>
              <a:t>i</a:t>
            </a:r>
            <a:r>
              <a:rPr lang="en-US" sz="1100" dirty="0">
                <a:solidFill>
                  <a:srgbClr val="222222"/>
                </a:solidFill>
                <a:latin typeface="Arial"/>
                <a:cs typeface="Arial"/>
              </a:rPr>
              <a:t>gns</a:t>
            </a:r>
            <a:r>
              <a:rPr lang="en-US" sz="1100" spc="-30" dirty="0">
                <a:solidFill>
                  <a:srgbClr val="222222"/>
                </a:solidFill>
                <a:latin typeface="Arial"/>
                <a:cs typeface="Arial"/>
              </a:rPr>
              <a:t> </a:t>
            </a:r>
            <a:r>
              <a:rPr lang="en-US" sz="1100" spc="-10" dirty="0">
                <a:solidFill>
                  <a:srgbClr val="222222"/>
                </a:solidFill>
                <a:latin typeface="Arial"/>
                <a:cs typeface="Arial"/>
              </a:rPr>
              <a:t>t</a:t>
            </a:r>
            <a:r>
              <a:rPr lang="en-US" sz="1100" dirty="0">
                <a:solidFill>
                  <a:srgbClr val="222222"/>
                </a:solidFill>
                <a:latin typeface="Arial"/>
                <a:cs typeface="Arial"/>
              </a:rPr>
              <a:t>a</a:t>
            </a:r>
            <a:r>
              <a:rPr lang="en-US" sz="1100" spc="5" dirty="0">
                <a:solidFill>
                  <a:srgbClr val="222222"/>
                </a:solidFill>
                <a:latin typeface="Arial"/>
                <a:cs typeface="Arial"/>
              </a:rPr>
              <a:t>i</a:t>
            </a:r>
            <a:r>
              <a:rPr lang="en-US" sz="1100" dirty="0">
                <a:solidFill>
                  <a:srgbClr val="222222"/>
                </a:solidFill>
                <a:latin typeface="Arial"/>
                <a:cs typeface="Arial"/>
              </a:rPr>
              <a:t>lored</a:t>
            </a:r>
            <a:r>
              <a:rPr lang="en-US" sz="1100" spc="-20" dirty="0">
                <a:solidFill>
                  <a:srgbClr val="222222"/>
                </a:solidFill>
                <a:latin typeface="Arial"/>
                <a:cs typeface="Arial"/>
              </a:rPr>
              <a:t> </a:t>
            </a:r>
            <a:r>
              <a:rPr lang="en-US" sz="1100" spc="-10" dirty="0">
                <a:solidFill>
                  <a:srgbClr val="222222"/>
                </a:solidFill>
                <a:latin typeface="Arial"/>
                <a:cs typeface="Arial"/>
              </a:rPr>
              <a:t>t</a:t>
            </a:r>
            <a:r>
              <a:rPr lang="en-US" sz="1100" dirty="0">
                <a:solidFill>
                  <a:srgbClr val="222222"/>
                </a:solidFill>
                <a:latin typeface="Arial"/>
                <a:cs typeface="Arial"/>
              </a:rPr>
              <a:t>o</a:t>
            </a:r>
            <a:r>
              <a:rPr lang="en-US" sz="1100" spc="-5" dirty="0">
                <a:solidFill>
                  <a:srgbClr val="222222"/>
                </a:solidFill>
                <a:latin typeface="Arial"/>
                <a:cs typeface="Arial"/>
              </a:rPr>
              <a:t> </a:t>
            </a:r>
            <a:r>
              <a:rPr lang="en-US" sz="1100" spc="-10" dirty="0">
                <a:solidFill>
                  <a:srgbClr val="222222"/>
                </a:solidFill>
                <a:latin typeface="Arial"/>
                <a:cs typeface="Arial"/>
              </a:rPr>
              <a:t>t</a:t>
            </a:r>
            <a:r>
              <a:rPr lang="en-US" sz="1100" dirty="0">
                <a:solidFill>
                  <a:srgbClr val="222222"/>
                </a:solidFill>
                <a:latin typeface="Arial"/>
                <a:cs typeface="Arial"/>
              </a:rPr>
              <a:t>he</a:t>
            </a:r>
            <a:r>
              <a:rPr lang="en-US" sz="1100" spc="-5" dirty="0">
                <a:solidFill>
                  <a:srgbClr val="222222"/>
                </a:solidFill>
                <a:latin typeface="Arial"/>
                <a:cs typeface="Arial"/>
              </a:rPr>
              <a:t> </a:t>
            </a:r>
            <a:r>
              <a:rPr lang="en-US" sz="1100" dirty="0">
                <a:solidFill>
                  <a:srgbClr val="222222"/>
                </a:solidFill>
                <a:latin typeface="Arial"/>
                <a:cs typeface="Arial"/>
              </a:rPr>
              <a:t>Hispan</a:t>
            </a:r>
            <a:r>
              <a:rPr lang="en-US" sz="1100" spc="5" dirty="0">
                <a:solidFill>
                  <a:srgbClr val="222222"/>
                </a:solidFill>
                <a:latin typeface="Arial"/>
                <a:cs typeface="Arial"/>
              </a:rPr>
              <a:t>i</a:t>
            </a:r>
            <a:r>
              <a:rPr lang="en-US" sz="1100" dirty="0">
                <a:solidFill>
                  <a:srgbClr val="222222"/>
                </a:solidFill>
                <a:latin typeface="Arial"/>
                <a:cs typeface="Arial"/>
              </a:rPr>
              <a:t>cs </a:t>
            </a:r>
            <a:r>
              <a:rPr lang="en-US" sz="1100" spc="5" dirty="0">
                <a:solidFill>
                  <a:srgbClr val="222222"/>
                </a:solidFill>
                <a:latin typeface="Arial"/>
                <a:cs typeface="Arial"/>
              </a:rPr>
              <a:t>m</a:t>
            </a:r>
            <a:r>
              <a:rPr lang="en-US" sz="1100" dirty="0">
                <a:solidFill>
                  <a:srgbClr val="222222"/>
                </a:solidFill>
                <a:latin typeface="Arial"/>
                <a:cs typeface="Arial"/>
              </a:rPr>
              <a:t>ost</a:t>
            </a:r>
            <a:r>
              <a:rPr lang="en-US" sz="1100" spc="-25" dirty="0">
                <a:solidFill>
                  <a:srgbClr val="222222"/>
                </a:solidFill>
                <a:latin typeface="Arial"/>
                <a:cs typeface="Arial"/>
              </a:rPr>
              <a:t> </a:t>
            </a:r>
            <a:r>
              <a:rPr lang="en-US" sz="1100" dirty="0">
                <a:solidFill>
                  <a:srgbClr val="222222"/>
                </a:solidFill>
                <a:latin typeface="Arial"/>
                <a:cs typeface="Arial"/>
              </a:rPr>
              <a:t>in</a:t>
            </a:r>
            <a:r>
              <a:rPr lang="en-US" sz="1100" spc="5" dirty="0">
                <a:solidFill>
                  <a:srgbClr val="222222"/>
                </a:solidFill>
                <a:latin typeface="Arial"/>
                <a:cs typeface="Arial"/>
              </a:rPr>
              <a:t>f</a:t>
            </a:r>
            <a:r>
              <a:rPr lang="en-US" sz="1100" dirty="0">
                <a:solidFill>
                  <a:srgbClr val="222222"/>
                </a:solidFill>
                <a:latin typeface="Arial"/>
                <a:cs typeface="Arial"/>
              </a:rPr>
              <a:t>luential</a:t>
            </a:r>
            <a:r>
              <a:rPr lang="en-US" sz="1100" spc="-40" dirty="0">
                <a:solidFill>
                  <a:srgbClr val="222222"/>
                </a:solidFill>
                <a:latin typeface="Arial"/>
                <a:cs typeface="Arial"/>
              </a:rPr>
              <a:t> </a:t>
            </a:r>
            <a:r>
              <a:rPr lang="en-US" sz="1100" dirty="0">
                <a:solidFill>
                  <a:srgbClr val="222222"/>
                </a:solidFill>
                <a:latin typeface="Arial"/>
                <a:cs typeface="Arial"/>
              </a:rPr>
              <a:t>o</a:t>
            </a:r>
            <a:r>
              <a:rPr lang="en-US" sz="1100" spc="-15" dirty="0">
                <a:solidFill>
                  <a:srgbClr val="222222"/>
                </a:solidFill>
                <a:latin typeface="Arial"/>
                <a:cs typeface="Arial"/>
              </a:rPr>
              <a:t>v</a:t>
            </a:r>
            <a:r>
              <a:rPr lang="en-US" sz="1100" dirty="0">
                <a:solidFill>
                  <a:srgbClr val="222222"/>
                </a:solidFill>
                <a:latin typeface="Arial"/>
                <a:cs typeface="Arial"/>
              </a:rPr>
              <a:t>er purchasing dec</a:t>
            </a:r>
            <a:r>
              <a:rPr lang="en-US" sz="1100" spc="5" dirty="0">
                <a:solidFill>
                  <a:srgbClr val="222222"/>
                </a:solidFill>
                <a:latin typeface="Arial"/>
                <a:cs typeface="Arial"/>
              </a:rPr>
              <a:t>i</a:t>
            </a:r>
            <a:r>
              <a:rPr lang="en-US" sz="1100" dirty="0">
                <a:solidFill>
                  <a:srgbClr val="222222"/>
                </a:solidFill>
                <a:latin typeface="Arial"/>
                <a:cs typeface="Arial"/>
              </a:rPr>
              <a:t>sions</a:t>
            </a:r>
            <a:r>
              <a:rPr lang="en-US" sz="1100" spc="-15" dirty="0">
                <a:solidFill>
                  <a:srgbClr val="222222"/>
                </a:solidFill>
                <a:latin typeface="Arial"/>
                <a:cs typeface="Arial"/>
              </a:rPr>
              <a:t> </a:t>
            </a:r>
            <a:r>
              <a:rPr lang="en-US" sz="1100" dirty="0">
                <a:solidFill>
                  <a:srgbClr val="222222"/>
                </a:solidFill>
                <a:latin typeface="Arial"/>
                <a:cs typeface="Arial"/>
              </a:rPr>
              <a:t>.</a:t>
            </a:r>
            <a:endParaRPr lang="en-US" sz="1100" dirty="0">
              <a:latin typeface="Arial"/>
              <a:cs typeface="Arial"/>
            </a:endParaRPr>
          </a:p>
        </p:txBody>
      </p:sp>
      <p:sp>
        <p:nvSpPr>
          <p:cNvPr id="21" name="TextBox 20"/>
          <p:cNvSpPr txBox="1"/>
          <p:nvPr/>
        </p:nvSpPr>
        <p:spPr>
          <a:xfrm>
            <a:off x="6365452" y="5123147"/>
            <a:ext cx="2778548" cy="369332"/>
          </a:xfrm>
          <a:prstGeom prst="rect">
            <a:avLst/>
          </a:prstGeom>
          <a:noFill/>
        </p:spPr>
        <p:txBody>
          <a:bodyPr wrap="square" rtlCol="0">
            <a:spAutoFit/>
          </a:bodyPr>
          <a:lstStyle/>
          <a:p>
            <a:r>
              <a:rPr lang="en-US" b="1" dirty="0">
                <a:solidFill>
                  <a:schemeClr val="tx2">
                    <a:lumMod val="50000"/>
                  </a:schemeClr>
                </a:solidFill>
              </a:rPr>
              <a:t>THE VALUE $$</a:t>
            </a:r>
          </a:p>
        </p:txBody>
      </p:sp>
      <p:sp>
        <p:nvSpPr>
          <p:cNvPr id="22" name="Oval 21"/>
          <p:cNvSpPr/>
          <p:nvPr/>
        </p:nvSpPr>
        <p:spPr>
          <a:xfrm>
            <a:off x="5671457" y="5123147"/>
            <a:ext cx="548640" cy="5486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3" name="Picture 2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31477" y="5281686"/>
            <a:ext cx="228600" cy="228600"/>
          </a:xfrm>
          <a:prstGeom prst="rect">
            <a:avLst/>
          </a:prstGeom>
        </p:spPr>
      </p:pic>
      <p:sp>
        <p:nvSpPr>
          <p:cNvPr id="29" name="object 15"/>
          <p:cNvSpPr/>
          <p:nvPr/>
        </p:nvSpPr>
        <p:spPr>
          <a:xfrm>
            <a:off x="282575" y="2362200"/>
            <a:ext cx="2308225" cy="3590925"/>
          </a:xfrm>
          <a:prstGeom prst="rect">
            <a:avLst/>
          </a:prstGeom>
          <a:blipFill>
            <a:blip r:embed="rId3" cstate="print"/>
            <a:stretch>
              <a:fillRect/>
            </a:stretch>
          </a:blipFill>
        </p:spPr>
        <p:txBody>
          <a:bodyPr wrap="square" lIns="0" tIns="0" rIns="0" bIns="0" rtlCol="0"/>
          <a:lstStyle/>
          <a:p>
            <a:endParaRPr/>
          </a:p>
        </p:txBody>
      </p:sp>
      <p:sp>
        <p:nvSpPr>
          <p:cNvPr id="31" name="object 16"/>
          <p:cNvSpPr/>
          <p:nvPr/>
        </p:nvSpPr>
        <p:spPr>
          <a:xfrm>
            <a:off x="1752600" y="2209800"/>
            <a:ext cx="3751198" cy="3505200"/>
          </a:xfrm>
          <a:prstGeom prst="rect">
            <a:avLst/>
          </a:prstGeom>
          <a:blipFill>
            <a:blip r:embed="rId4" cstate="print"/>
            <a:stretch>
              <a:fillRect/>
            </a:stretch>
          </a:blipFill>
        </p:spPr>
        <p:txBody>
          <a:bodyPr wrap="square" lIns="0" tIns="0" rIns="0" bIns="0" rtlCol="0"/>
          <a:lstStyle/>
          <a:p>
            <a:endParaRPr/>
          </a:p>
        </p:txBody>
      </p:sp>
      <p:sp>
        <p:nvSpPr>
          <p:cNvPr id="32" name="Rectangle 31"/>
          <p:cNvSpPr/>
          <p:nvPr/>
        </p:nvSpPr>
        <p:spPr>
          <a:xfrm>
            <a:off x="6324600" y="1840468"/>
            <a:ext cx="1905000" cy="369332"/>
          </a:xfrm>
          <a:prstGeom prst="rect">
            <a:avLst/>
          </a:prstGeom>
        </p:spPr>
        <p:txBody>
          <a:bodyPr wrap="square">
            <a:spAutoFit/>
          </a:bodyPr>
          <a:lstStyle/>
          <a:p>
            <a:r>
              <a:rPr lang="en-US" b="1" dirty="0" smtClean="0">
                <a:solidFill>
                  <a:srgbClr val="79A217"/>
                </a:solidFill>
              </a:rPr>
              <a:t>DATA ANALYTICS</a:t>
            </a:r>
            <a:endParaRPr lang="en-US" b="1" dirty="0">
              <a:solidFill>
                <a:srgbClr val="79A217"/>
              </a:solidFill>
            </a:endParaRPr>
          </a:p>
        </p:txBody>
      </p:sp>
      <p:pic>
        <p:nvPicPr>
          <p:cNvPr id="34" name="Picture 33" descr="loo.pn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19800" y="228600"/>
            <a:ext cx="2133600" cy="553426"/>
          </a:xfrm>
          <a:prstGeom prst="rect">
            <a:avLst/>
          </a:prstGeom>
        </p:spPr>
      </p:pic>
    </p:spTree>
    <p:extLst>
      <p:ext uri="{BB962C8B-B14F-4D97-AF65-F5344CB8AC3E}">
        <p14:creationId xmlns:p14="http://schemas.microsoft.com/office/powerpoint/2010/main" val="74530379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29"/>
                                        </p:tgtEl>
                                        <p:attrNameLst>
                                          <p:attrName>style.visibility</p:attrName>
                                        </p:attrNameLst>
                                      </p:cBhvr>
                                      <p:to>
                                        <p:strVal val="visible"/>
                                      </p:to>
                                    </p:set>
                                    <p:anim calcmode="lin" valueType="num">
                                      <p:cBhvr additive="base">
                                        <p:cTn id="12" dur="1000" fill="hold"/>
                                        <p:tgtEl>
                                          <p:spTgt spid="29"/>
                                        </p:tgtEl>
                                        <p:attrNameLst>
                                          <p:attrName>ppt_x</p:attrName>
                                        </p:attrNameLst>
                                      </p:cBhvr>
                                      <p:tavLst>
                                        <p:tav tm="0">
                                          <p:val>
                                            <p:strVal val="0-#ppt_w/2"/>
                                          </p:val>
                                        </p:tav>
                                        <p:tav tm="100000">
                                          <p:val>
                                            <p:strVal val="#ppt_x"/>
                                          </p:val>
                                        </p:tav>
                                      </p:tavLst>
                                    </p:anim>
                                    <p:anim calcmode="lin" valueType="num">
                                      <p:cBhvr additive="base">
                                        <p:cTn id="13" dur="1000" fill="hold"/>
                                        <p:tgtEl>
                                          <p:spTgt spid="29"/>
                                        </p:tgtEl>
                                        <p:attrNameLst>
                                          <p:attrName>ppt_y</p:attrName>
                                        </p:attrNameLst>
                                      </p:cBhvr>
                                      <p:tavLst>
                                        <p:tav tm="0">
                                          <p:val>
                                            <p:strVal val="#ppt_y"/>
                                          </p:val>
                                        </p:tav>
                                        <p:tav tm="100000">
                                          <p:val>
                                            <p:strVal val="#ppt_y"/>
                                          </p:val>
                                        </p:tav>
                                      </p:tavLst>
                                    </p:anim>
                                  </p:childTnLst>
                                </p:cTn>
                              </p:par>
                            </p:childTnLst>
                          </p:cTn>
                        </p:par>
                        <p:par>
                          <p:cTn id="14" fill="hold">
                            <p:stCondLst>
                              <p:cond delay="1500"/>
                            </p:stCondLst>
                            <p:childTnLst>
                              <p:par>
                                <p:cTn id="15" presetID="2" presetClass="entr" presetSubtype="2"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1+#ppt_w/2"/>
                                          </p:val>
                                        </p:tav>
                                        <p:tav tm="100000">
                                          <p:val>
                                            <p:strVal val="#ppt_x"/>
                                          </p:val>
                                        </p:tav>
                                      </p:tavLst>
                                    </p:anim>
                                    <p:anim calcmode="lin" valueType="num">
                                      <p:cBhvr additive="base">
                                        <p:cTn id="18" dur="500" fill="hold"/>
                                        <p:tgtEl>
                                          <p:spTgt spid="14"/>
                                        </p:tgtEl>
                                        <p:attrNameLst>
                                          <p:attrName>ppt_y</p:attrName>
                                        </p:attrNameLst>
                                      </p:cBhvr>
                                      <p:tavLst>
                                        <p:tav tm="0">
                                          <p:val>
                                            <p:strVal val="#ppt_y"/>
                                          </p:val>
                                        </p:tav>
                                        <p:tav tm="100000">
                                          <p:val>
                                            <p:strVal val="#ppt_y"/>
                                          </p:val>
                                        </p:tav>
                                      </p:tavLst>
                                    </p:anim>
                                  </p:childTnLst>
                                </p:cTn>
                              </p:par>
                            </p:childTnLst>
                          </p:cTn>
                        </p:par>
                        <p:par>
                          <p:cTn id="19" fill="hold">
                            <p:stCondLst>
                              <p:cond delay="2000"/>
                            </p:stCondLst>
                            <p:childTnLst>
                              <p:par>
                                <p:cTn id="20" presetID="2" presetClass="entr" presetSubtype="2" fill="hold" nodeType="afterEffect">
                                  <p:stCondLst>
                                    <p:cond delay="0"/>
                                  </p:stCondLst>
                                  <p:childTnLst>
                                    <p:set>
                                      <p:cBhvr>
                                        <p:cTn id="21" dur="1" fill="hold">
                                          <p:stCondLst>
                                            <p:cond delay="0"/>
                                          </p:stCondLst>
                                        </p:cTn>
                                        <p:tgtEl>
                                          <p:spTgt spid="15"/>
                                        </p:tgtEl>
                                        <p:attrNameLst>
                                          <p:attrName>style.visibility</p:attrName>
                                        </p:attrNameLst>
                                      </p:cBhvr>
                                      <p:to>
                                        <p:strVal val="visible"/>
                                      </p:to>
                                    </p:set>
                                    <p:anim calcmode="lin" valueType="num">
                                      <p:cBhvr additive="base">
                                        <p:cTn id="22" dur="500" fill="hold"/>
                                        <p:tgtEl>
                                          <p:spTgt spid="15"/>
                                        </p:tgtEl>
                                        <p:attrNameLst>
                                          <p:attrName>ppt_x</p:attrName>
                                        </p:attrNameLst>
                                      </p:cBhvr>
                                      <p:tavLst>
                                        <p:tav tm="0">
                                          <p:val>
                                            <p:strVal val="1+#ppt_w/2"/>
                                          </p:val>
                                        </p:tav>
                                        <p:tav tm="100000">
                                          <p:val>
                                            <p:strVal val="#ppt_x"/>
                                          </p:val>
                                        </p:tav>
                                      </p:tavLst>
                                    </p:anim>
                                    <p:anim calcmode="lin" valueType="num">
                                      <p:cBhvr additive="base">
                                        <p:cTn id="23" dur="500" fill="hold"/>
                                        <p:tgtEl>
                                          <p:spTgt spid="15"/>
                                        </p:tgtEl>
                                        <p:attrNameLst>
                                          <p:attrName>ppt_y</p:attrName>
                                        </p:attrNameLst>
                                      </p:cBhvr>
                                      <p:tavLst>
                                        <p:tav tm="0">
                                          <p:val>
                                            <p:strVal val="#ppt_y"/>
                                          </p:val>
                                        </p:tav>
                                        <p:tav tm="100000">
                                          <p:val>
                                            <p:strVal val="#ppt_y"/>
                                          </p:val>
                                        </p:tav>
                                      </p:tavLst>
                                    </p:anim>
                                  </p:childTnLst>
                                </p:cTn>
                              </p:par>
                            </p:childTnLst>
                          </p:cTn>
                        </p:par>
                        <p:par>
                          <p:cTn id="24" fill="hold">
                            <p:stCondLst>
                              <p:cond delay="2500"/>
                            </p:stCondLst>
                            <p:childTnLst>
                              <p:par>
                                <p:cTn id="25" presetID="2" presetClass="entr" presetSubtype="2"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 calcmode="lin" valueType="num">
                                      <p:cBhvr additive="base">
                                        <p:cTn id="27" dur="500" fill="hold"/>
                                        <p:tgtEl>
                                          <p:spTgt spid="13"/>
                                        </p:tgtEl>
                                        <p:attrNameLst>
                                          <p:attrName>ppt_x</p:attrName>
                                        </p:attrNameLst>
                                      </p:cBhvr>
                                      <p:tavLst>
                                        <p:tav tm="0">
                                          <p:val>
                                            <p:strVal val="1+#ppt_w/2"/>
                                          </p:val>
                                        </p:tav>
                                        <p:tav tm="100000">
                                          <p:val>
                                            <p:strVal val="#ppt_x"/>
                                          </p:val>
                                        </p:tav>
                                      </p:tavLst>
                                    </p:anim>
                                    <p:anim calcmode="lin" valueType="num">
                                      <p:cBhvr additive="base">
                                        <p:cTn id="28" dur="500" fill="hold"/>
                                        <p:tgtEl>
                                          <p:spTgt spid="13"/>
                                        </p:tgtEl>
                                        <p:attrNameLst>
                                          <p:attrName>ppt_y</p:attrName>
                                        </p:attrNameLst>
                                      </p:cBhvr>
                                      <p:tavLst>
                                        <p:tav tm="0">
                                          <p:val>
                                            <p:strVal val="#ppt_y"/>
                                          </p:val>
                                        </p:tav>
                                        <p:tav tm="100000">
                                          <p:val>
                                            <p:strVal val="#ppt_y"/>
                                          </p:val>
                                        </p:tav>
                                      </p:tavLst>
                                    </p:anim>
                                  </p:childTnLst>
                                </p:cTn>
                              </p:par>
                            </p:childTnLst>
                          </p:cTn>
                        </p:par>
                        <p:par>
                          <p:cTn id="29" fill="hold">
                            <p:stCondLst>
                              <p:cond delay="3000"/>
                            </p:stCondLst>
                            <p:childTnLst>
                              <p:par>
                                <p:cTn id="30" presetID="2" presetClass="entr" presetSubtype="2" fill="hold" grpId="0" nodeType="afterEffect">
                                  <p:stCondLst>
                                    <p:cond delay="0"/>
                                  </p:stCondLst>
                                  <p:childTnLst>
                                    <p:set>
                                      <p:cBhvr>
                                        <p:cTn id="31" dur="1" fill="hold">
                                          <p:stCondLst>
                                            <p:cond delay="0"/>
                                          </p:stCondLst>
                                        </p:cTn>
                                        <p:tgtEl>
                                          <p:spTgt spid="12"/>
                                        </p:tgtEl>
                                        <p:attrNameLst>
                                          <p:attrName>style.visibility</p:attrName>
                                        </p:attrNameLst>
                                      </p:cBhvr>
                                      <p:to>
                                        <p:strVal val="visible"/>
                                      </p:to>
                                    </p:set>
                                    <p:anim calcmode="lin" valueType="num">
                                      <p:cBhvr additive="base">
                                        <p:cTn id="32" dur="1000" fill="hold"/>
                                        <p:tgtEl>
                                          <p:spTgt spid="12"/>
                                        </p:tgtEl>
                                        <p:attrNameLst>
                                          <p:attrName>ppt_x</p:attrName>
                                        </p:attrNameLst>
                                      </p:cBhvr>
                                      <p:tavLst>
                                        <p:tav tm="0">
                                          <p:val>
                                            <p:strVal val="1+#ppt_w/2"/>
                                          </p:val>
                                        </p:tav>
                                        <p:tav tm="100000">
                                          <p:val>
                                            <p:strVal val="#ppt_x"/>
                                          </p:val>
                                        </p:tav>
                                      </p:tavLst>
                                    </p:anim>
                                    <p:anim calcmode="lin" valueType="num">
                                      <p:cBhvr additive="base">
                                        <p:cTn id="33" dur="1000" fill="hold"/>
                                        <p:tgtEl>
                                          <p:spTgt spid="12"/>
                                        </p:tgtEl>
                                        <p:attrNameLst>
                                          <p:attrName>ppt_y</p:attrName>
                                        </p:attrNameLst>
                                      </p:cBhvr>
                                      <p:tavLst>
                                        <p:tav tm="0">
                                          <p:val>
                                            <p:strVal val="#ppt_y"/>
                                          </p:val>
                                        </p:tav>
                                        <p:tav tm="100000">
                                          <p:val>
                                            <p:strVal val="#ppt_y"/>
                                          </p:val>
                                        </p:tav>
                                      </p:tavLst>
                                    </p:anim>
                                  </p:childTnLst>
                                </p:cTn>
                              </p:par>
                            </p:childTnLst>
                          </p:cTn>
                        </p:par>
                        <p:par>
                          <p:cTn id="34" fill="hold">
                            <p:stCondLst>
                              <p:cond delay="4000"/>
                            </p:stCondLst>
                            <p:childTnLst>
                              <p:par>
                                <p:cTn id="35" presetID="2" presetClass="entr" presetSubtype="2" fill="hold" grpId="0"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1+#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par>
                          <p:cTn id="39" fill="hold">
                            <p:stCondLst>
                              <p:cond delay="4500"/>
                            </p:stCondLst>
                            <p:childTnLst>
                              <p:par>
                                <p:cTn id="40" presetID="2" presetClass="entr" presetSubtype="2" fill="hold" nodeType="afterEffect">
                                  <p:stCondLst>
                                    <p:cond delay="0"/>
                                  </p:stCondLst>
                                  <p:childTnLst>
                                    <p:set>
                                      <p:cBhvr>
                                        <p:cTn id="41" dur="1" fill="hold">
                                          <p:stCondLst>
                                            <p:cond delay="0"/>
                                          </p:stCondLst>
                                        </p:cTn>
                                        <p:tgtEl>
                                          <p:spTgt spid="19"/>
                                        </p:tgtEl>
                                        <p:attrNameLst>
                                          <p:attrName>style.visibility</p:attrName>
                                        </p:attrNameLst>
                                      </p:cBhvr>
                                      <p:to>
                                        <p:strVal val="visible"/>
                                      </p:to>
                                    </p:set>
                                    <p:anim calcmode="lin" valueType="num">
                                      <p:cBhvr additive="base">
                                        <p:cTn id="42" dur="500" fill="hold"/>
                                        <p:tgtEl>
                                          <p:spTgt spid="19"/>
                                        </p:tgtEl>
                                        <p:attrNameLst>
                                          <p:attrName>ppt_x</p:attrName>
                                        </p:attrNameLst>
                                      </p:cBhvr>
                                      <p:tavLst>
                                        <p:tav tm="0">
                                          <p:val>
                                            <p:strVal val="1+#ppt_w/2"/>
                                          </p:val>
                                        </p:tav>
                                        <p:tav tm="100000">
                                          <p:val>
                                            <p:strVal val="#ppt_x"/>
                                          </p:val>
                                        </p:tav>
                                      </p:tavLst>
                                    </p:anim>
                                    <p:anim calcmode="lin" valueType="num">
                                      <p:cBhvr additive="base">
                                        <p:cTn id="43" dur="500" fill="hold"/>
                                        <p:tgtEl>
                                          <p:spTgt spid="19"/>
                                        </p:tgtEl>
                                        <p:attrNameLst>
                                          <p:attrName>ppt_y</p:attrName>
                                        </p:attrNameLst>
                                      </p:cBhvr>
                                      <p:tavLst>
                                        <p:tav tm="0">
                                          <p:val>
                                            <p:strVal val="#ppt_y"/>
                                          </p:val>
                                        </p:tav>
                                        <p:tav tm="100000">
                                          <p:val>
                                            <p:strVal val="#ppt_y"/>
                                          </p:val>
                                        </p:tav>
                                      </p:tavLst>
                                    </p:anim>
                                  </p:childTnLst>
                                </p:cTn>
                              </p:par>
                            </p:childTnLst>
                          </p:cTn>
                        </p:par>
                        <p:par>
                          <p:cTn id="44" fill="hold">
                            <p:stCondLst>
                              <p:cond delay="5000"/>
                            </p:stCondLst>
                            <p:childTnLst>
                              <p:par>
                                <p:cTn id="45" presetID="2" presetClass="entr" presetSubtype="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 calcmode="lin" valueType="num">
                                      <p:cBhvr additive="base">
                                        <p:cTn id="47" dur="500" fill="hold"/>
                                        <p:tgtEl>
                                          <p:spTgt spid="17"/>
                                        </p:tgtEl>
                                        <p:attrNameLst>
                                          <p:attrName>ppt_x</p:attrName>
                                        </p:attrNameLst>
                                      </p:cBhvr>
                                      <p:tavLst>
                                        <p:tav tm="0">
                                          <p:val>
                                            <p:strVal val="1+#ppt_w/2"/>
                                          </p:val>
                                        </p:tav>
                                        <p:tav tm="100000">
                                          <p:val>
                                            <p:strVal val="#ppt_x"/>
                                          </p:val>
                                        </p:tav>
                                      </p:tavLst>
                                    </p:anim>
                                    <p:anim calcmode="lin" valueType="num">
                                      <p:cBhvr additive="base">
                                        <p:cTn id="48" dur="500" fill="hold"/>
                                        <p:tgtEl>
                                          <p:spTgt spid="17"/>
                                        </p:tgtEl>
                                        <p:attrNameLst>
                                          <p:attrName>ppt_y</p:attrName>
                                        </p:attrNameLst>
                                      </p:cBhvr>
                                      <p:tavLst>
                                        <p:tav tm="0">
                                          <p:val>
                                            <p:strVal val="#ppt_y"/>
                                          </p:val>
                                        </p:tav>
                                        <p:tav tm="100000">
                                          <p:val>
                                            <p:strVal val="#ppt_y"/>
                                          </p:val>
                                        </p:tav>
                                      </p:tavLst>
                                    </p:anim>
                                  </p:childTnLst>
                                </p:cTn>
                              </p:par>
                            </p:childTnLst>
                          </p:cTn>
                        </p:par>
                        <p:par>
                          <p:cTn id="49" fill="hold">
                            <p:stCondLst>
                              <p:cond delay="5500"/>
                            </p:stCondLst>
                            <p:childTnLst>
                              <p:par>
                                <p:cTn id="50" presetID="2" presetClass="entr" presetSubtype="2" fill="hold" grpId="0" nodeType="afterEffect">
                                  <p:stCondLst>
                                    <p:cond delay="0"/>
                                  </p:stCondLst>
                                  <p:childTnLst>
                                    <p:set>
                                      <p:cBhvr>
                                        <p:cTn id="51" dur="1" fill="hold">
                                          <p:stCondLst>
                                            <p:cond delay="0"/>
                                          </p:stCondLst>
                                        </p:cTn>
                                        <p:tgtEl>
                                          <p:spTgt spid="16"/>
                                        </p:tgtEl>
                                        <p:attrNameLst>
                                          <p:attrName>style.visibility</p:attrName>
                                        </p:attrNameLst>
                                      </p:cBhvr>
                                      <p:to>
                                        <p:strVal val="visible"/>
                                      </p:to>
                                    </p:set>
                                    <p:anim calcmode="lin" valueType="num">
                                      <p:cBhvr additive="base">
                                        <p:cTn id="52" dur="2000" fill="hold"/>
                                        <p:tgtEl>
                                          <p:spTgt spid="16"/>
                                        </p:tgtEl>
                                        <p:attrNameLst>
                                          <p:attrName>ppt_x</p:attrName>
                                        </p:attrNameLst>
                                      </p:cBhvr>
                                      <p:tavLst>
                                        <p:tav tm="0">
                                          <p:val>
                                            <p:strVal val="1+#ppt_w/2"/>
                                          </p:val>
                                        </p:tav>
                                        <p:tav tm="100000">
                                          <p:val>
                                            <p:strVal val="#ppt_x"/>
                                          </p:val>
                                        </p:tav>
                                      </p:tavLst>
                                    </p:anim>
                                    <p:anim calcmode="lin" valueType="num">
                                      <p:cBhvr additive="base">
                                        <p:cTn id="53" dur="2000" fill="hold"/>
                                        <p:tgtEl>
                                          <p:spTgt spid="16"/>
                                        </p:tgtEl>
                                        <p:attrNameLst>
                                          <p:attrName>ppt_y</p:attrName>
                                        </p:attrNameLst>
                                      </p:cBhvr>
                                      <p:tavLst>
                                        <p:tav tm="0">
                                          <p:val>
                                            <p:strVal val="#ppt_y"/>
                                          </p:val>
                                        </p:tav>
                                        <p:tav tm="100000">
                                          <p:val>
                                            <p:strVal val="#ppt_y"/>
                                          </p:val>
                                        </p:tav>
                                      </p:tavLst>
                                    </p:anim>
                                  </p:childTnLst>
                                </p:cTn>
                              </p:par>
                            </p:childTnLst>
                          </p:cTn>
                        </p:par>
                        <p:par>
                          <p:cTn id="54" fill="hold">
                            <p:stCondLst>
                              <p:cond delay="7500"/>
                            </p:stCondLst>
                            <p:childTnLst>
                              <p:par>
                                <p:cTn id="55" presetID="2" presetClass="entr" presetSubtype="2" fill="hold" grpId="0" nodeType="afterEffect">
                                  <p:stCondLst>
                                    <p:cond delay="0"/>
                                  </p:stCondLst>
                                  <p:childTnLst>
                                    <p:set>
                                      <p:cBhvr>
                                        <p:cTn id="56" dur="1" fill="hold">
                                          <p:stCondLst>
                                            <p:cond delay="0"/>
                                          </p:stCondLst>
                                        </p:cTn>
                                        <p:tgtEl>
                                          <p:spTgt spid="22"/>
                                        </p:tgtEl>
                                        <p:attrNameLst>
                                          <p:attrName>style.visibility</p:attrName>
                                        </p:attrNameLst>
                                      </p:cBhvr>
                                      <p:to>
                                        <p:strVal val="visible"/>
                                      </p:to>
                                    </p:set>
                                    <p:anim calcmode="lin" valueType="num">
                                      <p:cBhvr additive="base">
                                        <p:cTn id="57" dur="500" fill="hold"/>
                                        <p:tgtEl>
                                          <p:spTgt spid="22"/>
                                        </p:tgtEl>
                                        <p:attrNameLst>
                                          <p:attrName>ppt_x</p:attrName>
                                        </p:attrNameLst>
                                      </p:cBhvr>
                                      <p:tavLst>
                                        <p:tav tm="0">
                                          <p:val>
                                            <p:strVal val="1+#ppt_w/2"/>
                                          </p:val>
                                        </p:tav>
                                        <p:tav tm="100000">
                                          <p:val>
                                            <p:strVal val="#ppt_x"/>
                                          </p:val>
                                        </p:tav>
                                      </p:tavLst>
                                    </p:anim>
                                    <p:anim calcmode="lin" valueType="num">
                                      <p:cBhvr additive="base">
                                        <p:cTn id="58" dur="500" fill="hold"/>
                                        <p:tgtEl>
                                          <p:spTgt spid="22"/>
                                        </p:tgtEl>
                                        <p:attrNameLst>
                                          <p:attrName>ppt_y</p:attrName>
                                        </p:attrNameLst>
                                      </p:cBhvr>
                                      <p:tavLst>
                                        <p:tav tm="0">
                                          <p:val>
                                            <p:strVal val="#ppt_y"/>
                                          </p:val>
                                        </p:tav>
                                        <p:tav tm="100000">
                                          <p:val>
                                            <p:strVal val="#ppt_y"/>
                                          </p:val>
                                        </p:tav>
                                      </p:tavLst>
                                    </p:anim>
                                  </p:childTnLst>
                                </p:cTn>
                              </p:par>
                            </p:childTnLst>
                          </p:cTn>
                        </p:par>
                        <p:par>
                          <p:cTn id="59" fill="hold">
                            <p:stCondLst>
                              <p:cond delay="8000"/>
                            </p:stCondLst>
                            <p:childTnLst>
                              <p:par>
                                <p:cTn id="60" presetID="2" presetClass="entr" presetSubtype="2" fill="hold" nodeType="afterEffect">
                                  <p:stCondLst>
                                    <p:cond delay="0"/>
                                  </p:stCondLst>
                                  <p:childTnLst>
                                    <p:set>
                                      <p:cBhvr>
                                        <p:cTn id="61" dur="1" fill="hold">
                                          <p:stCondLst>
                                            <p:cond delay="0"/>
                                          </p:stCondLst>
                                        </p:cTn>
                                        <p:tgtEl>
                                          <p:spTgt spid="23"/>
                                        </p:tgtEl>
                                        <p:attrNameLst>
                                          <p:attrName>style.visibility</p:attrName>
                                        </p:attrNameLst>
                                      </p:cBhvr>
                                      <p:to>
                                        <p:strVal val="visible"/>
                                      </p:to>
                                    </p:set>
                                    <p:anim calcmode="lin" valueType="num">
                                      <p:cBhvr additive="base">
                                        <p:cTn id="62" dur="500" fill="hold"/>
                                        <p:tgtEl>
                                          <p:spTgt spid="23"/>
                                        </p:tgtEl>
                                        <p:attrNameLst>
                                          <p:attrName>ppt_x</p:attrName>
                                        </p:attrNameLst>
                                      </p:cBhvr>
                                      <p:tavLst>
                                        <p:tav tm="0">
                                          <p:val>
                                            <p:strVal val="1+#ppt_w/2"/>
                                          </p:val>
                                        </p:tav>
                                        <p:tav tm="100000">
                                          <p:val>
                                            <p:strVal val="#ppt_x"/>
                                          </p:val>
                                        </p:tav>
                                      </p:tavLst>
                                    </p:anim>
                                    <p:anim calcmode="lin" valueType="num">
                                      <p:cBhvr additive="base">
                                        <p:cTn id="63" dur="500" fill="hold"/>
                                        <p:tgtEl>
                                          <p:spTgt spid="23"/>
                                        </p:tgtEl>
                                        <p:attrNameLst>
                                          <p:attrName>ppt_y</p:attrName>
                                        </p:attrNameLst>
                                      </p:cBhvr>
                                      <p:tavLst>
                                        <p:tav tm="0">
                                          <p:val>
                                            <p:strVal val="#ppt_y"/>
                                          </p:val>
                                        </p:tav>
                                        <p:tav tm="100000">
                                          <p:val>
                                            <p:strVal val="#ppt_y"/>
                                          </p:val>
                                        </p:tav>
                                      </p:tavLst>
                                    </p:anim>
                                  </p:childTnLst>
                                </p:cTn>
                              </p:par>
                            </p:childTnLst>
                          </p:cTn>
                        </p:par>
                        <p:par>
                          <p:cTn id="64" fill="hold">
                            <p:stCondLst>
                              <p:cond delay="8500"/>
                            </p:stCondLst>
                            <p:childTnLst>
                              <p:par>
                                <p:cTn id="65" presetID="2" presetClass="entr" presetSubtype="2" fill="hold" grpId="0" nodeType="afterEffect">
                                  <p:stCondLst>
                                    <p:cond delay="0"/>
                                  </p:stCondLst>
                                  <p:childTnLst>
                                    <p:set>
                                      <p:cBhvr>
                                        <p:cTn id="66" dur="1" fill="hold">
                                          <p:stCondLst>
                                            <p:cond delay="0"/>
                                          </p:stCondLst>
                                        </p:cTn>
                                        <p:tgtEl>
                                          <p:spTgt spid="21"/>
                                        </p:tgtEl>
                                        <p:attrNameLst>
                                          <p:attrName>style.visibility</p:attrName>
                                        </p:attrNameLst>
                                      </p:cBhvr>
                                      <p:to>
                                        <p:strVal val="visible"/>
                                      </p:to>
                                    </p:set>
                                    <p:anim calcmode="lin" valueType="num">
                                      <p:cBhvr additive="base">
                                        <p:cTn id="67" dur="500" fill="hold"/>
                                        <p:tgtEl>
                                          <p:spTgt spid="21"/>
                                        </p:tgtEl>
                                        <p:attrNameLst>
                                          <p:attrName>ppt_x</p:attrName>
                                        </p:attrNameLst>
                                      </p:cBhvr>
                                      <p:tavLst>
                                        <p:tav tm="0">
                                          <p:val>
                                            <p:strVal val="1+#ppt_w/2"/>
                                          </p:val>
                                        </p:tav>
                                        <p:tav tm="100000">
                                          <p:val>
                                            <p:strVal val="#ppt_x"/>
                                          </p:val>
                                        </p:tav>
                                      </p:tavLst>
                                    </p:anim>
                                    <p:anim calcmode="lin" valueType="num">
                                      <p:cBhvr additive="base">
                                        <p:cTn id="68" dur="500" fill="hold"/>
                                        <p:tgtEl>
                                          <p:spTgt spid="21"/>
                                        </p:tgtEl>
                                        <p:attrNameLst>
                                          <p:attrName>ppt_y</p:attrName>
                                        </p:attrNameLst>
                                      </p:cBhvr>
                                      <p:tavLst>
                                        <p:tav tm="0">
                                          <p:val>
                                            <p:strVal val="#ppt_y"/>
                                          </p:val>
                                        </p:tav>
                                        <p:tav tm="100000">
                                          <p:val>
                                            <p:strVal val="#ppt_y"/>
                                          </p:val>
                                        </p:tav>
                                      </p:tavLst>
                                    </p:anim>
                                  </p:childTnLst>
                                </p:cTn>
                              </p:par>
                            </p:childTnLst>
                          </p:cTn>
                        </p:par>
                        <p:par>
                          <p:cTn id="69" fill="hold">
                            <p:stCondLst>
                              <p:cond delay="9000"/>
                            </p:stCondLst>
                            <p:childTnLst>
                              <p:par>
                                <p:cTn id="70" presetID="2" presetClass="entr" presetSubtype="2" fill="hold" grpId="0" nodeType="afterEffect">
                                  <p:stCondLst>
                                    <p:cond delay="0"/>
                                  </p:stCondLst>
                                  <p:childTnLst>
                                    <p:set>
                                      <p:cBhvr>
                                        <p:cTn id="71" dur="1" fill="hold">
                                          <p:stCondLst>
                                            <p:cond delay="0"/>
                                          </p:stCondLst>
                                        </p:cTn>
                                        <p:tgtEl>
                                          <p:spTgt spid="20"/>
                                        </p:tgtEl>
                                        <p:attrNameLst>
                                          <p:attrName>style.visibility</p:attrName>
                                        </p:attrNameLst>
                                      </p:cBhvr>
                                      <p:to>
                                        <p:strVal val="visible"/>
                                      </p:to>
                                    </p:set>
                                    <p:anim calcmode="lin" valueType="num">
                                      <p:cBhvr additive="base">
                                        <p:cTn id="72" dur="2000" fill="hold"/>
                                        <p:tgtEl>
                                          <p:spTgt spid="20"/>
                                        </p:tgtEl>
                                        <p:attrNameLst>
                                          <p:attrName>ppt_x</p:attrName>
                                        </p:attrNameLst>
                                      </p:cBhvr>
                                      <p:tavLst>
                                        <p:tav tm="0">
                                          <p:val>
                                            <p:strVal val="1+#ppt_w/2"/>
                                          </p:val>
                                        </p:tav>
                                        <p:tav tm="100000">
                                          <p:val>
                                            <p:strVal val="#ppt_x"/>
                                          </p:val>
                                        </p:tav>
                                      </p:tavLst>
                                    </p:anim>
                                    <p:anim calcmode="lin" valueType="num">
                                      <p:cBhvr additive="base">
                                        <p:cTn id="73" dur="2000" fill="hold"/>
                                        <p:tgtEl>
                                          <p:spTgt spid="2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6" grpId="0"/>
      <p:bldP spid="17" grpId="0"/>
      <p:bldP spid="18" grpId="0" animBg="1"/>
      <p:bldP spid="20" grpId="0"/>
      <p:bldP spid="21" grpId="0"/>
      <p:bldP spid="22" grpId="0" animBg="1"/>
      <p:bldP spid="29" grpId="0" animBg="1"/>
      <p:bldP spid="31"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467753" y="228600"/>
            <a:ext cx="3875648" cy="461665"/>
          </a:xfrm>
          <a:prstGeom prst="rect">
            <a:avLst/>
          </a:prstGeom>
          <a:noFill/>
        </p:spPr>
        <p:txBody>
          <a:bodyPr wrap="square" rtlCol="0">
            <a:spAutoFit/>
          </a:bodyPr>
          <a:lstStyle/>
          <a:p>
            <a:r>
              <a:rPr lang="en-US" sz="2400" b="1" dirty="0" smtClean="0">
                <a:solidFill>
                  <a:srgbClr val="79A217"/>
                </a:solidFill>
              </a:rPr>
              <a:t>MASS MUTUAL FINANCIAL</a:t>
            </a:r>
            <a:endParaRPr lang="en-US" sz="2400" b="1" dirty="0">
              <a:solidFill>
                <a:srgbClr val="79A217"/>
              </a:solidFill>
            </a:endParaRPr>
          </a:p>
        </p:txBody>
      </p:sp>
      <p:sp>
        <p:nvSpPr>
          <p:cNvPr id="40" name="Rectangle 39"/>
          <p:cNvSpPr>
            <a:spLocks noChangeArrowheads="1"/>
          </p:cNvSpPr>
          <p:nvPr/>
        </p:nvSpPr>
        <p:spPr bwMode="auto">
          <a:xfrm>
            <a:off x="228600" y="762000"/>
            <a:ext cx="4191000" cy="152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marL="12700">
              <a:lnSpc>
                <a:spcPct val="100000"/>
              </a:lnSpc>
            </a:pPr>
            <a:r>
              <a:rPr lang="en-US" sz="1400" b="1" dirty="0">
                <a:latin typeface="Arial"/>
                <a:cs typeface="Arial"/>
              </a:rPr>
              <a:t>O</a:t>
            </a:r>
            <a:r>
              <a:rPr lang="en-US" sz="1400" b="1" spc="5" dirty="0">
                <a:latin typeface="Arial"/>
                <a:cs typeface="Arial"/>
              </a:rPr>
              <a:t>b</a:t>
            </a:r>
            <a:r>
              <a:rPr lang="en-US" sz="1400" b="1" dirty="0">
                <a:latin typeface="Arial"/>
                <a:cs typeface="Arial"/>
              </a:rPr>
              <a:t>je</a:t>
            </a:r>
            <a:r>
              <a:rPr lang="en-US" sz="1400" b="1" spc="-10" dirty="0">
                <a:latin typeface="Arial"/>
                <a:cs typeface="Arial"/>
              </a:rPr>
              <a:t>c</a:t>
            </a:r>
            <a:r>
              <a:rPr lang="en-US" sz="1400" b="1" dirty="0">
                <a:latin typeface="Arial"/>
                <a:cs typeface="Arial"/>
              </a:rPr>
              <a:t>ti</a:t>
            </a:r>
            <a:r>
              <a:rPr lang="en-US" sz="1400" b="1" spc="-40" dirty="0">
                <a:latin typeface="Arial"/>
                <a:cs typeface="Arial"/>
              </a:rPr>
              <a:t>v</a:t>
            </a:r>
            <a:r>
              <a:rPr lang="en-US" sz="1400" b="1" dirty="0">
                <a:latin typeface="Arial"/>
                <a:cs typeface="Arial"/>
              </a:rPr>
              <a:t>e:</a:t>
            </a:r>
            <a:endParaRPr lang="en-US" sz="1400" dirty="0">
              <a:latin typeface="Arial"/>
              <a:cs typeface="Arial"/>
            </a:endParaRPr>
          </a:p>
          <a:p>
            <a:pPr marL="355600" marR="5080" indent="-342900">
              <a:spcBef>
                <a:spcPts val="395"/>
              </a:spcBef>
              <a:buClr>
                <a:srgbClr val="983AB6"/>
              </a:buClr>
              <a:buFont typeface="Wingdings" charset="2"/>
              <a:buChar char="v"/>
              <a:tabLst>
                <a:tab pos="355600" algn="l"/>
              </a:tabLst>
            </a:pPr>
            <a:r>
              <a:rPr lang="en-US" sz="1100" spc="-10" dirty="0">
                <a:latin typeface="Arial"/>
                <a:cs typeface="Arial"/>
              </a:rPr>
              <a:t>Closely</a:t>
            </a:r>
            <a:r>
              <a:rPr lang="en-US" sz="1100" spc="-20" dirty="0">
                <a:latin typeface="Arial"/>
                <a:cs typeface="Arial"/>
              </a:rPr>
              <a:t> </a:t>
            </a:r>
            <a:r>
              <a:rPr lang="en-US" sz="1100" spc="-15" dirty="0">
                <a:latin typeface="Arial"/>
                <a:cs typeface="Arial"/>
              </a:rPr>
              <a:t>mon</a:t>
            </a:r>
            <a:r>
              <a:rPr lang="en-US" sz="1100" dirty="0">
                <a:latin typeface="Arial"/>
                <a:cs typeface="Arial"/>
              </a:rPr>
              <a:t>i</a:t>
            </a:r>
            <a:r>
              <a:rPr lang="en-US" sz="1100" spc="-10" dirty="0">
                <a:latin typeface="Arial"/>
                <a:cs typeface="Arial"/>
              </a:rPr>
              <a:t>tor</a:t>
            </a:r>
            <a:r>
              <a:rPr lang="en-US" sz="1100" spc="5" dirty="0">
                <a:latin typeface="Arial"/>
                <a:cs typeface="Arial"/>
              </a:rPr>
              <a:t> </a:t>
            </a:r>
            <a:r>
              <a:rPr lang="en-US" sz="1100" spc="-10" dirty="0">
                <a:latin typeface="Arial"/>
                <a:cs typeface="Arial"/>
              </a:rPr>
              <a:t>rele</a:t>
            </a:r>
            <a:r>
              <a:rPr lang="en-US" sz="1100" spc="-5" dirty="0">
                <a:latin typeface="Arial"/>
                <a:cs typeface="Arial"/>
              </a:rPr>
              <a:t>v</a:t>
            </a:r>
            <a:r>
              <a:rPr lang="en-US" sz="1100" spc="-10" dirty="0">
                <a:latin typeface="Arial"/>
                <a:cs typeface="Arial"/>
              </a:rPr>
              <a:t>ant</a:t>
            </a:r>
            <a:r>
              <a:rPr lang="en-US" sz="1100" spc="10" dirty="0">
                <a:latin typeface="Arial"/>
                <a:cs typeface="Arial"/>
              </a:rPr>
              <a:t> </a:t>
            </a:r>
            <a:r>
              <a:rPr lang="en-US" sz="1100" spc="-10" dirty="0">
                <a:latin typeface="Arial"/>
                <a:cs typeface="Arial"/>
              </a:rPr>
              <a:t>online</a:t>
            </a:r>
            <a:r>
              <a:rPr lang="en-US" sz="1100" spc="-25" dirty="0">
                <a:latin typeface="Arial"/>
                <a:cs typeface="Arial"/>
              </a:rPr>
              <a:t> </a:t>
            </a:r>
            <a:r>
              <a:rPr lang="en-US" sz="1100" spc="-10" dirty="0">
                <a:latin typeface="Arial"/>
                <a:cs typeface="Arial"/>
              </a:rPr>
              <a:t>con</a:t>
            </a:r>
            <a:r>
              <a:rPr lang="en-US" sz="1100" spc="-5" dirty="0">
                <a:latin typeface="Arial"/>
                <a:cs typeface="Arial"/>
              </a:rPr>
              <a:t>v</a:t>
            </a:r>
            <a:r>
              <a:rPr lang="en-US" sz="1100" spc="-10" dirty="0">
                <a:latin typeface="Arial"/>
                <a:cs typeface="Arial"/>
              </a:rPr>
              <a:t>ersat</a:t>
            </a:r>
            <a:r>
              <a:rPr lang="en-US" sz="1100" dirty="0">
                <a:latin typeface="Arial"/>
                <a:cs typeface="Arial"/>
              </a:rPr>
              <a:t>i</a:t>
            </a:r>
            <a:r>
              <a:rPr lang="en-US" sz="1100" spc="-10" dirty="0">
                <a:latin typeface="Arial"/>
                <a:cs typeface="Arial"/>
              </a:rPr>
              <a:t>ons sur</a:t>
            </a:r>
            <a:r>
              <a:rPr lang="en-US" sz="1100" spc="-20" dirty="0">
                <a:latin typeface="Arial"/>
                <a:cs typeface="Arial"/>
              </a:rPr>
              <a:t>r</a:t>
            </a:r>
            <a:r>
              <a:rPr lang="en-US" sz="1100" spc="-10" dirty="0">
                <a:latin typeface="Arial"/>
                <a:cs typeface="Arial"/>
              </a:rPr>
              <a:t>ound</a:t>
            </a:r>
            <a:r>
              <a:rPr lang="en-US" sz="1100" dirty="0">
                <a:latin typeface="Arial"/>
                <a:cs typeface="Arial"/>
              </a:rPr>
              <a:t>i</a:t>
            </a:r>
            <a:r>
              <a:rPr lang="en-US" sz="1100" spc="-10" dirty="0">
                <a:latin typeface="Arial"/>
                <a:cs typeface="Arial"/>
              </a:rPr>
              <a:t>ng</a:t>
            </a:r>
            <a:r>
              <a:rPr lang="en-US" sz="1100" spc="10" dirty="0">
                <a:latin typeface="Arial"/>
                <a:cs typeface="Arial"/>
              </a:rPr>
              <a:t> </a:t>
            </a:r>
            <a:r>
              <a:rPr lang="en-US" sz="1100" spc="-15" dirty="0">
                <a:latin typeface="Arial"/>
                <a:cs typeface="Arial"/>
              </a:rPr>
              <a:t>Ma</a:t>
            </a:r>
            <a:r>
              <a:rPr lang="en-US" sz="1100" spc="-5" dirty="0">
                <a:latin typeface="Arial"/>
                <a:cs typeface="Arial"/>
              </a:rPr>
              <a:t>s</a:t>
            </a:r>
            <a:r>
              <a:rPr lang="en-US" sz="1100" spc="-10" dirty="0">
                <a:latin typeface="Arial"/>
                <a:cs typeface="Arial"/>
              </a:rPr>
              <a:t>sMutual</a:t>
            </a:r>
            <a:r>
              <a:rPr lang="en-US" sz="1100" spc="5" dirty="0">
                <a:latin typeface="Arial"/>
                <a:cs typeface="Arial"/>
              </a:rPr>
              <a:t> </a:t>
            </a:r>
            <a:r>
              <a:rPr lang="en-US" sz="1100" spc="-10" dirty="0">
                <a:latin typeface="Arial"/>
                <a:cs typeface="Arial"/>
              </a:rPr>
              <a:t>brand</a:t>
            </a:r>
            <a:r>
              <a:rPr lang="en-US" sz="1100" spc="5" dirty="0">
                <a:latin typeface="Arial"/>
                <a:cs typeface="Arial"/>
              </a:rPr>
              <a:t> </a:t>
            </a:r>
            <a:r>
              <a:rPr lang="en-US" sz="1100" spc="-10" dirty="0">
                <a:latin typeface="Arial"/>
                <a:cs typeface="Arial"/>
              </a:rPr>
              <a:t>and</a:t>
            </a:r>
            <a:r>
              <a:rPr lang="en-US" sz="1100" spc="-5" dirty="0">
                <a:latin typeface="Arial"/>
                <a:cs typeface="Arial"/>
              </a:rPr>
              <a:t> c</a:t>
            </a:r>
            <a:r>
              <a:rPr lang="en-US" sz="1100" spc="-10" dirty="0">
                <a:latin typeface="Arial"/>
                <a:cs typeface="Arial"/>
              </a:rPr>
              <a:t>ompet</a:t>
            </a:r>
            <a:r>
              <a:rPr lang="en-US" sz="1100" dirty="0">
                <a:latin typeface="Arial"/>
                <a:cs typeface="Arial"/>
              </a:rPr>
              <a:t>i</a:t>
            </a:r>
            <a:r>
              <a:rPr lang="en-US" sz="1100" spc="-10" dirty="0">
                <a:latin typeface="Arial"/>
                <a:cs typeface="Arial"/>
              </a:rPr>
              <a:t>tors among</a:t>
            </a:r>
            <a:r>
              <a:rPr lang="en-US" sz="1100" spc="10" dirty="0">
                <a:latin typeface="Arial"/>
                <a:cs typeface="Arial"/>
              </a:rPr>
              <a:t> </a:t>
            </a:r>
            <a:r>
              <a:rPr lang="en-US" sz="1100" spc="-10" dirty="0">
                <a:latin typeface="Arial"/>
                <a:cs typeface="Arial"/>
              </a:rPr>
              <a:t>Hispan</a:t>
            </a:r>
            <a:r>
              <a:rPr lang="en-US" sz="1100" dirty="0">
                <a:latin typeface="Arial"/>
                <a:cs typeface="Arial"/>
              </a:rPr>
              <a:t>i</a:t>
            </a:r>
            <a:r>
              <a:rPr lang="en-US" sz="1100" spc="-10" dirty="0">
                <a:latin typeface="Arial"/>
                <a:cs typeface="Arial"/>
              </a:rPr>
              <a:t>cs.</a:t>
            </a:r>
            <a:endParaRPr lang="en-US" sz="1100" dirty="0">
              <a:latin typeface="Arial"/>
              <a:cs typeface="Arial"/>
            </a:endParaRPr>
          </a:p>
          <a:p>
            <a:pPr marL="355600" marR="40005" indent="-342900" algn="just">
              <a:spcBef>
                <a:spcPts val="384"/>
              </a:spcBef>
              <a:buClr>
                <a:srgbClr val="983AB6"/>
              </a:buClr>
              <a:buFont typeface="Wingdings" charset="2"/>
              <a:buChar char="v"/>
              <a:tabLst>
                <a:tab pos="355600" algn="l"/>
              </a:tabLst>
            </a:pPr>
            <a:r>
              <a:rPr lang="en-US" sz="1100" spc="-10" dirty="0">
                <a:latin typeface="Arial"/>
                <a:cs typeface="Arial"/>
              </a:rPr>
              <a:t>Ana</a:t>
            </a:r>
            <a:r>
              <a:rPr lang="en-US" sz="1100" dirty="0">
                <a:latin typeface="Arial"/>
                <a:cs typeface="Arial"/>
              </a:rPr>
              <a:t>l</a:t>
            </a:r>
            <a:r>
              <a:rPr lang="en-US" sz="1100" spc="-30" dirty="0">
                <a:latin typeface="Arial"/>
                <a:cs typeface="Arial"/>
              </a:rPr>
              <a:t>y</a:t>
            </a:r>
            <a:r>
              <a:rPr lang="en-US" sz="1100" spc="-10" dirty="0">
                <a:latin typeface="Arial"/>
                <a:cs typeface="Arial"/>
              </a:rPr>
              <a:t>ze</a:t>
            </a:r>
            <a:r>
              <a:rPr lang="en-US" sz="1100" spc="-5" dirty="0">
                <a:latin typeface="Arial"/>
                <a:cs typeface="Arial"/>
              </a:rPr>
              <a:t> </a:t>
            </a:r>
            <a:r>
              <a:rPr lang="en-US" sz="1100" spc="-10" dirty="0">
                <a:latin typeface="Arial"/>
                <a:cs typeface="Arial"/>
              </a:rPr>
              <a:t>data</a:t>
            </a:r>
            <a:r>
              <a:rPr lang="en-US" sz="1100" spc="10" dirty="0">
                <a:latin typeface="Arial"/>
                <a:cs typeface="Arial"/>
              </a:rPr>
              <a:t> </a:t>
            </a:r>
            <a:r>
              <a:rPr lang="en-US" sz="1100" spc="-10" dirty="0">
                <a:latin typeface="Arial"/>
                <a:cs typeface="Arial"/>
              </a:rPr>
              <a:t>by</a:t>
            </a:r>
            <a:r>
              <a:rPr lang="en-US" sz="1100" dirty="0">
                <a:latin typeface="Arial"/>
                <a:cs typeface="Arial"/>
              </a:rPr>
              <a:t> </a:t>
            </a:r>
            <a:r>
              <a:rPr lang="en-US" sz="1100" spc="-10" dirty="0">
                <a:latin typeface="Arial"/>
                <a:cs typeface="Arial"/>
              </a:rPr>
              <a:t>geograph</a:t>
            </a:r>
            <a:r>
              <a:rPr lang="en-US" sz="1100" spc="-150" dirty="0">
                <a:latin typeface="Arial"/>
                <a:cs typeface="Arial"/>
              </a:rPr>
              <a:t>y</a:t>
            </a:r>
            <a:r>
              <a:rPr lang="en-US" sz="1100" spc="-5" dirty="0">
                <a:latin typeface="Arial"/>
                <a:cs typeface="Arial"/>
              </a:rPr>
              <a:t>,</a:t>
            </a:r>
            <a:r>
              <a:rPr lang="en-US" sz="1100" spc="45" dirty="0">
                <a:latin typeface="Arial"/>
                <a:cs typeface="Arial"/>
              </a:rPr>
              <a:t> </a:t>
            </a:r>
            <a:r>
              <a:rPr lang="en-US" sz="1100" spc="-10" dirty="0">
                <a:latin typeface="Arial"/>
                <a:cs typeface="Arial"/>
              </a:rPr>
              <a:t>sent</a:t>
            </a:r>
            <a:r>
              <a:rPr lang="en-US" sz="1100" dirty="0">
                <a:latin typeface="Arial"/>
                <a:cs typeface="Arial"/>
              </a:rPr>
              <a:t>i</a:t>
            </a:r>
            <a:r>
              <a:rPr lang="en-US" sz="1100" spc="-10" dirty="0">
                <a:latin typeface="Arial"/>
                <a:cs typeface="Arial"/>
              </a:rPr>
              <a:t>ment,</a:t>
            </a:r>
            <a:r>
              <a:rPr lang="en-US" sz="1100" spc="10" dirty="0">
                <a:latin typeface="Arial"/>
                <a:cs typeface="Arial"/>
              </a:rPr>
              <a:t> </a:t>
            </a:r>
            <a:r>
              <a:rPr lang="en-US" sz="1100" spc="-10" dirty="0">
                <a:latin typeface="Arial"/>
                <a:cs typeface="Arial"/>
              </a:rPr>
              <a:t>volume, language use,</a:t>
            </a:r>
            <a:r>
              <a:rPr lang="en-US" sz="1100" spc="10" dirty="0">
                <a:latin typeface="Arial"/>
                <a:cs typeface="Arial"/>
              </a:rPr>
              <a:t> </a:t>
            </a:r>
            <a:r>
              <a:rPr lang="en-US" sz="1100" spc="-10" dirty="0">
                <a:latin typeface="Arial"/>
                <a:cs typeface="Arial"/>
              </a:rPr>
              <a:t>gender</a:t>
            </a:r>
            <a:r>
              <a:rPr lang="en-US" sz="1100" spc="5" dirty="0">
                <a:latin typeface="Arial"/>
                <a:cs typeface="Arial"/>
              </a:rPr>
              <a:t> </a:t>
            </a:r>
            <a:r>
              <a:rPr lang="en-US" sz="1100" spc="-10" dirty="0">
                <a:latin typeface="Arial"/>
                <a:cs typeface="Arial"/>
              </a:rPr>
              <a:t>and</a:t>
            </a:r>
            <a:r>
              <a:rPr lang="en-US" sz="1100" spc="-5" dirty="0">
                <a:latin typeface="Arial"/>
                <a:cs typeface="Arial"/>
              </a:rPr>
              <a:t> c</a:t>
            </a:r>
            <a:r>
              <a:rPr lang="en-US" sz="1100" spc="-10" dirty="0">
                <a:latin typeface="Arial"/>
                <a:cs typeface="Arial"/>
              </a:rPr>
              <a:t>on</a:t>
            </a:r>
            <a:r>
              <a:rPr lang="en-US" sz="1100" spc="-5" dirty="0">
                <a:latin typeface="Arial"/>
                <a:cs typeface="Arial"/>
              </a:rPr>
              <a:t>v</a:t>
            </a:r>
            <a:r>
              <a:rPr lang="en-US" sz="1100" spc="-10" dirty="0">
                <a:latin typeface="Arial"/>
                <a:cs typeface="Arial"/>
              </a:rPr>
              <a:t>ersat</a:t>
            </a:r>
            <a:r>
              <a:rPr lang="en-US" sz="1100" dirty="0">
                <a:latin typeface="Arial"/>
                <a:cs typeface="Arial"/>
              </a:rPr>
              <a:t>i</a:t>
            </a:r>
            <a:r>
              <a:rPr lang="en-US" sz="1100" spc="-10" dirty="0">
                <a:latin typeface="Arial"/>
                <a:cs typeface="Arial"/>
              </a:rPr>
              <a:t>onal top</a:t>
            </a:r>
            <a:r>
              <a:rPr lang="en-US" sz="1100" dirty="0">
                <a:latin typeface="Arial"/>
                <a:cs typeface="Arial"/>
              </a:rPr>
              <a:t>i</a:t>
            </a:r>
            <a:r>
              <a:rPr lang="en-US" sz="1100" spc="-10" dirty="0">
                <a:latin typeface="Arial"/>
                <a:cs typeface="Arial"/>
              </a:rPr>
              <a:t>c trends.</a:t>
            </a:r>
            <a:endParaRPr lang="en-US" sz="1100" dirty="0">
              <a:latin typeface="Arial"/>
              <a:cs typeface="Arial"/>
            </a:endParaRPr>
          </a:p>
          <a:p>
            <a:pPr marL="355600" indent="-342900">
              <a:spcBef>
                <a:spcPts val="385"/>
              </a:spcBef>
              <a:buClr>
                <a:srgbClr val="983AB6"/>
              </a:buClr>
              <a:buFont typeface="Wingdings" charset="2"/>
              <a:buChar char="v"/>
              <a:tabLst>
                <a:tab pos="355600" algn="l"/>
              </a:tabLst>
            </a:pPr>
            <a:r>
              <a:rPr lang="en-US" sz="1100" spc="-10" dirty="0">
                <a:latin typeface="Arial"/>
                <a:cs typeface="Arial"/>
              </a:rPr>
              <a:t>Build</a:t>
            </a:r>
            <a:r>
              <a:rPr lang="en-US" sz="1100" spc="-30" dirty="0">
                <a:latin typeface="Arial"/>
                <a:cs typeface="Arial"/>
              </a:rPr>
              <a:t> </a:t>
            </a:r>
            <a:r>
              <a:rPr lang="en-US" sz="1100" spc="-10" dirty="0">
                <a:latin typeface="Arial"/>
                <a:cs typeface="Arial"/>
              </a:rPr>
              <a:t>best</a:t>
            </a:r>
            <a:r>
              <a:rPr lang="en-US" sz="1100" spc="10" dirty="0">
                <a:latin typeface="Arial"/>
                <a:cs typeface="Arial"/>
              </a:rPr>
              <a:t> </a:t>
            </a:r>
            <a:r>
              <a:rPr lang="en-US" sz="1100" spc="-10" dirty="0">
                <a:latin typeface="Arial"/>
                <a:cs typeface="Arial"/>
              </a:rPr>
              <a:t>str</a:t>
            </a:r>
            <a:r>
              <a:rPr lang="en-US" sz="1100" spc="-15" dirty="0">
                <a:latin typeface="Arial"/>
                <a:cs typeface="Arial"/>
              </a:rPr>
              <a:t>a</a:t>
            </a:r>
            <a:r>
              <a:rPr lang="en-US" sz="1100" spc="-10" dirty="0">
                <a:latin typeface="Arial"/>
                <a:cs typeface="Arial"/>
              </a:rPr>
              <a:t>tegy</a:t>
            </a:r>
            <a:r>
              <a:rPr lang="en-US" sz="1100" spc="10" dirty="0">
                <a:latin typeface="Arial"/>
                <a:cs typeface="Arial"/>
              </a:rPr>
              <a:t> </a:t>
            </a:r>
            <a:r>
              <a:rPr lang="en-US" sz="1100" spc="-10" dirty="0">
                <a:latin typeface="Arial"/>
                <a:cs typeface="Arial"/>
              </a:rPr>
              <a:t>to</a:t>
            </a:r>
            <a:r>
              <a:rPr lang="en-US" sz="1100" spc="5" dirty="0">
                <a:latin typeface="Arial"/>
                <a:cs typeface="Arial"/>
              </a:rPr>
              <a:t> </a:t>
            </a:r>
            <a:r>
              <a:rPr lang="en-US" sz="1100" spc="-10" dirty="0">
                <a:latin typeface="Arial"/>
                <a:cs typeface="Arial"/>
              </a:rPr>
              <a:t>r</a:t>
            </a:r>
            <a:r>
              <a:rPr lang="en-US" sz="1100" spc="-15" dirty="0">
                <a:latin typeface="Arial"/>
                <a:cs typeface="Arial"/>
              </a:rPr>
              <a:t>e</a:t>
            </a:r>
            <a:r>
              <a:rPr lang="en-US" sz="1100" spc="-10" dirty="0">
                <a:latin typeface="Arial"/>
                <a:cs typeface="Arial"/>
              </a:rPr>
              <a:t>ach</a:t>
            </a:r>
            <a:r>
              <a:rPr lang="en-US" sz="1100" spc="10" dirty="0">
                <a:latin typeface="Arial"/>
                <a:cs typeface="Arial"/>
              </a:rPr>
              <a:t> </a:t>
            </a:r>
            <a:r>
              <a:rPr lang="en-US" sz="1100" spc="-10" dirty="0" smtClean="0">
                <a:latin typeface="Arial"/>
                <a:cs typeface="Arial"/>
              </a:rPr>
              <a:t>Hi</a:t>
            </a:r>
            <a:r>
              <a:rPr lang="en-US" sz="1100" spc="-5" dirty="0" smtClean="0">
                <a:latin typeface="Arial"/>
                <a:cs typeface="Arial"/>
              </a:rPr>
              <a:t>s</a:t>
            </a:r>
            <a:r>
              <a:rPr lang="en-US" sz="1100" spc="-10" dirty="0" smtClean="0">
                <a:latin typeface="Arial"/>
                <a:cs typeface="Arial"/>
              </a:rPr>
              <a:t>panic</a:t>
            </a:r>
            <a:r>
              <a:rPr lang="en-US" sz="1100" dirty="0">
                <a:latin typeface="Arial"/>
                <a:cs typeface="Arial"/>
              </a:rPr>
              <a:t> </a:t>
            </a:r>
            <a:r>
              <a:rPr lang="en-US" sz="1100" spc="-10" dirty="0" smtClean="0">
                <a:latin typeface="Arial"/>
                <a:cs typeface="Arial"/>
              </a:rPr>
              <a:t>demographi</a:t>
            </a:r>
            <a:r>
              <a:rPr lang="en-US" sz="1100" spc="-5" dirty="0" smtClean="0">
                <a:latin typeface="Arial"/>
                <a:cs typeface="Arial"/>
              </a:rPr>
              <a:t>c.</a:t>
            </a:r>
          </a:p>
          <a:p>
            <a:pPr marL="12700">
              <a:lnSpc>
                <a:spcPct val="100000"/>
              </a:lnSpc>
              <a:spcBef>
                <a:spcPts val="385"/>
              </a:spcBef>
              <a:tabLst>
                <a:tab pos="355600" algn="l"/>
              </a:tabLst>
            </a:pPr>
            <a:endParaRPr lang="en-US" sz="1100" dirty="0">
              <a:latin typeface="Arial"/>
              <a:cs typeface="Arial"/>
            </a:endParaRPr>
          </a:p>
        </p:txBody>
      </p:sp>
      <p:grpSp>
        <p:nvGrpSpPr>
          <p:cNvPr id="84" name="Group 83"/>
          <p:cNvGrpSpPr/>
          <p:nvPr/>
        </p:nvGrpSpPr>
        <p:grpSpPr>
          <a:xfrm>
            <a:off x="228601" y="5476175"/>
            <a:ext cx="2668172" cy="238825"/>
            <a:chOff x="228601" y="5476175"/>
            <a:chExt cx="2668172" cy="238825"/>
          </a:xfrm>
        </p:grpSpPr>
        <p:sp>
          <p:nvSpPr>
            <p:cNvPr id="42" name="Rectangle 41"/>
            <p:cNvSpPr/>
            <p:nvPr/>
          </p:nvSpPr>
          <p:spPr>
            <a:xfrm>
              <a:off x="772551" y="5493278"/>
              <a:ext cx="2123049" cy="189530"/>
            </a:xfrm>
            <a:prstGeom prst="rect">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3" name="Rectangle 42"/>
            <p:cNvSpPr/>
            <p:nvPr/>
          </p:nvSpPr>
          <p:spPr>
            <a:xfrm>
              <a:off x="228601" y="5476175"/>
              <a:ext cx="543950" cy="230832"/>
            </a:xfrm>
            <a:prstGeom prst="rect">
              <a:avLst/>
            </a:prstGeom>
          </p:spPr>
          <p:txBody>
            <a:bodyPr wrap="square">
              <a:spAutoFit/>
            </a:bodyPr>
            <a:lstStyle/>
            <a:p>
              <a:pPr algn="r"/>
              <a:r>
                <a:rPr lang="en-US" sz="900" dirty="0" smtClean="0">
                  <a:solidFill>
                    <a:schemeClr val="tx2">
                      <a:lumMod val="50000"/>
                    </a:schemeClr>
                  </a:solidFill>
                </a:rPr>
                <a:t>JULY</a:t>
              </a:r>
              <a:endParaRPr lang="en-US" sz="900" dirty="0">
                <a:solidFill>
                  <a:schemeClr val="tx2">
                    <a:lumMod val="50000"/>
                  </a:schemeClr>
                </a:solidFill>
              </a:endParaRPr>
            </a:p>
          </p:txBody>
        </p:sp>
        <p:sp>
          <p:nvSpPr>
            <p:cNvPr id="44" name="Rectangle 43"/>
            <p:cNvSpPr/>
            <p:nvPr/>
          </p:nvSpPr>
          <p:spPr>
            <a:xfrm>
              <a:off x="1676400" y="5484168"/>
              <a:ext cx="1220373" cy="230832"/>
            </a:xfrm>
            <a:prstGeom prst="rect">
              <a:avLst/>
            </a:prstGeom>
          </p:spPr>
          <p:txBody>
            <a:bodyPr wrap="square">
              <a:spAutoFit/>
            </a:bodyPr>
            <a:lstStyle/>
            <a:p>
              <a:pPr algn="r"/>
              <a:r>
                <a:rPr lang="en-US" sz="900" dirty="0" smtClean="0">
                  <a:solidFill>
                    <a:schemeClr val="bg1"/>
                  </a:solidFill>
                </a:rPr>
                <a:t>11%</a:t>
              </a:r>
              <a:endParaRPr lang="en-US" sz="900" dirty="0">
                <a:solidFill>
                  <a:schemeClr val="bg1"/>
                </a:solidFill>
              </a:endParaRPr>
            </a:p>
          </p:txBody>
        </p:sp>
      </p:grpSp>
      <p:grpSp>
        <p:nvGrpSpPr>
          <p:cNvPr id="81" name="Group 80"/>
          <p:cNvGrpSpPr/>
          <p:nvPr/>
        </p:nvGrpSpPr>
        <p:grpSpPr>
          <a:xfrm>
            <a:off x="228600" y="5257800"/>
            <a:ext cx="2058572" cy="228600"/>
            <a:chOff x="228601" y="5181600"/>
            <a:chExt cx="2058572" cy="238825"/>
          </a:xfrm>
        </p:grpSpPr>
        <p:sp>
          <p:nvSpPr>
            <p:cNvPr id="46" name="Rectangle 45"/>
            <p:cNvSpPr/>
            <p:nvPr/>
          </p:nvSpPr>
          <p:spPr>
            <a:xfrm>
              <a:off x="772551" y="5198703"/>
              <a:ext cx="1513449" cy="1895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47" name="Rectangle 46"/>
            <p:cNvSpPr/>
            <p:nvPr/>
          </p:nvSpPr>
          <p:spPr>
            <a:xfrm>
              <a:off x="228601" y="5181600"/>
              <a:ext cx="543950" cy="230832"/>
            </a:xfrm>
            <a:prstGeom prst="rect">
              <a:avLst/>
            </a:prstGeom>
          </p:spPr>
          <p:txBody>
            <a:bodyPr wrap="square">
              <a:spAutoFit/>
            </a:bodyPr>
            <a:lstStyle/>
            <a:p>
              <a:pPr algn="r"/>
              <a:r>
                <a:rPr lang="en-US" sz="900" dirty="0" smtClean="0">
                  <a:solidFill>
                    <a:schemeClr val="tx2">
                      <a:lumMod val="50000"/>
                    </a:schemeClr>
                  </a:solidFill>
                </a:rPr>
                <a:t>JUNE</a:t>
              </a:r>
              <a:endParaRPr lang="en-US" sz="900" dirty="0">
                <a:solidFill>
                  <a:schemeClr val="tx2">
                    <a:lumMod val="50000"/>
                  </a:schemeClr>
                </a:solidFill>
              </a:endParaRPr>
            </a:p>
          </p:txBody>
        </p:sp>
        <p:sp>
          <p:nvSpPr>
            <p:cNvPr id="48" name="Rectangle 47"/>
            <p:cNvSpPr/>
            <p:nvPr/>
          </p:nvSpPr>
          <p:spPr>
            <a:xfrm>
              <a:off x="1066800" y="5189593"/>
              <a:ext cx="1220373" cy="230832"/>
            </a:xfrm>
            <a:prstGeom prst="rect">
              <a:avLst/>
            </a:prstGeom>
          </p:spPr>
          <p:txBody>
            <a:bodyPr wrap="square">
              <a:spAutoFit/>
            </a:bodyPr>
            <a:lstStyle/>
            <a:p>
              <a:pPr algn="r"/>
              <a:r>
                <a:rPr lang="en-US" sz="900" dirty="0" smtClean="0">
                  <a:solidFill>
                    <a:schemeClr val="bg1"/>
                  </a:solidFill>
                </a:rPr>
                <a:t>8%</a:t>
              </a:r>
              <a:endParaRPr lang="en-US" sz="900" dirty="0">
                <a:solidFill>
                  <a:schemeClr val="bg1"/>
                </a:solidFill>
              </a:endParaRPr>
            </a:p>
          </p:txBody>
        </p:sp>
      </p:grpSp>
      <p:grpSp>
        <p:nvGrpSpPr>
          <p:cNvPr id="83" name="Group 82"/>
          <p:cNvGrpSpPr/>
          <p:nvPr/>
        </p:nvGrpSpPr>
        <p:grpSpPr>
          <a:xfrm>
            <a:off x="228600" y="5026968"/>
            <a:ext cx="1753773" cy="230832"/>
            <a:chOff x="228600" y="5026968"/>
            <a:chExt cx="1753773" cy="230832"/>
          </a:xfrm>
        </p:grpSpPr>
        <p:grpSp>
          <p:nvGrpSpPr>
            <p:cNvPr id="80" name="Group 79"/>
            <p:cNvGrpSpPr/>
            <p:nvPr/>
          </p:nvGrpSpPr>
          <p:grpSpPr>
            <a:xfrm>
              <a:off x="228600" y="5026968"/>
              <a:ext cx="1752600" cy="230832"/>
              <a:chOff x="228600" y="4876800"/>
              <a:chExt cx="1752600" cy="230832"/>
            </a:xfrm>
          </p:grpSpPr>
          <p:sp>
            <p:nvSpPr>
              <p:cNvPr id="50" name="Rectangle 49"/>
              <p:cNvSpPr/>
              <p:nvPr/>
            </p:nvSpPr>
            <p:spPr>
              <a:xfrm>
                <a:off x="772552" y="4893903"/>
                <a:ext cx="1208648" cy="189530"/>
              </a:xfrm>
              <a:prstGeom prst="rect">
                <a:avLst/>
              </a:prstGeom>
              <a:solidFill>
                <a:srgbClr val="70009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1" name="Rectangle 50"/>
              <p:cNvSpPr/>
              <p:nvPr/>
            </p:nvSpPr>
            <p:spPr>
              <a:xfrm>
                <a:off x="228600" y="4876800"/>
                <a:ext cx="543951" cy="230832"/>
              </a:xfrm>
              <a:prstGeom prst="rect">
                <a:avLst/>
              </a:prstGeom>
            </p:spPr>
            <p:txBody>
              <a:bodyPr wrap="square">
                <a:spAutoFit/>
              </a:bodyPr>
              <a:lstStyle/>
              <a:p>
                <a:pPr algn="r"/>
                <a:r>
                  <a:rPr lang="en-US" sz="900" dirty="0" smtClean="0">
                    <a:solidFill>
                      <a:schemeClr val="tx2">
                        <a:lumMod val="50000"/>
                      </a:schemeClr>
                    </a:solidFill>
                  </a:rPr>
                  <a:t>MAY</a:t>
                </a:r>
                <a:endParaRPr lang="en-US" sz="900" dirty="0">
                  <a:solidFill>
                    <a:schemeClr val="tx2">
                      <a:lumMod val="50000"/>
                    </a:schemeClr>
                  </a:solidFill>
                </a:endParaRPr>
              </a:p>
            </p:txBody>
          </p:sp>
        </p:grpSp>
        <p:sp>
          <p:nvSpPr>
            <p:cNvPr id="52" name="Rectangle 51"/>
            <p:cNvSpPr/>
            <p:nvPr/>
          </p:nvSpPr>
          <p:spPr>
            <a:xfrm>
              <a:off x="762000" y="5026968"/>
              <a:ext cx="1220373" cy="230832"/>
            </a:xfrm>
            <a:prstGeom prst="rect">
              <a:avLst/>
            </a:prstGeom>
          </p:spPr>
          <p:txBody>
            <a:bodyPr wrap="square">
              <a:spAutoFit/>
            </a:bodyPr>
            <a:lstStyle/>
            <a:p>
              <a:pPr algn="r"/>
              <a:r>
                <a:rPr lang="en-US" sz="900" dirty="0" smtClean="0">
                  <a:solidFill>
                    <a:schemeClr val="bg1"/>
                  </a:solidFill>
                </a:rPr>
                <a:t>5%</a:t>
              </a:r>
              <a:endParaRPr lang="en-US" sz="900" dirty="0">
                <a:solidFill>
                  <a:schemeClr val="bg1"/>
                </a:solidFill>
              </a:endParaRPr>
            </a:p>
          </p:txBody>
        </p:sp>
      </p:grpSp>
      <p:sp>
        <p:nvSpPr>
          <p:cNvPr id="2" name="TextBox 1"/>
          <p:cNvSpPr txBox="1"/>
          <p:nvPr/>
        </p:nvSpPr>
        <p:spPr>
          <a:xfrm>
            <a:off x="228600" y="2209800"/>
            <a:ext cx="3996334" cy="1725216"/>
          </a:xfrm>
          <a:prstGeom prst="rect">
            <a:avLst/>
          </a:prstGeom>
          <a:noFill/>
        </p:spPr>
        <p:txBody>
          <a:bodyPr wrap="square" rtlCol="0">
            <a:spAutoFit/>
          </a:bodyPr>
          <a:lstStyle/>
          <a:p>
            <a:r>
              <a:rPr lang="en-US" sz="1400" b="1" dirty="0">
                <a:latin typeface="Arial"/>
                <a:cs typeface="Arial"/>
              </a:rPr>
              <a:t>R</a:t>
            </a:r>
            <a:r>
              <a:rPr lang="en-US" sz="1400" b="1" spc="-10" dirty="0">
                <a:latin typeface="Arial"/>
                <a:cs typeface="Arial"/>
              </a:rPr>
              <a:t>e</a:t>
            </a:r>
            <a:r>
              <a:rPr lang="en-US" sz="1400" b="1" dirty="0">
                <a:latin typeface="Arial"/>
                <a:cs typeface="Arial"/>
              </a:rPr>
              <a:t>sults</a:t>
            </a:r>
            <a:r>
              <a:rPr lang="en-US" sz="1400" dirty="0" smtClean="0">
                <a:latin typeface="Arial"/>
                <a:cs typeface="Arial"/>
              </a:rPr>
              <a:t>:</a:t>
            </a:r>
          </a:p>
          <a:p>
            <a:pPr marL="184150" indent="-171450">
              <a:lnSpc>
                <a:spcPct val="150000"/>
              </a:lnSpc>
              <a:buClr>
                <a:srgbClr val="79A217"/>
              </a:buClr>
              <a:buFont typeface="Wingdings" charset="2"/>
              <a:buChar char="v"/>
              <a:tabLst>
                <a:tab pos="355600" algn="l"/>
              </a:tabLst>
            </a:pPr>
            <a:r>
              <a:rPr lang="en-US" sz="1100" spc="-10" dirty="0">
                <a:latin typeface="Arial"/>
                <a:cs typeface="Arial"/>
              </a:rPr>
              <a:t>Ident</a:t>
            </a:r>
            <a:r>
              <a:rPr lang="en-US" sz="1100" dirty="0">
                <a:latin typeface="Arial"/>
                <a:cs typeface="Arial"/>
              </a:rPr>
              <a:t>i</a:t>
            </a:r>
            <a:r>
              <a:rPr lang="en-US" sz="1100" spc="-10" dirty="0">
                <a:latin typeface="Arial"/>
                <a:cs typeface="Arial"/>
              </a:rPr>
              <a:t>fied</a:t>
            </a:r>
            <a:r>
              <a:rPr lang="en-US" sz="1100" spc="-5" dirty="0">
                <a:latin typeface="Arial"/>
                <a:cs typeface="Arial"/>
              </a:rPr>
              <a:t> </a:t>
            </a:r>
            <a:r>
              <a:rPr lang="en-US" sz="1100" spc="-10" dirty="0">
                <a:latin typeface="Arial"/>
                <a:cs typeface="Arial"/>
              </a:rPr>
              <a:t>the</a:t>
            </a:r>
            <a:r>
              <a:rPr lang="en-US" sz="1100" spc="10" dirty="0">
                <a:latin typeface="Arial"/>
                <a:cs typeface="Arial"/>
              </a:rPr>
              <a:t> </a:t>
            </a:r>
            <a:r>
              <a:rPr lang="en-US" sz="1100" spc="-10" dirty="0">
                <a:latin typeface="Arial"/>
                <a:cs typeface="Arial"/>
              </a:rPr>
              <a:t>strategic</a:t>
            </a:r>
            <a:r>
              <a:rPr lang="en-US" sz="1100" spc="15" dirty="0">
                <a:latin typeface="Arial"/>
                <a:cs typeface="Arial"/>
              </a:rPr>
              <a:t> </a:t>
            </a:r>
            <a:r>
              <a:rPr lang="en-US" sz="1100" spc="-10" dirty="0">
                <a:latin typeface="Arial"/>
                <a:cs typeface="Arial"/>
              </a:rPr>
              <a:t>choices</a:t>
            </a:r>
            <a:r>
              <a:rPr lang="en-US" sz="1100" spc="-25" dirty="0">
                <a:latin typeface="Arial"/>
                <a:cs typeface="Arial"/>
              </a:rPr>
              <a:t> </a:t>
            </a:r>
            <a:r>
              <a:rPr lang="en-US" sz="1100" spc="-10" dirty="0">
                <a:latin typeface="Arial"/>
                <a:cs typeface="Arial"/>
              </a:rPr>
              <a:t>beh</a:t>
            </a:r>
            <a:r>
              <a:rPr lang="en-US" sz="1100" dirty="0">
                <a:latin typeface="Arial"/>
                <a:cs typeface="Arial"/>
              </a:rPr>
              <a:t>i</a:t>
            </a:r>
            <a:r>
              <a:rPr lang="en-US" sz="1100" spc="-10" dirty="0">
                <a:latin typeface="Arial"/>
                <a:cs typeface="Arial"/>
              </a:rPr>
              <a:t>nd</a:t>
            </a:r>
            <a:r>
              <a:rPr lang="en-US" sz="1100" spc="-5" dirty="0">
                <a:latin typeface="Arial"/>
                <a:cs typeface="Arial"/>
              </a:rPr>
              <a:t> </a:t>
            </a:r>
            <a:r>
              <a:rPr lang="en-US" sz="1100" spc="-10" dirty="0" smtClean="0">
                <a:latin typeface="Arial"/>
                <a:cs typeface="Arial"/>
              </a:rPr>
              <a:t>top competitors</a:t>
            </a:r>
            <a:r>
              <a:rPr lang="en-US" sz="1100" spc="-10" dirty="0">
                <a:latin typeface="Arial"/>
                <a:cs typeface="Arial"/>
              </a:rPr>
              <a:t>.</a:t>
            </a:r>
            <a:endParaRPr lang="en-US" sz="1100" dirty="0">
              <a:latin typeface="Arial"/>
              <a:cs typeface="Arial"/>
            </a:endParaRPr>
          </a:p>
          <a:p>
            <a:pPr marL="184150" marR="109855" indent="-171450">
              <a:lnSpc>
                <a:spcPct val="100000"/>
              </a:lnSpc>
              <a:spcBef>
                <a:spcPts val="384"/>
              </a:spcBef>
              <a:buClr>
                <a:srgbClr val="79A217"/>
              </a:buClr>
              <a:buFont typeface="Wingdings" charset="2"/>
              <a:buChar char="v"/>
              <a:tabLst>
                <a:tab pos="355600" algn="l"/>
              </a:tabLst>
            </a:pPr>
            <a:r>
              <a:rPr lang="en-US" sz="1100" spc="-15" dirty="0">
                <a:latin typeface="Arial"/>
                <a:cs typeface="Arial"/>
              </a:rPr>
              <a:t>Comb</a:t>
            </a:r>
            <a:r>
              <a:rPr lang="en-US" sz="1100" dirty="0">
                <a:latin typeface="Arial"/>
                <a:cs typeface="Arial"/>
              </a:rPr>
              <a:t>i</a:t>
            </a:r>
            <a:r>
              <a:rPr lang="en-US" sz="1100" spc="-10" dirty="0">
                <a:latin typeface="Arial"/>
                <a:cs typeface="Arial"/>
              </a:rPr>
              <a:t>ned</a:t>
            </a:r>
            <a:r>
              <a:rPr lang="en-US" sz="1100" spc="-5" dirty="0">
                <a:latin typeface="Arial"/>
                <a:cs typeface="Arial"/>
              </a:rPr>
              <a:t> c</a:t>
            </a:r>
            <a:r>
              <a:rPr lang="en-US" sz="1100" spc="-10" dirty="0">
                <a:latin typeface="Arial"/>
                <a:cs typeface="Arial"/>
              </a:rPr>
              <a:t>ompet</a:t>
            </a:r>
            <a:r>
              <a:rPr lang="en-US" sz="1100" dirty="0">
                <a:latin typeface="Arial"/>
                <a:cs typeface="Arial"/>
              </a:rPr>
              <a:t>i</a:t>
            </a:r>
            <a:r>
              <a:rPr lang="en-US" sz="1100" spc="-10" dirty="0">
                <a:latin typeface="Arial"/>
                <a:cs typeface="Arial"/>
              </a:rPr>
              <a:t>tive</a:t>
            </a:r>
            <a:r>
              <a:rPr lang="en-US" sz="1100" spc="-15" dirty="0">
                <a:latin typeface="Arial"/>
                <a:cs typeface="Arial"/>
              </a:rPr>
              <a:t> </a:t>
            </a:r>
            <a:r>
              <a:rPr lang="en-US" sz="1100" spc="-10" dirty="0">
                <a:latin typeface="Arial"/>
                <a:cs typeface="Arial"/>
              </a:rPr>
              <a:t>kno</a:t>
            </a:r>
            <a:r>
              <a:rPr lang="en-US" sz="1100" spc="-30" dirty="0">
                <a:latin typeface="Arial"/>
                <a:cs typeface="Arial"/>
              </a:rPr>
              <a:t>w</a:t>
            </a:r>
            <a:r>
              <a:rPr lang="en-US" sz="1100" spc="-10" dirty="0">
                <a:latin typeface="Arial"/>
                <a:cs typeface="Arial"/>
              </a:rPr>
              <a:t>ledge</a:t>
            </a:r>
            <a:r>
              <a:rPr lang="en-US" sz="1100" spc="-5" dirty="0">
                <a:latin typeface="Arial"/>
                <a:cs typeface="Arial"/>
              </a:rPr>
              <a:t> </a:t>
            </a:r>
            <a:r>
              <a:rPr lang="en-US" sz="1100" spc="-25" dirty="0">
                <a:latin typeface="Arial"/>
                <a:cs typeface="Arial"/>
              </a:rPr>
              <a:t>w</a:t>
            </a:r>
            <a:r>
              <a:rPr lang="en-US" sz="1100" spc="-10" dirty="0">
                <a:latin typeface="Arial"/>
                <a:cs typeface="Arial"/>
              </a:rPr>
              <a:t>ith</a:t>
            </a:r>
            <a:r>
              <a:rPr lang="en-US" sz="1100" spc="10" dirty="0">
                <a:latin typeface="Arial"/>
                <a:cs typeface="Arial"/>
              </a:rPr>
              <a:t> </a:t>
            </a:r>
            <a:r>
              <a:rPr lang="en-US" sz="1100" spc="-10" dirty="0">
                <a:latin typeface="Arial"/>
                <a:cs typeface="Arial"/>
              </a:rPr>
              <a:t>add</a:t>
            </a:r>
            <a:r>
              <a:rPr lang="en-US" sz="1100" dirty="0">
                <a:latin typeface="Arial"/>
                <a:cs typeface="Arial"/>
              </a:rPr>
              <a:t>i</a:t>
            </a:r>
            <a:r>
              <a:rPr lang="en-US" sz="1100" spc="-10" dirty="0">
                <a:latin typeface="Arial"/>
                <a:cs typeface="Arial"/>
              </a:rPr>
              <a:t>tional ana</a:t>
            </a:r>
            <a:r>
              <a:rPr lang="en-US" sz="1100" dirty="0">
                <a:latin typeface="Arial"/>
                <a:cs typeface="Arial"/>
              </a:rPr>
              <a:t>l</a:t>
            </a:r>
            <a:r>
              <a:rPr lang="en-US" sz="1100" spc="-30" dirty="0">
                <a:latin typeface="Arial"/>
                <a:cs typeface="Arial"/>
              </a:rPr>
              <a:t>y</a:t>
            </a:r>
            <a:r>
              <a:rPr lang="en-US" sz="1100" spc="-10" dirty="0">
                <a:latin typeface="Arial"/>
                <a:cs typeface="Arial"/>
              </a:rPr>
              <a:t>sis</a:t>
            </a:r>
            <a:r>
              <a:rPr lang="en-US" sz="1100" dirty="0">
                <a:latin typeface="Arial"/>
                <a:cs typeface="Arial"/>
              </a:rPr>
              <a:t> </a:t>
            </a:r>
            <a:r>
              <a:rPr lang="en-US" sz="1100" spc="-10" dirty="0">
                <a:latin typeface="Arial"/>
                <a:cs typeface="Arial"/>
              </a:rPr>
              <a:t>of</a:t>
            </a:r>
            <a:r>
              <a:rPr lang="en-US" sz="1100" spc="10" dirty="0">
                <a:latin typeface="Arial"/>
                <a:cs typeface="Arial"/>
              </a:rPr>
              <a:t> </a:t>
            </a:r>
            <a:r>
              <a:rPr lang="en-US" sz="1100" spc="-15" dirty="0">
                <a:latin typeface="Arial"/>
                <a:cs typeface="Arial"/>
              </a:rPr>
              <a:t>mo</a:t>
            </a:r>
            <a:r>
              <a:rPr lang="en-US" sz="1100" spc="-5" dirty="0">
                <a:latin typeface="Arial"/>
                <a:cs typeface="Arial"/>
              </a:rPr>
              <a:t>st</a:t>
            </a:r>
            <a:r>
              <a:rPr lang="en-US" sz="1100" spc="10" dirty="0">
                <a:latin typeface="Arial"/>
                <a:cs typeface="Arial"/>
              </a:rPr>
              <a:t> </a:t>
            </a:r>
            <a:r>
              <a:rPr lang="en-US" sz="1100" spc="-10" dirty="0">
                <a:latin typeface="Arial"/>
                <a:cs typeface="Arial"/>
              </a:rPr>
              <a:t>successful</a:t>
            </a:r>
            <a:r>
              <a:rPr lang="en-US" sz="1100" spc="-25" dirty="0">
                <a:latin typeface="Arial"/>
                <a:cs typeface="Arial"/>
              </a:rPr>
              <a:t> </a:t>
            </a:r>
            <a:r>
              <a:rPr lang="en-US" sz="1100" spc="-10" dirty="0">
                <a:latin typeface="Arial"/>
                <a:cs typeface="Arial"/>
              </a:rPr>
              <a:t>social</a:t>
            </a:r>
            <a:r>
              <a:rPr lang="en-US" sz="1100" spc="-25" dirty="0">
                <a:latin typeface="Arial"/>
                <a:cs typeface="Arial"/>
              </a:rPr>
              <a:t> </a:t>
            </a:r>
            <a:r>
              <a:rPr lang="en-US" sz="1100" spc="-10" dirty="0">
                <a:latin typeface="Arial"/>
                <a:cs typeface="Arial"/>
              </a:rPr>
              <a:t>campa</a:t>
            </a:r>
            <a:r>
              <a:rPr lang="en-US" sz="1100" dirty="0">
                <a:latin typeface="Arial"/>
                <a:cs typeface="Arial"/>
              </a:rPr>
              <a:t>i</a:t>
            </a:r>
            <a:r>
              <a:rPr lang="en-US" sz="1100" spc="-10" dirty="0">
                <a:latin typeface="Arial"/>
                <a:cs typeface="Arial"/>
              </a:rPr>
              <a:t>gn</a:t>
            </a:r>
            <a:r>
              <a:rPr lang="en-US" sz="1100" spc="-5" dirty="0">
                <a:latin typeface="Arial"/>
                <a:cs typeface="Arial"/>
              </a:rPr>
              <a:t>s.</a:t>
            </a:r>
            <a:endParaRPr lang="en-US" sz="1100" dirty="0">
              <a:latin typeface="Arial"/>
              <a:cs typeface="Arial"/>
            </a:endParaRPr>
          </a:p>
          <a:p>
            <a:pPr marL="184150" marR="5080" indent="-171450">
              <a:lnSpc>
                <a:spcPct val="100000"/>
              </a:lnSpc>
              <a:spcBef>
                <a:spcPts val="384"/>
              </a:spcBef>
              <a:buClr>
                <a:srgbClr val="79A217"/>
              </a:buClr>
              <a:buFont typeface="Wingdings" charset="2"/>
              <a:buChar char="v"/>
              <a:tabLst>
                <a:tab pos="355600" algn="l"/>
              </a:tabLst>
            </a:pPr>
            <a:r>
              <a:rPr lang="en-US" sz="1100" spc="-10" dirty="0">
                <a:latin typeface="Arial"/>
                <a:cs typeface="Arial"/>
              </a:rPr>
              <a:t>Ident</a:t>
            </a:r>
            <a:r>
              <a:rPr lang="en-US" sz="1100" dirty="0">
                <a:latin typeface="Arial"/>
                <a:cs typeface="Arial"/>
              </a:rPr>
              <a:t>i</a:t>
            </a:r>
            <a:r>
              <a:rPr lang="en-US" sz="1100" spc="-10" dirty="0">
                <a:latin typeface="Arial"/>
                <a:cs typeface="Arial"/>
              </a:rPr>
              <a:t>fied</a:t>
            </a:r>
            <a:r>
              <a:rPr lang="en-US" sz="1100" spc="-5" dirty="0">
                <a:latin typeface="Arial"/>
                <a:cs typeface="Arial"/>
              </a:rPr>
              <a:t> </a:t>
            </a:r>
            <a:r>
              <a:rPr lang="en-US" sz="1100" dirty="0">
                <a:latin typeface="Arial"/>
                <a:cs typeface="Arial"/>
              </a:rPr>
              <a:t>l</a:t>
            </a:r>
            <a:r>
              <a:rPr lang="en-US" sz="1100" spc="-10" dirty="0">
                <a:latin typeface="Arial"/>
                <a:cs typeface="Arial"/>
              </a:rPr>
              <a:t>ocal agents</a:t>
            </a:r>
            <a:r>
              <a:rPr lang="en-US" sz="1100" spc="5" dirty="0">
                <a:latin typeface="Arial"/>
                <a:cs typeface="Arial"/>
              </a:rPr>
              <a:t> </a:t>
            </a:r>
            <a:r>
              <a:rPr lang="en-US" sz="1100" spc="-10" dirty="0">
                <a:latin typeface="Arial"/>
                <a:cs typeface="Arial"/>
              </a:rPr>
              <a:t>as</a:t>
            </a:r>
            <a:r>
              <a:rPr lang="en-US" sz="1100" dirty="0">
                <a:latin typeface="Arial"/>
                <a:cs typeface="Arial"/>
              </a:rPr>
              <a:t> </a:t>
            </a:r>
            <a:r>
              <a:rPr lang="en-US" sz="1100" spc="-10" dirty="0">
                <a:latin typeface="Arial"/>
                <a:cs typeface="Arial"/>
              </a:rPr>
              <a:t>key</a:t>
            </a:r>
            <a:r>
              <a:rPr lang="en-US" sz="1100" dirty="0">
                <a:latin typeface="Arial"/>
                <a:cs typeface="Arial"/>
              </a:rPr>
              <a:t> </a:t>
            </a:r>
            <a:r>
              <a:rPr lang="en-US" sz="1100" spc="-10" dirty="0">
                <a:latin typeface="Arial"/>
                <a:cs typeface="Arial"/>
              </a:rPr>
              <a:t>con</a:t>
            </a:r>
            <a:r>
              <a:rPr lang="en-US" sz="1100" spc="-5" dirty="0">
                <a:latin typeface="Arial"/>
                <a:cs typeface="Arial"/>
              </a:rPr>
              <a:t>v</a:t>
            </a:r>
            <a:r>
              <a:rPr lang="en-US" sz="1100" spc="-10" dirty="0">
                <a:latin typeface="Arial"/>
                <a:cs typeface="Arial"/>
              </a:rPr>
              <a:t>ersat</a:t>
            </a:r>
            <a:r>
              <a:rPr lang="en-US" sz="1100" dirty="0">
                <a:latin typeface="Arial"/>
                <a:cs typeface="Arial"/>
              </a:rPr>
              <a:t>i</a:t>
            </a:r>
            <a:r>
              <a:rPr lang="en-US" sz="1100" spc="-10" dirty="0">
                <a:latin typeface="Arial"/>
                <a:cs typeface="Arial"/>
              </a:rPr>
              <a:t>on</a:t>
            </a:r>
            <a:r>
              <a:rPr lang="en-US" sz="1100" spc="-5" dirty="0">
                <a:latin typeface="Arial"/>
                <a:cs typeface="Arial"/>
              </a:rPr>
              <a:t> </a:t>
            </a:r>
            <a:r>
              <a:rPr lang="en-US" sz="1100" spc="-10" dirty="0">
                <a:latin typeface="Arial"/>
                <a:cs typeface="Arial"/>
              </a:rPr>
              <a:t>dri</a:t>
            </a:r>
            <a:r>
              <a:rPr lang="en-US" sz="1100" spc="-5" dirty="0">
                <a:latin typeface="Arial"/>
                <a:cs typeface="Arial"/>
              </a:rPr>
              <a:t>v</a:t>
            </a:r>
            <a:r>
              <a:rPr lang="en-US" sz="1100" spc="-10" dirty="0">
                <a:latin typeface="Arial"/>
                <a:cs typeface="Arial"/>
              </a:rPr>
              <a:t>ers in</a:t>
            </a:r>
            <a:r>
              <a:rPr lang="en-US" sz="1100" spc="-5" dirty="0">
                <a:latin typeface="Arial"/>
                <a:cs typeface="Arial"/>
              </a:rPr>
              <a:t> </a:t>
            </a:r>
            <a:r>
              <a:rPr lang="en-US" sz="1100" spc="-10" dirty="0">
                <a:latin typeface="Arial"/>
                <a:cs typeface="Arial"/>
              </a:rPr>
              <a:t>targeted</a:t>
            </a:r>
            <a:r>
              <a:rPr lang="en-US" sz="1100" spc="20" dirty="0">
                <a:latin typeface="Arial"/>
                <a:cs typeface="Arial"/>
              </a:rPr>
              <a:t> </a:t>
            </a:r>
            <a:r>
              <a:rPr lang="en-US" sz="1100" spc="-10" dirty="0">
                <a:latin typeface="Arial"/>
                <a:cs typeface="Arial"/>
              </a:rPr>
              <a:t>region</a:t>
            </a:r>
            <a:r>
              <a:rPr lang="en-US" sz="1100" spc="-5" dirty="0">
                <a:latin typeface="Arial"/>
                <a:cs typeface="Arial"/>
              </a:rPr>
              <a:t>s.</a:t>
            </a:r>
            <a:endParaRPr lang="en-US" sz="1100" dirty="0">
              <a:latin typeface="Arial"/>
              <a:cs typeface="Arial"/>
            </a:endParaRPr>
          </a:p>
          <a:p>
            <a:pPr marL="184150" marR="200025" indent="-171450">
              <a:lnSpc>
                <a:spcPct val="100000"/>
              </a:lnSpc>
              <a:spcBef>
                <a:spcPts val="385"/>
              </a:spcBef>
              <a:buClr>
                <a:srgbClr val="79A217"/>
              </a:buClr>
              <a:buFont typeface="Wingdings" charset="2"/>
              <a:buChar char="v"/>
              <a:tabLst>
                <a:tab pos="355600" algn="l"/>
              </a:tabLst>
            </a:pPr>
            <a:r>
              <a:rPr lang="en-US" sz="1100" spc="-10" dirty="0">
                <a:latin typeface="Arial"/>
                <a:cs typeface="Arial"/>
              </a:rPr>
              <a:t>Drew</a:t>
            </a:r>
            <a:r>
              <a:rPr lang="en-US" sz="1100" spc="5" dirty="0">
                <a:latin typeface="Arial"/>
                <a:cs typeface="Arial"/>
              </a:rPr>
              <a:t> </a:t>
            </a:r>
            <a:r>
              <a:rPr lang="en-US" sz="1100" spc="-10" dirty="0">
                <a:latin typeface="Arial"/>
                <a:cs typeface="Arial"/>
              </a:rPr>
              <a:t>con</a:t>
            </a:r>
            <a:r>
              <a:rPr lang="en-US" sz="1100" spc="-5" dirty="0">
                <a:latin typeface="Arial"/>
                <a:cs typeface="Arial"/>
              </a:rPr>
              <a:t>c</a:t>
            </a:r>
            <a:r>
              <a:rPr lang="en-US" sz="1100" spc="-10" dirty="0">
                <a:latin typeface="Arial"/>
                <a:cs typeface="Arial"/>
              </a:rPr>
              <a:t>lusive</a:t>
            </a:r>
            <a:r>
              <a:rPr lang="en-US" sz="1100" spc="-40" dirty="0">
                <a:latin typeface="Arial"/>
                <a:cs typeface="Arial"/>
              </a:rPr>
              <a:t> </a:t>
            </a:r>
            <a:r>
              <a:rPr lang="en-US" sz="1100" spc="-10" dirty="0">
                <a:latin typeface="Arial"/>
                <a:cs typeface="Arial"/>
              </a:rPr>
              <a:t>eviden</a:t>
            </a:r>
            <a:r>
              <a:rPr lang="en-US" sz="1100" spc="-5" dirty="0">
                <a:latin typeface="Arial"/>
                <a:cs typeface="Arial"/>
              </a:rPr>
              <a:t>c</a:t>
            </a:r>
            <a:r>
              <a:rPr lang="en-US" sz="1100" spc="-10" dirty="0">
                <a:latin typeface="Arial"/>
                <a:cs typeface="Arial"/>
              </a:rPr>
              <a:t>e</a:t>
            </a:r>
            <a:r>
              <a:rPr lang="en-US" sz="1100" spc="-15" dirty="0">
                <a:latin typeface="Arial"/>
                <a:cs typeface="Arial"/>
              </a:rPr>
              <a:t> </a:t>
            </a:r>
            <a:r>
              <a:rPr lang="en-US" sz="1100" spc="-10" dirty="0">
                <a:latin typeface="Arial"/>
                <a:cs typeface="Arial"/>
              </a:rPr>
              <a:t>that</a:t>
            </a:r>
            <a:r>
              <a:rPr lang="en-US" sz="1100" spc="10" dirty="0">
                <a:latin typeface="Arial"/>
                <a:cs typeface="Arial"/>
              </a:rPr>
              <a:t> </a:t>
            </a:r>
            <a:r>
              <a:rPr lang="en-US" sz="1100" spc="-10" dirty="0">
                <a:latin typeface="Arial"/>
                <a:cs typeface="Arial"/>
              </a:rPr>
              <a:t>tradit</a:t>
            </a:r>
            <a:r>
              <a:rPr lang="en-US" sz="1100" dirty="0">
                <a:latin typeface="Arial"/>
                <a:cs typeface="Arial"/>
              </a:rPr>
              <a:t>i</a:t>
            </a:r>
            <a:r>
              <a:rPr lang="en-US" sz="1100" spc="-10" dirty="0">
                <a:latin typeface="Arial"/>
                <a:cs typeface="Arial"/>
              </a:rPr>
              <a:t>onal</a:t>
            </a:r>
            <a:r>
              <a:rPr lang="en-US" sz="1100" spc="5" dirty="0">
                <a:latin typeface="Arial"/>
                <a:cs typeface="Arial"/>
              </a:rPr>
              <a:t> </a:t>
            </a:r>
            <a:r>
              <a:rPr lang="en-US" sz="1100" spc="-15" dirty="0">
                <a:latin typeface="Arial"/>
                <a:cs typeface="Arial"/>
              </a:rPr>
              <a:t>med</a:t>
            </a:r>
            <a:r>
              <a:rPr lang="en-US" sz="1100" dirty="0">
                <a:latin typeface="Arial"/>
                <a:cs typeface="Arial"/>
              </a:rPr>
              <a:t>i</a:t>
            </a:r>
            <a:r>
              <a:rPr lang="en-US" sz="1100" spc="-10" dirty="0">
                <a:latin typeface="Arial"/>
                <a:cs typeface="Arial"/>
              </a:rPr>
              <a:t>a outreach</a:t>
            </a:r>
            <a:r>
              <a:rPr lang="en-US" sz="1100" spc="10" dirty="0">
                <a:latin typeface="Arial"/>
                <a:cs typeface="Arial"/>
              </a:rPr>
              <a:t> </a:t>
            </a:r>
            <a:r>
              <a:rPr lang="en-US" sz="1100" spc="-10" dirty="0">
                <a:latin typeface="Arial"/>
                <a:cs typeface="Arial"/>
              </a:rPr>
              <a:t>increases</a:t>
            </a:r>
            <a:r>
              <a:rPr lang="en-US" sz="1100" spc="5" dirty="0">
                <a:latin typeface="Arial"/>
                <a:cs typeface="Arial"/>
              </a:rPr>
              <a:t> </a:t>
            </a:r>
            <a:r>
              <a:rPr lang="en-US" sz="1100" spc="-10" dirty="0">
                <a:latin typeface="Arial"/>
                <a:cs typeface="Arial"/>
              </a:rPr>
              <a:t>con</a:t>
            </a:r>
            <a:r>
              <a:rPr lang="en-US" sz="1100" spc="-5" dirty="0">
                <a:latin typeface="Arial"/>
                <a:cs typeface="Arial"/>
              </a:rPr>
              <a:t>v</a:t>
            </a:r>
            <a:r>
              <a:rPr lang="en-US" sz="1100" spc="-10" dirty="0">
                <a:latin typeface="Arial"/>
                <a:cs typeface="Arial"/>
              </a:rPr>
              <a:t>ersat</a:t>
            </a:r>
            <a:r>
              <a:rPr lang="en-US" sz="1100" dirty="0">
                <a:latin typeface="Arial"/>
                <a:cs typeface="Arial"/>
              </a:rPr>
              <a:t>i</a:t>
            </a:r>
            <a:r>
              <a:rPr lang="en-US" sz="1100" spc="-10" dirty="0">
                <a:latin typeface="Arial"/>
                <a:cs typeface="Arial"/>
              </a:rPr>
              <a:t>on</a:t>
            </a:r>
            <a:endParaRPr lang="en-US" dirty="0"/>
          </a:p>
        </p:txBody>
      </p:sp>
      <p:sp>
        <p:nvSpPr>
          <p:cNvPr id="57" name="Rectangle 56"/>
          <p:cNvSpPr/>
          <p:nvPr/>
        </p:nvSpPr>
        <p:spPr>
          <a:xfrm>
            <a:off x="381000" y="4431268"/>
            <a:ext cx="1651601" cy="369332"/>
          </a:xfrm>
          <a:prstGeom prst="rect">
            <a:avLst/>
          </a:prstGeom>
        </p:spPr>
        <p:txBody>
          <a:bodyPr wrap="none">
            <a:spAutoFit/>
          </a:bodyPr>
          <a:lstStyle/>
          <a:p>
            <a:r>
              <a:rPr lang="en-US" b="1" dirty="0">
                <a:solidFill>
                  <a:srgbClr val="79A217"/>
                </a:solidFill>
              </a:rPr>
              <a:t>MASS MUTUAL </a:t>
            </a:r>
            <a:endParaRPr lang="en-US" b="1" dirty="0"/>
          </a:p>
        </p:txBody>
      </p:sp>
      <p:sp>
        <p:nvSpPr>
          <p:cNvPr id="58" name="Rectangle 57"/>
          <p:cNvSpPr/>
          <p:nvPr/>
        </p:nvSpPr>
        <p:spPr>
          <a:xfrm>
            <a:off x="381000" y="5791200"/>
            <a:ext cx="3505200" cy="415498"/>
          </a:xfrm>
          <a:prstGeom prst="rect">
            <a:avLst/>
          </a:prstGeom>
        </p:spPr>
        <p:txBody>
          <a:bodyPr wrap="square">
            <a:spAutoFit/>
          </a:bodyPr>
          <a:lstStyle/>
          <a:p>
            <a:r>
              <a:rPr lang="en-US" sz="1000" dirty="0"/>
              <a:t>MassMutual’s progress in increasing Hispanic conversation. </a:t>
            </a:r>
            <a:endParaRPr lang="en-US" sz="1000" dirty="0" smtClean="0"/>
          </a:p>
          <a:p>
            <a:r>
              <a:rPr lang="en-US" sz="1000" dirty="0" smtClean="0"/>
              <a:t>(last </a:t>
            </a:r>
            <a:r>
              <a:rPr lang="en-US" sz="1000" dirty="0"/>
              <a:t>3 months)</a:t>
            </a:r>
          </a:p>
        </p:txBody>
      </p:sp>
      <p:sp>
        <p:nvSpPr>
          <p:cNvPr id="59" name="Rectangle 58"/>
          <p:cNvSpPr>
            <a:spLocks noChangeArrowheads="1"/>
          </p:cNvSpPr>
          <p:nvPr/>
        </p:nvSpPr>
        <p:spPr bwMode="auto">
          <a:xfrm>
            <a:off x="4648200" y="762000"/>
            <a:ext cx="4191000" cy="16446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marL="12700" algn="ctr">
              <a:lnSpc>
                <a:spcPct val="100000"/>
              </a:lnSpc>
            </a:pPr>
            <a:r>
              <a:rPr lang="en-US" sz="1400" b="1" dirty="0" smtClean="0">
                <a:solidFill>
                  <a:srgbClr val="FF0000"/>
                </a:solidFill>
                <a:latin typeface="Arial"/>
                <a:cs typeface="Arial"/>
              </a:rPr>
              <a:t>O</a:t>
            </a:r>
            <a:r>
              <a:rPr lang="en-US" sz="1400" b="1" spc="5" dirty="0" smtClean="0">
                <a:solidFill>
                  <a:srgbClr val="FF0000"/>
                </a:solidFill>
                <a:latin typeface="Arial"/>
                <a:cs typeface="Arial"/>
              </a:rPr>
              <a:t>YE!</a:t>
            </a:r>
            <a:endParaRPr lang="en-US" sz="1400" dirty="0">
              <a:solidFill>
                <a:srgbClr val="FF0000"/>
              </a:solidFill>
              <a:latin typeface="Arial"/>
              <a:cs typeface="Arial"/>
            </a:endParaRPr>
          </a:p>
          <a:p>
            <a:pPr marL="355600" marR="5080" indent="-342900">
              <a:spcBef>
                <a:spcPts val="395"/>
              </a:spcBef>
              <a:buClr>
                <a:srgbClr val="FF0000"/>
              </a:buClr>
              <a:buFont typeface="Wingdings" charset="2"/>
              <a:buChar char="v"/>
              <a:tabLst>
                <a:tab pos="355600" algn="l"/>
              </a:tabLst>
            </a:pPr>
            <a:r>
              <a:rPr lang="en-US" sz="1100" spc="-10" dirty="0">
                <a:latin typeface="Arial"/>
                <a:cs typeface="Arial"/>
              </a:rPr>
              <a:t>Using OYE! insights on monthly basis – Observed upward trend in Hispanic online mentions with total conversation increasing month over month</a:t>
            </a:r>
            <a:r>
              <a:rPr lang="en-US" sz="1100" spc="-10" dirty="0" smtClean="0">
                <a:latin typeface="Arial"/>
                <a:cs typeface="Arial"/>
              </a:rPr>
              <a:t>.</a:t>
            </a:r>
          </a:p>
          <a:p>
            <a:pPr marL="355600" marR="5080" indent="-342900">
              <a:spcBef>
                <a:spcPts val="395"/>
              </a:spcBef>
              <a:buClr>
                <a:srgbClr val="FF0000"/>
              </a:buClr>
              <a:buFont typeface="Wingdings" charset="2"/>
              <a:buChar char="v"/>
              <a:tabLst>
                <a:tab pos="355600" algn="l"/>
              </a:tabLst>
            </a:pPr>
            <a:r>
              <a:rPr lang="en-US" sz="1100" spc="-10" dirty="0">
                <a:latin typeface="Arial"/>
                <a:cs typeface="Arial"/>
              </a:rPr>
              <a:t>Po</a:t>
            </a:r>
            <a:r>
              <a:rPr lang="en-US" sz="1100" spc="-5" dirty="0">
                <a:latin typeface="Arial"/>
                <a:cs typeface="Arial"/>
              </a:rPr>
              <a:t>s</a:t>
            </a:r>
            <a:r>
              <a:rPr lang="en-US" sz="1100" spc="-10" dirty="0">
                <a:latin typeface="Arial"/>
                <a:cs typeface="Arial"/>
              </a:rPr>
              <a:t>itive</a:t>
            </a:r>
            <a:r>
              <a:rPr lang="en-US" sz="1100" spc="-25" dirty="0">
                <a:latin typeface="Arial"/>
                <a:cs typeface="Arial"/>
              </a:rPr>
              <a:t> </a:t>
            </a:r>
            <a:r>
              <a:rPr lang="en-US" sz="1100" spc="-10" dirty="0">
                <a:latin typeface="Arial"/>
                <a:cs typeface="Arial"/>
              </a:rPr>
              <a:t>sent</a:t>
            </a:r>
            <a:r>
              <a:rPr lang="en-US" sz="1100" dirty="0">
                <a:latin typeface="Arial"/>
                <a:cs typeface="Arial"/>
              </a:rPr>
              <a:t>i</a:t>
            </a:r>
            <a:r>
              <a:rPr lang="en-US" sz="1100" spc="-10" dirty="0">
                <a:latin typeface="Arial"/>
                <a:cs typeface="Arial"/>
              </a:rPr>
              <a:t>ment</a:t>
            </a:r>
            <a:r>
              <a:rPr lang="en-US" sz="1100" spc="10" dirty="0">
                <a:latin typeface="Arial"/>
                <a:cs typeface="Arial"/>
              </a:rPr>
              <a:t> </a:t>
            </a:r>
            <a:r>
              <a:rPr lang="en-US" sz="1100" spc="-10" dirty="0">
                <a:latin typeface="Arial"/>
                <a:cs typeface="Arial"/>
              </a:rPr>
              <a:t>has increased</a:t>
            </a:r>
            <a:r>
              <a:rPr lang="en-US" sz="1100" spc="-5" dirty="0">
                <a:latin typeface="Arial"/>
                <a:cs typeface="Arial"/>
              </a:rPr>
              <a:t> </a:t>
            </a:r>
            <a:r>
              <a:rPr lang="en-US" sz="1100" spc="-10" dirty="0">
                <a:latin typeface="Arial"/>
                <a:cs typeface="Arial"/>
              </a:rPr>
              <a:t>cons</a:t>
            </a:r>
            <a:r>
              <a:rPr lang="en-US" sz="1100" dirty="0">
                <a:latin typeface="Arial"/>
                <a:cs typeface="Arial"/>
              </a:rPr>
              <a:t>i</a:t>
            </a:r>
            <a:r>
              <a:rPr lang="en-US" sz="1100" spc="-10" dirty="0">
                <a:latin typeface="Arial"/>
                <a:cs typeface="Arial"/>
              </a:rPr>
              <a:t>stently</a:t>
            </a:r>
            <a:r>
              <a:rPr lang="en-US" sz="1100" spc="-5" dirty="0">
                <a:latin typeface="Arial"/>
                <a:cs typeface="Arial"/>
              </a:rPr>
              <a:t> </a:t>
            </a:r>
            <a:r>
              <a:rPr lang="en-US" sz="1100" spc="-10" dirty="0">
                <a:latin typeface="Arial"/>
                <a:cs typeface="Arial"/>
              </a:rPr>
              <a:t>-</a:t>
            </a:r>
            <a:r>
              <a:rPr lang="en-US" sz="1100" spc="5" dirty="0">
                <a:latin typeface="Arial"/>
                <a:cs typeface="Arial"/>
              </a:rPr>
              <a:t> </a:t>
            </a:r>
            <a:r>
              <a:rPr lang="en-US" sz="1100" spc="-15" dirty="0">
                <a:latin typeface="Arial"/>
                <a:cs typeface="Arial"/>
              </a:rPr>
              <a:t>up</a:t>
            </a:r>
            <a:r>
              <a:rPr lang="en-US" sz="1100" spc="-10" dirty="0">
                <a:latin typeface="Arial"/>
                <a:cs typeface="Arial"/>
              </a:rPr>
              <a:t> to</a:t>
            </a:r>
            <a:r>
              <a:rPr lang="en-US" sz="1100" spc="10" dirty="0">
                <a:latin typeface="Arial"/>
                <a:cs typeface="Arial"/>
              </a:rPr>
              <a:t> </a:t>
            </a:r>
            <a:r>
              <a:rPr lang="en-US" sz="1100" spc="-15" dirty="0">
                <a:latin typeface="Arial"/>
                <a:cs typeface="Arial"/>
              </a:rPr>
              <a:t>60%</a:t>
            </a:r>
            <a:r>
              <a:rPr lang="en-US" sz="1100" spc="5" dirty="0">
                <a:latin typeface="Arial"/>
                <a:cs typeface="Arial"/>
              </a:rPr>
              <a:t> </a:t>
            </a:r>
            <a:r>
              <a:rPr lang="en-US" sz="1100" spc="-10" dirty="0">
                <a:latin typeface="Arial"/>
                <a:cs typeface="Arial"/>
              </a:rPr>
              <a:t>in</a:t>
            </a:r>
            <a:r>
              <a:rPr lang="en-US" sz="1100" spc="-5" dirty="0">
                <a:latin typeface="Arial"/>
                <a:cs typeface="Arial"/>
              </a:rPr>
              <a:t> </a:t>
            </a:r>
            <a:r>
              <a:rPr lang="en-US" sz="1100" spc="-10" dirty="0">
                <a:latin typeface="Arial"/>
                <a:cs typeface="Arial"/>
              </a:rPr>
              <a:t>2015.</a:t>
            </a:r>
            <a:endParaRPr lang="en-US" sz="1100" dirty="0">
              <a:latin typeface="Arial"/>
              <a:cs typeface="Arial"/>
            </a:endParaRPr>
          </a:p>
          <a:p>
            <a:pPr marL="355600" marR="5080" indent="-342900">
              <a:spcBef>
                <a:spcPts val="395"/>
              </a:spcBef>
              <a:buClr>
                <a:srgbClr val="FF0000"/>
              </a:buClr>
              <a:buFont typeface="Wingdings" charset="2"/>
              <a:buChar char="v"/>
              <a:tabLst>
                <a:tab pos="355600" algn="l"/>
              </a:tabLst>
            </a:pPr>
            <a:r>
              <a:rPr lang="en-US" sz="1100" spc="-10" dirty="0">
                <a:latin typeface="Arial"/>
                <a:cs typeface="Arial"/>
              </a:rPr>
              <a:t>Brand</a:t>
            </a:r>
            <a:r>
              <a:rPr lang="en-US" sz="1100" spc="10" dirty="0">
                <a:latin typeface="Arial"/>
                <a:cs typeface="Arial"/>
              </a:rPr>
              <a:t> </a:t>
            </a:r>
            <a:r>
              <a:rPr lang="en-US" sz="1100" spc="-10" dirty="0">
                <a:latin typeface="Arial"/>
                <a:cs typeface="Arial"/>
              </a:rPr>
              <a:t>has</a:t>
            </a:r>
            <a:r>
              <a:rPr lang="en-US" sz="1100" spc="5" dirty="0">
                <a:latin typeface="Arial"/>
                <a:cs typeface="Arial"/>
              </a:rPr>
              <a:t> </a:t>
            </a:r>
            <a:r>
              <a:rPr lang="en-US" sz="1100" spc="-10" dirty="0">
                <a:latin typeface="Arial"/>
                <a:cs typeface="Arial"/>
              </a:rPr>
              <a:t>achieved</a:t>
            </a:r>
            <a:r>
              <a:rPr lang="en-US" sz="1100" spc="-15" dirty="0">
                <a:latin typeface="Arial"/>
                <a:cs typeface="Arial"/>
              </a:rPr>
              <a:t> </a:t>
            </a:r>
            <a:r>
              <a:rPr lang="en-US" sz="1100" spc="-10" dirty="0">
                <a:latin typeface="Arial"/>
                <a:cs typeface="Arial"/>
              </a:rPr>
              <a:t>under 1%</a:t>
            </a:r>
            <a:r>
              <a:rPr lang="en-US" sz="1100" spc="5" dirty="0">
                <a:latin typeface="Arial"/>
                <a:cs typeface="Arial"/>
              </a:rPr>
              <a:t> </a:t>
            </a:r>
            <a:r>
              <a:rPr lang="en-US" sz="1100" spc="-10" dirty="0">
                <a:latin typeface="Arial"/>
                <a:cs typeface="Arial"/>
              </a:rPr>
              <a:t>negat</a:t>
            </a:r>
            <a:r>
              <a:rPr lang="en-US" sz="1100" dirty="0">
                <a:latin typeface="Arial"/>
                <a:cs typeface="Arial"/>
              </a:rPr>
              <a:t>i</a:t>
            </a:r>
            <a:r>
              <a:rPr lang="en-US" sz="1100" spc="-10" dirty="0">
                <a:latin typeface="Arial"/>
                <a:cs typeface="Arial"/>
              </a:rPr>
              <a:t>ve</a:t>
            </a:r>
            <a:r>
              <a:rPr lang="en-US" sz="1100" spc="-5" dirty="0">
                <a:latin typeface="Arial"/>
                <a:cs typeface="Arial"/>
              </a:rPr>
              <a:t> </a:t>
            </a:r>
            <a:r>
              <a:rPr lang="en-US" sz="1100" spc="-10" dirty="0">
                <a:latin typeface="Arial"/>
                <a:cs typeface="Arial"/>
              </a:rPr>
              <a:t>sent</a:t>
            </a:r>
            <a:r>
              <a:rPr lang="en-US" sz="1100" dirty="0">
                <a:latin typeface="Arial"/>
                <a:cs typeface="Arial"/>
              </a:rPr>
              <a:t>i</a:t>
            </a:r>
            <a:r>
              <a:rPr lang="en-US" sz="1100" spc="-10" dirty="0">
                <a:latin typeface="Arial"/>
                <a:cs typeface="Arial"/>
              </a:rPr>
              <a:t>ment every</a:t>
            </a:r>
            <a:r>
              <a:rPr lang="en-US" sz="1100" spc="10" dirty="0">
                <a:latin typeface="Arial"/>
                <a:cs typeface="Arial"/>
              </a:rPr>
              <a:t> </a:t>
            </a:r>
            <a:r>
              <a:rPr lang="en-US" sz="1100" spc="-10" dirty="0">
                <a:latin typeface="Arial"/>
                <a:cs typeface="Arial"/>
              </a:rPr>
              <a:t>month</a:t>
            </a:r>
            <a:r>
              <a:rPr lang="en-US" sz="1100" spc="5" dirty="0">
                <a:latin typeface="Arial"/>
                <a:cs typeface="Arial"/>
              </a:rPr>
              <a:t> </a:t>
            </a:r>
            <a:r>
              <a:rPr lang="en-US" sz="1100" spc="-10" dirty="0">
                <a:latin typeface="Arial"/>
                <a:cs typeface="Arial"/>
              </a:rPr>
              <a:t>since mea</a:t>
            </a:r>
            <a:r>
              <a:rPr lang="en-US" sz="1100" spc="-5" dirty="0">
                <a:latin typeface="Arial"/>
                <a:cs typeface="Arial"/>
              </a:rPr>
              <a:t>s</a:t>
            </a:r>
            <a:r>
              <a:rPr lang="en-US" sz="1100" spc="-10" dirty="0">
                <a:latin typeface="Arial"/>
                <a:cs typeface="Arial"/>
              </a:rPr>
              <a:t>urement</a:t>
            </a:r>
            <a:r>
              <a:rPr lang="en-US" sz="1100" spc="20" dirty="0">
                <a:latin typeface="Arial"/>
                <a:cs typeface="Arial"/>
              </a:rPr>
              <a:t> </a:t>
            </a:r>
            <a:r>
              <a:rPr lang="en-US" sz="1100" spc="-10" dirty="0">
                <a:latin typeface="Arial"/>
                <a:cs typeface="Arial"/>
              </a:rPr>
              <a:t>began</a:t>
            </a:r>
            <a:r>
              <a:rPr lang="en-US" sz="1100" spc="-5" dirty="0">
                <a:latin typeface="Arial"/>
                <a:cs typeface="Arial"/>
              </a:rPr>
              <a:t> </a:t>
            </a:r>
            <a:r>
              <a:rPr lang="en-US" sz="1100" dirty="0">
                <a:latin typeface="Arial"/>
                <a:cs typeface="Arial"/>
              </a:rPr>
              <a:t>i</a:t>
            </a:r>
            <a:r>
              <a:rPr lang="en-US" sz="1100" spc="-10" dirty="0">
                <a:latin typeface="Arial"/>
                <a:cs typeface="Arial"/>
              </a:rPr>
              <a:t>n January</a:t>
            </a:r>
            <a:r>
              <a:rPr lang="en-US" sz="1100" dirty="0">
                <a:latin typeface="Arial"/>
                <a:cs typeface="Arial"/>
              </a:rPr>
              <a:t> </a:t>
            </a:r>
            <a:r>
              <a:rPr lang="en-US" sz="1100" spc="-10" dirty="0">
                <a:latin typeface="Arial"/>
                <a:cs typeface="Arial"/>
              </a:rPr>
              <a:t>2014</a:t>
            </a:r>
            <a:r>
              <a:rPr lang="en-US" sz="1100" spc="-10" dirty="0" smtClean="0">
                <a:latin typeface="Arial"/>
                <a:cs typeface="Arial"/>
              </a:rPr>
              <a:t>.</a:t>
            </a:r>
            <a:endParaRPr lang="en-US" sz="1100" spc="-10" dirty="0">
              <a:latin typeface="Arial"/>
              <a:cs typeface="Arial"/>
            </a:endParaRPr>
          </a:p>
        </p:txBody>
      </p:sp>
      <p:grpSp>
        <p:nvGrpSpPr>
          <p:cNvPr id="63" name="Group 62"/>
          <p:cNvGrpSpPr/>
          <p:nvPr/>
        </p:nvGrpSpPr>
        <p:grpSpPr>
          <a:xfrm>
            <a:off x="4821936" y="2514600"/>
            <a:ext cx="3864864" cy="2593777"/>
            <a:chOff x="4821936" y="2514600"/>
            <a:chExt cx="3864864" cy="2593777"/>
          </a:xfrm>
        </p:grpSpPr>
        <p:sp>
          <p:nvSpPr>
            <p:cNvPr id="60" name="object 9"/>
            <p:cNvSpPr txBox="1"/>
            <p:nvPr/>
          </p:nvSpPr>
          <p:spPr>
            <a:xfrm>
              <a:off x="5099432" y="4800600"/>
              <a:ext cx="3587368" cy="307777"/>
            </a:xfrm>
            <a:prstGeom prst="rect">
              <a:avLst/>
            </a:prstGeom>
          </p:spPr>
          <p:txBody>
            <a:bodyPr vert="horz" wrap="square" lIns="0" tIns="0" rIns="0" bIns="0" rtlCol="0">
              <a:spAutoFit/>
            </a:bodyPr>
            <a:lstStyle/>
            <a:p>
              <a:pPr marL="12700" marR="5080">
                <a:lnSpc>
                  <a:spcPct val="100000"/>
                </a:lnSpc>
              </a:pPr>
              <a:r>
                <a:rPr sz="1000" spc="-20" dirty="0">
                  <a:solidFill>
                    <a:srgbClr val="FF0000"/>
                  </a:solidFill>
                  <a:latin typeface="Calibri"/>
                  <a:cs typeface="Calibri"/>
                </a:rPr>
                <a:t>M</a:t>
              </a:r>
              <a:r>
                <a:rPr sz="1000" dirty="0">
                  <a:solidFill>
                    <a:srgbClr val="FF0000"/>
                  </a:solidFill>
                  <a:latin typeface="Calibri"/>
                  <a:cs typeface="Calibri"/>
                </a:rPr>
                <a:t>ass</a:t>
              </a:r>
              <a:r>
                <a:rPr sz="1000" spc="-20" dirty="0">
                  <a:solidFill>
                    <a:srgbClr val="FF0000"/>
                  </a:solidFill>
                  <a:latin typeface="Calibri"/>
                  <a:cs typeface="Calibri"/>
                </a:rPr>
                <a:t>M</a:t>
              </a:r>
              <a:r>
                <a:rPr sz="1000" dirty="0">
                  <a:solidFill>
                    <a:srgbClr val="FF0000"/>
                  </a:solidFill>
                  <a:latin typeface="Calibri"/>
                  <a:cs typeface="Calibri"/>
                </a:rPr>
                <a:t>utual</a:t>
              </a:r>
              <a:r>
                <a:rPr sz="1000" spc="-30" dirty="0">
                  <a:solidFill>
                    <a:srgbClr val="FF0000"/>
                  </a:solidFill>
                  <a:latin typeface="Calibri"/>
                  <a:cs typeface="Calibri"/>
                </a:rPr>
                <a:t> </a:t>
              </a:r>
              <a:r>
                <a:rPr sz="1000" dirty="0">
                  <a:solidFill>
                    <a:srgbClr val="FF0000"/>
                  </a:solidFill>
                  <a:latin typeface="Calibri"/>
                  <a:cs typeface="Calibri"/>
                </a:rPr>
                <a:t>above </a:t>
              </a:r>
              <a:r>
                <a:rPr sz="1000" spc="-10" dirty="0">
                  <a:solidFill>
                    <a:srgbClr val="FF0000"/>
                  </a:solidFill>
                  <a:latin typeface="Calibri"/>
                  <a:cs typeface="Calibri"/>
                </a:rPr>
                <a:t>m</a:t>
              </a:r>
              <a:r>
                <a:rPr sz="1000" dirty="0">
                  <a:solidFill>
                    <a:srgbClr val="FF0000"/>
                  </a:solidFill>
                  <a:latin typeface="Calibri"/>
                  <a:cs typeface="Calibri"/>
                </a:rPr>
                <a:t>entioni</a:t>
              </a:r>
              <a:r>
                <a:rPr sz="1000" spc="-10" dirty="0">
                  <a:solidFill>
                    <a:srgbClr val="FF0000"/>
                  </a:solidFill>
                  <a:latin typeface="Calibri"/>
                  <a:cs typeface="Calibri"/>
                </a:rPr>
                <a:t>n</a:t>
              </a:r>
              <a:r>
                <a:rPr sz="1000" dirty="0">
                  <a:solidFill>
                    <a:srgbClr val="FF0000"/>
                  </a:solidFill>
                  <a:latin typeface="Calibri"/>
                  <a:cs typeface="Calibri"/>
                </a:rPr>
                <a:t>g</a:t>
              </a:r>
              <a:r>
                <a:rPr sz="1000" spc="-45" dirty="0">
                  <a:solidFill>
                    <a:srgbClr val="FF0000"/>
                  </a:solidFill>
                  <a:latin typeface="Calibri"/>
                  <a:cs typeface="Calibri"/>
                </a:rPr>
                <a:t> </a:t>
              </a:r>
              <a:r>
                <a:rPr sz="1000" dirty="0">
                  <a:solidFill>
                    <a:srgbClr val="FF0000"/>
                  </a:solidFill>
                  <a:latin typeface="Calibri"/>
                  <a:cs typeface="Calibri"/>
                </a:rPr>
                <a:t>their</a:t>
              </a:r>
              <a:r>
                <a:rPr sz="1000" spc="-35" dirty="0">
                  <a:solidFill>
                    <a:srgbClr val="FF0000"/>
                  </a:solidFill>
                  <a:latin typeface="Calibri"/>
                  <a:cs typeface="Calibri"/>
                </a:rPr>
                <a:t> </a:t>
              </a:r>
              <a:r>
                <a:rPr sz="1000" dirty="0">
                  <a:solidFill>
                    <a:srgbClr val="FF0000"/>
                  </a:solidFill>
                  <a:latin typeface="Calibri"/>
                  <a:cs typeface="Calibri"/>
                </a:rPr>
                <a:t>ac</a:t>
              </a:r>
              <a:r>
                <a:rPr sz="1000" spc="5" dirty="0">
                  <a:solidFill>
                    <a:srgbClr val="FF0000"/>
                  </a:solidFill>
                  <a:latin typeface="Calibri"/>
                  <a:cs typeface="Calibri"/>
                </a:rPr>
                <a:t>t</a:t>
              </a:r>
              <a:r>
                <a:rPr sz="1000" dirty="0">
                  <a:solidFill>
                    <a:srgbClr val="FF0000"/>
                  </a:solidFill>
                  <a:latin typeface="Calibri"/>
                  <a:cs typeface="Calibri"/>
                </a:rPr>
                <a:t>ivati</a:t>
              </a:r>
              <a:r>
                <a:rPr sz="1000" spc="-15" dirty="0">
                  <a:solidFill>
                    <a:srgbClr val="FF0000"/>
                  </a:solidFill>
                  <a:latin typeface="Calibri"/>
                  <a:cs typeface="Calibri"/>
                </a:rPr>
                <a:t>o</a:t>
              </a:r>
              <a:r>
                <a:rPr sz="1000" dirty="0">
                  <a:solidFill>
                    <a:srgbClr val="FF0000"/>
                  </a:solidFill>
                  <a:latin typeface="Calibri"/>
                  <a:cs typeface="Calibri"/>
                </a:rPr>
                <a:t>n </a:t>
              </a:r>
              <a:r>
                <a:rPr sz="1000" spc="-10" dirty="0">
                  <a:solidFill>
                    <a:srgbClr val="FF0000"/>
                  </a:solidFill>
                  <a:latin typeface="Calibri"/>
                  <a:cs typeface="Calibri"/>
                </a:rPr>
                <a:t>w</a:t>
              </a:r>
              <a:r>
                <a:rPr sz="1000" dirty="0">
                  <a:solidFill>
                    <a:srgbClr val="FF0000"/>
                  </a:solidFill>
                  <a:latin typeface="Calibri"/>
                  <a:cs typeface="Calibri"/>
                </a:rPr>
                <a:t>ith</a:t>
              </a:r>
              <a:r>
                <a:rPr sz="1000" spc="-10" dirty="0">
                  <a:solidFill>
                    <a:srgbClr val="FF0000"/>
                  </a:solidFill>
                  <a:latin typeface="Calibri"/>
                  <a:cs typeface="Calibri"/>
                </a:rPr>
                <a:t> </a:t>
              </a:r>
              <a:r>
                <a:rPr sz="1000" dirty="0">
                  <a:solidFill>
                    <a:srgbClr val="FF0000"/>
                  </a:solidFill>
                  <a:latin typeface="Calibri"/>
                  <a:cs typeface="Calibri"/>
                </a:rPr>
                <a:t>partne</a:t>
              </a:r>
              <a:r>
                <a:rPr sz="1000" spc="-85" dirty="0">
                  <a:solidFill>
                    <a:srgbClr val="FF0000"/>
                  </a:solidFill>
                  <a:latin typeface="Calibri"/>
                  <a:cs typeface="Calibri"/>
                </a:rPr>
                <a:t>r</a:t>
              </a:r>
              <a:r>
                <a:rPr sz="1000" dirty="0">
                  <a:solidFill>
                    <a:srgbClr val="FF0000"/>
                  </a:solidFill>
                  <a:latin typeface="Calibri"/>
                  <a:cs typeface="Calibri"/>
                </a:rPr>
                <a:t>,</a:t>
              </a:r>
              <a:r>
                <a:rPr sz="1000" spc="-95" dirty="0">
                  <a:solidFill>
                    <a:srgbClr val="FF0000"/>
                  </a:solidFill>
                  <a:latin typeface="Calibri"/>
                  <a:cs typeface="Calibri"/>
                </a:rPr>
                <a:t> </a:t>
              </a:r>
              <a:r>
                <a:rPr sz="1000" dirty="0">
                  <a:solidFill>
                    <a:srgbClr val="FF0000"/>
                  </a:solidFill>
                  <a:latin typeface="Calibri"/>
                  <a:cs typeface="Calibri"/>
                </a:rPr>
                <a:t>ALP</a:t>
              </a:r>
              <a:r>
                <a:rPr sz="1000" spc="-120" dirty="0">
                  <a:solidFill>
                    <a:srgbClr val="FF0000"/>
                  </a:solidFill>
                  <a:latin typeface="Calibri"/>
                  <a:cs typeface="Calibri"/>
                </a:rPr>
                <a:t>F</a:t>
              </a:r>
              <a:r>
                <a:rPr sz="1000" dirty="0">
                  <a:solidFill>
                    <a:srgbClr val="FF0000"/>
                  </a:solidFill>
                  <a:latin typeface="Calibri"/>
                  <a:cs typeface="Calibri"/>
                </a:rPr>
                <a:t>A</a:t>
              </a:r>
              <a:r>
                <a:rPr sz="1000" spc="-55" dirty="0">
                  <a:solidFill>
                    <a:srgbClr val="FF0000"/>
                  </a:solidFill>
                  <a:latin typeface="Calibri"/>
                  <a:cs typeface="Calibri"/>
                </a:rPr>
                <a:t> </a:t>
              </a:r>
              <a:r>
                <a:rPr sz="1000" dirty="0">
                  <a:solidFill>
                    <a:srgbClr val="FF0000"/>
                  </a:solidFill>
                  <a:latin typeface="Calibri"/>
                  <a:cs typeface="Calibri"/>
                </a:rPr>
                <a:t>and their</a:t>
              </a:r>
              <a:r>
                <a:rPr sz="1000" spc="-30" dirty="0">
                  <a:solidFill>
                    <a:srgbClr val="FF0000"/>
                  </a:solidFill>
                  <a:latin typeface="Calibri"/>
                  <a:cs typeface="Calibri"/>
                </a:rPr>
                <a:t> </a:t>
              </a:r>
              <a:r>
                <a:rPr sz="1000" dirty="0">
                  <a:solidFill>
                    <a:srgbClr val="FF0000"/>
                  </a:solidFill>
                  <a:latin typeface="Calibri"/>
                  <a:cs typeface="Calibri"/>
                </a:rPr>
                <a:t>2015</a:t>
              </a:r>
              <a:r>
                <a:rPr sz="1000" spc="-20" dirty="0">
                  <a:solidFill>
                    <a:srgbClr val="FF0000"/>
                  </a:solidFill>
                  <a:latin typeface="Calibri"/>
                  <a:cs typeface="Calibri"/>
                </a:rPr>
                <a:t> </a:t>
              </a:r>
              <a:r>
                <a:rPr sz="1000" dirty="0">
                  <a:solidFill>
                    <a:srgbClr val="FF0000"/>
                  </a:solidFill>
                  <a:latin typeface="Calibri"/>
                  <a:cs typeface="Calibri"/>
                </a:rPr>
                <a:t>conven</a:t>
              </a:r>
              <a:r>
                <a:rPr sz="1000" spc="-10" dirty="0">
                  <a:solidFill>
                    <a:srgbClr val="FF0000"/>
                  </a:solidFill>
                  <a:latin typeface="Calibri"/>
                  <a:cs typeface="Calibri"/>
                </a:rPr>
                <a:t>t</a:t>
              </a:r>
              <a:r>
                <a:rPr sz="1000" dirty="0">
                  <a:solidFill>
                    <a:srgbClr val="FF0000"/>
                  </a:solidFill>
                  <a:latin typeface="Calibri"/>
                  <a:cs typeface="Calibri"/>
                </a:rPr>
                <a:t>ion</a:t>
              </a:r>
              <a:r>
                <a:rPr sz="1000" spc="-45" dirty="0">
                  <a:solidFill>
                    <a:srgbClr val="FF0000"/>
                  </a:solidFill>
                  <a:latin typeface="Calibri"/>
                  <a:cs typeface="Calibri"/>
                </a:rPr>
                <a:t> </a:t>
              </a:r>
              <a:r>
                <a:rPr sz="1000" spc="-10" dirty="0">
                  <a:solidFill>
                    <a:srgbClr val="FF0000"/>
                  </a:solidFill>
                  <a:latin typeface="Calibri"/>
                  <a:cs typeface="Calibri"/>
                </a:rPr>
                <a:t>w</a:t>
              </a:r>
              <a:r>
                <a:rPr sz="1000" dirty="0">
                  <a:solidFill>
                    <a:srgbClr val="FF0000"/>
                  </a:solidFill>
                  <a:latin typeface="Calibri"/>
                  <a:cs typeface="Calibri"/>
                </a:rPr>
                <a:t>ith Spanish</a:t>
              </a:r>
              <a:r>
                <a:rPr sz="1000" spc="-30" dirty="0">
                  <a:solidFill>
                    <a:srgbClr val="FF0000"/>
                  </a:solidFill>
                  <a:latin typeface="Calibri"/>
                  <a:cs typeface="Calibri"/>
                </a:rPr>
                <a:t> </a:t>
              </a:r>
              <a:r>
                <a:rPr sz="1000" dirty="0">
                  <a:solidFill>
                    <a:srgbClr val="FF0000"/>
                  </a:solidFill>
                  <a:latin typeface="Calibri"/>
                  <a:cs typeface="Calibri"/>
                </a:rPr>
                <a:t>posting</a:t>
              </a:r>
              <a:r>
                <a:rPr sz="1000" spc="-10" dirty="0">
                  <a:solidFill>
                    <a:srgbClr val="FF0000"/>
                  </a:solidFill>
                  <a:latin typeface="Calibri"/>
                  <a:cs typeface="Calibri"/>
                </a:rPr>
                <a:t>s</a:t>
              </a:r>
              <a:r>
                <a:rPr sz="1000" dirty="0">
                  <a:solidFill>
                    <a:srgbClr val="FF0000"/>
                  </a:solidFill>
                  <a:latin typeface="Calibri"/>
                  <a:cs typeface="Calibri"/>
                </a:rPr>
                <a:t>.</a:t>
              </a:r>
            </a:p>
          </p:txBody>
        </p:sp>
        <p:sp>
          <p:nvSpPr>
            <p:cNvPr id="61" name="object 12"/>
            <p:cNvSpPr/>
            <p:nvPr/>
          </p:nvSpPr>
          <p:spPr>
            <a:xfrm>
              <a:off x="4821936" y="2514600"/>
              <a:ext cx="3255264" cy="2496312"/>
            </a:xfrm>
            <a:prstGeom prst="rect">
              <a:avLst/>
            </a:prstGeom>
            <a:blipFill>
              <a:blip r:embed="rId2" cstate="print"/>
              <a:stretch>
                <a:fillRect/>
              </a:stretch>
            </a:blipFill>
          </p:spPr>
          <p:txBody>
            <a:bodyPr wrap="square" lIns="0" tIns="0" rIns="0" bIns="0" rtlCol="0"/>
            <a:lstStyle/>
            <a:p>
              <a:endParaRPr/>
            </a:p>
          </p:txBody>
        </p:sp>
        <p:sp>
          <p:nvSpPr>
            <p:cNvPr id="62" name="object 14"/>
            <p:cNvSpPr/>
            <p:nvPr/>
          </p:nvSpPr>
          <p:spPr>
            <a:xfrm>
              <a:off x="5020057" y="2590800"/>
              <a:ext cx="2667000" cy="2052574"/>
            </a:xfrm>
            <a:prstGeom prst="rect">
              <a:avLst/>
            </a:prstGeom>
            <a:blipFill>
              <a:blip r:embed="rId3" cstate="print"/>
              <a:stretch>
                <a:fillRect/>
              </a:stretch>
            </a:blipFill>
          </p:spPr>
          <p:txBody>
            <a:bodyPr wrap="square" lIns="0" tIns="0" rIns="0" bIns="0" rtlCol="0"/>
            <a:lstStyle/>
            <a:p>
              <a:endParaRPr/>
            </a:p>
          </p:txBody>
        </p:sp>
      </p:grpSp>
      <p:grpSp>
        <p:nvGrpSpPr>
          <p:cNvPr id="64" name="Group 63"/>
          <p:cNvGrpSpPr/>
          <p:nvPr/>
        </p:nvGrpSpPr>
        <p:grpSpPr>
          <a:xfrm>
            <a:off x="4876800" y="5334000"/>
            <a:ext cx="3350455" cy="238825"/>
            <a:chOff x="1117601" y="4651242"/>
            <a:chExt cx="4467273" cy="318432"/>
          </a:xfrm>
        </p:grpSpPr>
        <p:sp>
          <p:nvSpPr>
            <p:cNvPr id="65" name="Rectangle 64"/>
            <p:cNvSpPr/>
            <p:nvPr/>
          </p:nvSpPr>
          <p:spPr>
            <a:xfrm>
              <a:off x="1842868" y="4674046"/>
              <a:ext cx="3742006" cy="252706"/>
            </a:xfrm>
            <a:prstGeom prst="rect">
              <a:avLst/>
            </a:prstGeom>
            <a:solidFill>
              <a:srgbClr val="0D827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6" name="Rectangle 65"/>
            <p:cNvSpPr/>
            <p:nvPr/>
          </p:nvSpPr>
          <p:spPr>
            <a:xfrm>
              <a:off x="1117601" y="4651242"/>
              <a:ext cx="725267" cy="307775"/>
            </a:xfrm>
            <a:prstGeom prst="rect">
              <a:avLst/>
            </a:prstGeom>
          </p:spPr>
          <p:txBody>
            <a:bodyPr wrap="square">
              <a:spAutoFit/>
            </a:bodyPr>
            <a:lstStyle/>
            <a:p>
              <a:pPr algn="r"/>
              <a:r>
                <a:rPr lang="en-US" sz="900" dirty="0" smtClean="0">
                  <a:solidFill>
                    <a:schemeClr val="tx2">
                      <a:lumMod val="50000"/>
                    </a:schemeClr>
                  </a:solidFill>
                </a:rPr>
                <a:t>JULY</a:t>
              </a:r>
              <a:endParaRPr lang="en-US" sz="900" dirty="0">
                <a:solidFill>
                  <a:schemeClr val="tx2">
                    <a:lumMod val="50000"/>
                  </a:schemeClr>
                </a:solidFill>
              </a:endParaRPr>
            </a:p>
          </p:txBody>
        </p:sp>
        <p:sp>
          <p:nvSpPr>
            <p:cNvPr id="67" name="Rectangle 66"/>
            <p:cNvSpPr/>
            <p:nvPr/>
          </p:nvSpPr>
          <p:spPr>
            <a:xfrm>
              <a:off x="3917853" y="4661899"/>
              <a:ext cx="1627164" cy="307775"/>
            </a:xfrm>
            <a:prstGeom prst="rect">
              <a:avLst/>
            </a:prstGeom>
          </p:spPr>
          <p:txBody>
            <a:bodyPr wrap="square">
              <a:spAutoFit/>
            </a:bodyPr>
            <a:lstStyle/>
            <a:p>
              <a:pPr algn="r"/>
              <a:r>
                <a:rPr lang="en-US" sz="900" dirty="0" smtClean="0">
                  <a:solidFill>
                    <a:schemeClr val="bg1"/>
                  </a:solidFill>
                </a:rPr>
                <a:t>65%</a:t>
              </a:r>
              <a:endParaRPr lang="en-US" sz="900" dirty="0">
                <a:solidFill>
                  <a:schemeClr val="bg1"/>
                </a:solidFill>
              </a:endParaRPr>
            </a:p>
          </p:txBody>
        </p:sp>
      </p:grpSp>
      <p:grpSp>
        <p:nvGrpSpPr>
          <p:cNvPr id="78" name="Group 77"/>
          <p:cNvGrpSpPr/>
          <p:nvPr/>
        </p:nvGrpSpPr>
        <p:grpSpPr>
          <a:xfrm>
            <a:off x="4876800" y="5562601"/>
            <a:ext cx="2591973" cy="279518"/>
            <a:chOff x="4876800" y="5562600"/>
            <a:chExt cx="2591973" cy="254237"/>
          </a:xfrm>
        </p:grpSpPr>
        <p:sp>
          <p:nvSpPr>
            <p:cNvPr id="69" name="Rectangle 68"/>
            <p:cNvSpPr/>
            <p:nvPr/>
          </p:nvSpPr>
          <p:spPr>
            <a:xfrm>
              <a:off x="5420750" y="5603108"/>
              <a:ext cx="2046850" cy="189530"/>
            </a:xfrm>
            <a:prstGeom prst="rect">
              <a:avLst/>
            </a:prstGeom>
            <a:solidFill>
              <a:srgbClr val="FF66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0" name="Rectangle 69"/>
            <p:cNvSpPr/>
            <p:nvPr/>
          </p:nvSpPr>
          <p:spPr>
            <a:xfrm>
              <a:off x="4876800" y="5586005"/>
              <a:ext cx="543950" cy="230832"/>
            </a:xfrm>
            <a:prstGeom prst="rect">
              <a:avLst/>
            </a:prstGeom>
          </p:spPr>
          <p:txBody>
            <a:bodyPr wrap="square">
              <a:spAutoFit/>
            </a:bodyPr>
            <a:lstStyle/>
            <a:p>
              <a:pPr algn="r"/>
              <a:r>
                <a:rPr lang="en-US" sz="900" dirty="0" smtClean="0">
                  <a:solidFill>
                    <a:schemeClr val="tx2">
                      <a:lumMod val="50000"/>
                    </a:schemeClr>
                  </a:solidFill>
                </a:rPr>
                <a:t>JUNE</a:t>
              </a:r>
              <a:endParaRPr lang="en-US" sz="900" dirty="0">
                <a:solidFill>
                  <a:schemeClr val="tx2">
                    <a:lumMod val="50000"/>
                  </a:schemeClr>
                </a:solidFill>
              </a:endParaRPr>
            </a:p>
          </p:txBody>
        </p:sp>
        <p:sp>
          <p:nvSpPr>
            <p:cNvPr id="71" name="Rectangle 70"/>
            <p:cNvSpPr/>
            <p:nvPr/>
          </p:nvSpPr>
          <p:spPr>
            <a:xfrm>
              <a:off x="6248400" y="5562600"/>
              <a:ext cx="1220373" cy="230832"/>
            </a:xfrm>
            <a:prstGeom prst="rect">
              <a:avLst/>
            </a:prstGeom>
          </p:spPr>
          <p:txBody>
            <a:bodyPr wrap="square">
              <a:spAutoFit/>
            </a:bodyPr>
            <a:lstStyle/>
            <a:p>
              <a:pPr algn="r"/>
              <a:r>
                <a:rPr lang="en-US" sz="900" dirty="0" smtClean="0">
                  <a:solidFill>
                    <a:schemeClr val="bg1"/>
                  </a:solidFill>
                </a:rPr>
                <a:t>28%</a:t>
              </a:r>
              <a:endParaRPr lang="en-US" sz="900" dirty="0">
                <a:solidFill>
                  <a:schemeClr val="bg1"/>
                </a:solidFill>
              </a:endParaRPr>
            </a:p>
          </p:txBody>
        </p:sp>
      </p:grpSp>
      <p:grpSp>
        <p:nvGrpSpPr>
          <p:cNvPr id="77" name="Group 76"/>
          <p:cNvGrpSpPr/>
          <p:nvPr/>
        </p:nvGrpSpPr>
        <p:grpSpPr>
          <a:xfrm>
            <a:off x="4966816" y="5857174"/>
            <a:ext cx="1814984" cy="238826"/>
            <a:chOff x="4953000" y="5855112"/>
            <a:chExt cx="1814984" cy="238826"/>
          </a:xfrm>
        </p:grpSpPr>
        <p:sp>
          <p:nvSpPr>
            <p:cNvPr id="73" name="Rectangle 72"/>
            <p:cNvSpPr/>
            <p:nvPr/>
          </p:nvSpPr>
          <p:spPr>
            <a:xfrm>
              <a:off x="5410200" y="5872216"/>
              <a:ext cx="1317223" cy="189530"/>
            </a:xfrm>
            <a:prstGeom prst="rect">
              <a:avLst/>
            </a:prstGeom>
            <a:solidFill>
              <a:srgbClr val="E9A3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74" name="Rectangle 73"/>
            <p:cNvSpPr/>
            <p:nvPr/>
          </p:nvSpPr>
          <p:spPr>
            <a:xfrm>
              <a:off x="4953000" y="5855112"/>
              <a:ext cx="435377" cy="230832"/>
            </a:xfrm>
            <a:prstGeom prst="rect">
              <a:avLst/>
            </a:prstGeom>
          </p:spPr>
          <p:txBody>
            <a:bodyPr wrap="square">
              <a:spAutoFit/>
            </a:bodyPr>
            <a:lstStyle/>
            <a:p>
              <a:pPr algn="r"/>
              <a:r>
                <a:rPr lang="en-US" sz="900" dirty="0" smtClean="0">
                  <a:solidFill>
                    <a:schemeClr val="tx2">
                      <a:lumMod val="50000"/>
                    </a:schemeClr>
                  </a:solidFill>
                </a:rPr>
                <a:t>MAY</a:t>
              </a:r>
              <a:endParaRPr lang="en-US" sz="900" dirty="0">
                <a:solidFill>
                  <a:schemeClr val="tx2">
                    <a:lumMod val="50000"/>
                  </a:schemeClr>
                </a:solidFill>
              </a:endParaRPr>
            </a:p>
          </p:txBody>
        </p:sp>
        <p:sp>
          <p:nvSpPr>
            <p:cNvPr id="75" name="Rectangle 74"/>
            <p:cNvSpPr/>
            <p:nvPr/>
          </p:nvSpPr>
          <p:spPr>
            <a:xfrm>
              <a:off x="5791200" y="5863106"/>
              <a:ext cx="976784" cy="230832"/>
            </a:xfrm>
            <a:prstGeom prst="rect">
              <a:avLst/>
            </a:prstGeom>
          </p:spPr>
          <p:txBody>
            <a:bodyPr wrap="square">
              <a:spAutoFit/>
            </a:bodyPr>
            <a:lstStyle/>
            <a:p>
              <a:pPr algn="r"/>
              <a:r>
                <a:rPr lang="en-US" sz="900" dirty="0" smtClean="0">
                  <a:solidFill>
                    <a:schemeClr val="bg1"/>
                  </a:solidFill>
                </a:rPr>
                <a:t>7%</a:t>
              </a:r>
              <a:endParaRPr lang="en-US" sz="900" dirty="0">
                <a:solidFill>
                  <a:schemeClr val="bg1"/>
                </a:solidFill>
              </a:endParaRPr>
            </a:p>
          </p:txBody>
        </p:sp>
      </p:grpSp>
      <p:sp>
        <p:nvSpPr>
          <p:cNvPr id="76" name="Rectangle 75"/>
          <p:cNvSpPr/>
          <p:nvPr/>
        </p:nvSpPr>
        <p:spPr>
          <a:xfrm>
            <a:off x="5029199" y="6172200"/>
            <a:ext cx="3505200" cy="415498"/>
          </a:xfrm>
          <a:prstGeom prst="rect">
            <a:avLst/>
          </a:prstGeom>
        </p:spPr>
        <p:txBody>
          <a:bodyPr wrap="square">
            <a:spAutoFit/>
          </a:bodyPr>
          <a:lstStyle/>
          <a:p>
            <a:r>
              <a:rPr lang="en-US" sz="1000" dirty="0"/>
              <a:t>MassMutual’s progress in increasing Hispanic conversation. </a:t>
            </a:r>
            <a:endParaRPr lang="en-US" sz="1000" dirty="0" smtClean="0"/>
          </a:p>
          <a:p>
            <a:r>
              <a:rPr lang="en-US" sz="1000" dirty="0" smtClean="0"/>
              <a:t>(last </a:t>
            </a:r>
            <a:r>
              <a:rPr lang="en-US" sz="1000" dirty="0"/>
              <a:t>3 months)</a:t>
            </a:r>
          </a:p>
        </p:txBody>
      </p:sp>
      <p:pic>
        <p:nvPicPr>
          <p:cNvPr id="85" name="Picture 84" descr="lo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19800" y="228600"/>
            <a:ext cx="1546059" cy="401026"/>
          </a:xfrm>
          <a:prstGeom prst="rect">
            <a:avLst/>
          </a:prstGeom>
        </p:spPr>
      </p:pic>
    </p:spTree>
    <p:extLst>
      <p:ext uri="{BB962C8B-B14F-4D97-AF65-F5344CB8AC3E}">
        <p14:creationId xmlns:p14="http://schemas.microsoft.com/office/powerpoint/2010/main" val="402285600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additive="base">
                                        <p:cTn id="7" dur="500" fill="hold"/>
                                        <p:tgtEl>
                                          <p:spTgt spid="57"/>
                                        </p:tgtEl>
                                        <p:attrNameLst>
                                          <p:attrName>ppt_x</p:attrName>
                                        </p:attrNameLst>
                                      </p:cBhvr>
                                      <p:tavLst>
                                        <p:tav tm="0">
                                          <p:val>
                                            <p:strVal val="#ppt_x"/>
                                          </p:val>
                                        </p:tav>
                                        <p:tav tm="100000">
                                          <p:val>
                                            <p:strVal val="#ppt_x"/>
                                          </p:val>
                                        </p:tav>
                                      </p:tavLst>
                                    </p:anim>
                                    <p:anim calcmode="lin" valueType="num">
                                      <p:cBhvr additive="base">
                                        <p:cTn id="8" dur="500" fill="hold"/>
                                        <p:tgtEl>
                                          <p:spTgt spid="5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83"/>
                                        </p:tgtEl>
                                        <p:attrNameLst>
                                          <p:attrName>style.visibility</p:attrName>
                                        </p:attrNameLst>
                                      </p:cBhvr>
                                      <p:to>
                                        <p:strVal val="visible"/>
                                      </p:to>
                                    </p:set>
                                    <p:anim calcmode="lin" valueType="num">
                                      <p:cBhvr additive="base">
                                        <p:cTn id="12" dur="500" fill="hold"/>
                                        <p:tgtEl>
                                          <p:spTgt spid="83"/>
                                        </p:tgtEl>
                                        <p:attrNameLst>
                                          <p:attrName>ppt_x</p:attrName>
                                        </p:attrNameLst>
                                      </p:cBhvr>
                                      <p:tavLst>
                                        <p:tav tm="0">
                                          <p:val>
                                            <p:strVal val="1+#ppt_w/2"/>
                                          </p:val>
                                        </p:tav>
                                        <p:tav tm="100000">
                                          <p:val>
                                            <p:strVal val="#ppt_x"/>
                                          </p:val>
                                        </p:tav>
                                      </p:tavLst>
                                    </p:anim>
                                    <p:anim calcmode="lin" valueType="num">
                                      <p:cBhvr additive="base">
                                        <p:cTn id="13" dur="500" fill="hold"/>
                                        <p:tgtEl>
                                          <p:spTgt spid="83"/>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1"/>
                                        </p:tgtEl>
                                        <p:attrNameLst>
                                          <p:attrName>style.visibility</p:attrName>
                                        </p:attrNameLst>
                                      </p:cBhvr>
                                      <p:to>
                                        <p:strVal val="visible"/>
                                      </p:to>
                                    </p:set>
                                    <p:anim calcmode="lin" valueType="num">
                                      <p:cBhvr additive="base">
                                        <p:cTn id="17" dur="500" fill="hold"/>
                                        <p:tgtEl>
                                          <p:spTgt spid="81"/>
                                        </p:tgtEl>
                                        <p:attrNameLst>
                                          <p:attrName>ppt_x</p:attrName>
                                        </p:attrNameLst>
                                      </p:cBhvr>
                                      <p:tavLst>
                                        <p:tav tm="0">
                                          <p:val>
                                            <p:strVal val="1+#ppt_w/2"/>
                                          </p:val>
                                        </p:tav>
                                        <p:tav tm="100000">
                                          <p:val>
                                            <p:strVal val="#ppt_x"/>
                                          </p:val>
                                        </p:tav>
                                      </p:tavLst>
                                    </p:anim>
                                    <p:anim calcmode="lin" valueType="num">
                                      <p:cBhvr additive="base">
                                        <p:cTn id="18" dur="500" fill="hold"/>
                                        <p:tgtEl>
                                          <p:spTgt spid="81"/>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84"/>
                                        </p:tgtEl>
                                        <p:attrNameLst>
                                          <p:attrName>style.visibility</p:attrName>
                                        </p:attrNameLst>
                                      </p:cBhvr>
                                      <p:to>
                                        <p:strVal val="visible"/>
                                      </p:to>
                                    </p:set>
                                    <p:anim calcmode="lin" valueType="num">
                                      <p:cBhvr additive="base">
                                        <p:cTn id="22" dur="500" fill="hold"/>
                                        <p:tgtEl>
                                          <p:spTgt spid="84"/>
                                        </p:tgtEl>
                                        <p:attrNameLst>
                                          <p:attrName>ppt_x</p:attrName>
                                        </p:attrNameLst>
                                      </p:cBhvr>
                                      <p:tavLst>
                                        <p:tav tm="0">
                                          <p:val>
                                            <p:strVal val="1+#ppt_w/2"/>
                                          </p:val>
                                        </p:tav>
                                        <p:tav tm="100000">
                                          <p:val>
                                            <p:strVal val="#ppt_x"/>
                                          </p:val>
                                        </p:tav>
                                      </p:tavLst>
                                    </p:anim>
                                    <p:anim calcmode="lin" valueType="num">
                                      <p:cBhvr additive="base">
                                        <p:cTn id="23" dur="500" fill="hold"/>
                                        <p:tgtEl>
                                          <p:spTgt spid="84"/>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58"/>
                                        </p:tgtEl>
                                        <p:attrNameLst>
                                          <p:attrName>style.visibility</p:attrName>
                                        </p:attrNameLst>
                                      </p:cBhvr>
                                      <p:to>
                                        <p:strVal val="visible"/>
                                      </p:to>
                                    </p:set>
                                    <p:anim calcmode="lin" valueType="num">
                                      <p:cBhvr additive="base">
                                        <p:cTn id="27" dur="500" fill="hold"/>
                                        <p:tgtEl>
                                          <p:spTgt spid="58"/>
                                        </p:tgtEl>
                                        <p:attrNameLst>
                                          <p:attrName>ppt_x</p:attrName>
                                        </p:attrNameLst>
                                      </p:cBhvr>
                                      <p:tavLst>
                                        <p:tav tm="0">
                                          <p:val>
                                            <p:strVal val="#ppt_x"/>
                                          </p:val>
                                        </p:tav>
                                        <p:tav tm="100000">
                                          <p:val>
                                            <p:strVal val="#ppt_x"/>
                                          </p:val>
                                        </p:tav>
                                      </p:tavLst>
                                    </p:anim>
                                    <p:anim calcmode="lin" valueType="num">
                                      <p:cBhvr additive="base">
                                        <p:cTn id="28" dur="500" fill="hold"/>
                                        <p:tgtEl>
                                          <p:spTgt spid="5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59"/>
                                        </p:tgtEl>
                                        <p:attrNameLst>
                                          <p:attrName>style.visibility</p:attrName>
                                        </p:attrNameLst>
                                      </p:cBhvr>
                                      <p:to>
                                        <p:strVal val="visible"/>
                                      </p:to>
                                    </p:set>
                                    <p:anim calcmode="lin" valueType="num">
                                      <p:cBhvr additive="base">
                                        <p:cTn id="32" dur="2000" fill="hold"/>
                                        <p:tgtEl>
                                          <p:spTgt spid="59"/>
                                        </p:tgtEl>
                                        <p:attrNameLst>
                                          <p:attrName>ppt_x</p:attrName>
                                        </p:attrNameLst>
                                      </p:cBhvr>
                                      <p:tavLst>
                                        <p:tav tm="0">
                                          <p:val>
                                            <p:strVal val="1+#ppt_w/2"/>
                                          </p:val>
                                        </p:tav>
                                        <p:tav tm="100000">
                                          <p:val>
                                            <p:strVal val="#ppt_x"/>
                                          </p:val>
                                        </p:tav>
                                      </p:tavLst>
                                    </p:anim>
                                    <p:anim calcmode="lin" valueType="num">
                                      <p:cBhvr additive="base">
                                        <p:cTn id="33" dur="2000" fill="hold"/>
                                        <p:tgtEl>
                                          <p:spTgt spid="59"/>
                                        </p:tgtEl>
                                        <p:attrNameLst>
                                          <p:attrName>ppt_y</p:attrName>
                                        </p:attrNameLst>
                                      </p:cBhvr>
                                      <p:tavLst>
                                        <p:tav tm="0">
                                          <p:val>
                                            <p:strVal val="#ppt_y"/>
                                          </p:val>
                                        </p:tav>
                                        <p:tav tm="100000">
                                          <p:val>
                                            <p:strVal val="#ppt_y"/>
                                          </p:val>
                                        </p:tav>
                                      </p:tavLst>
                                    </p:anim>
                                  </p:childTnLst>
                                </p:cTn>
                              </p:par>
                            </p:childTnLst>
                          </p:cTn>
                        </p:par>
                        <p:par>
                          <p:cTn id="34" fill="hold">
                            <p:stCondLst>
                              <p:cond delay="4500"/>
                            </p:stCondLst>
                            <p:childTnLst>
                              <p:par>
                                <p:cTn id="35" presetID="2" presetClass="entr" presetSubtype="4" fill="hold" nodeType="afterEffect">
                                  <p:stCondLst>
                                    <p:cond delay="0"/>
                                  </p:stCondLst>
                                  <p:childTnLst>
                                    <p:set>
                                      <p:cBhvr>
                                        <p:cTn id="36" dur="1" fill="hold">
                                          <p:stCondLst>
                                            <p:cond delay="0"/>
                                          </p:stCondLst>
                                        </p:cTn>
                                        <p:tgtEl>
                                          <p:spTgt spid="63"/>
                                        </p:tgtEl>
                                        <p:attrNameLst>
                                          <p:attrName>style.visibility</p:attrName>
                                        </p:attrNameLst>
                                      </p:cBhvr>
                                      <p:to>
                                        <p:strVal val="visible"/>
                                      </p:to>
                                    </p:set>
                                    <p:anim calcmode="lin" valueType="num">
                                      <p:cBhvr additive="base">
                                        <p:cTn id="37" dur="3000" fill="hold"/>
                                        <p:tgtEl>
                                          <p:spTgt spid="63"/>
                                        </p:tgtEl>
                                        <p:attrNameLst>
                                          <p:attrName>ppt_x</p:attrName>
                                        </p:attrNameLst>
                                      </p:cBhvr>
                                      <p:tavLst>
                                        <p:tav tm="0">
                                          <p:val>
                                            <p:strVal val="#ppt_x"/>
                                          </p:val>
                                        </p:tav>
                                        <p:tav tm="100000">
                                          <p:val>
                                            <p:strVal val="#ppt_x"/>
                                          </p:val>
                                        </p:tav>
                                      </p:tavLst>
                                    </p:anim>
                                    <p:anim calcmode="lin" valueType="num">
                                      <p:cBhvr additive="base">
                                        <p:cTn id="38" dur="3000" fill="hold"/>
                                        <p:tgtEl>
                                          <p:spTgt spid="63"/>
                                        </p:tgtEl>
                                        <p:attrNameLst>
                                          <p:attrName>ppt_y</p:attrName>
                                        </p:attrNameLst>
                                      </p:cBhvr>
                                      <p:tavLst>
                                        <p:tav tm="0">
                                          <p:val>
                                            <p:strVal val="1+#ppt_h/2"/>
                                          </p:val>
                                        </p:tav>
                                        <p:tav tm="100000">
                                          <p:val>
                                            <p:strVal val="#ppt_y"/>
                                          </p:val>
                                        </p:tav>
                                      </p:tavLst>
                                    </p:anim>
                                  </p:childTnLst>
                                </p:cTn>
                              </p:par>
                            </p:childTnLst>
                          </p:cTn>
                        </p:par>
                        <p:par>
                          <p:cTn id="39" fill="hold">
                            <p:stCondLst>
                              <p:cond delay="7500"/>
                            </p:stCondLst>
                            <p:childTnLst>
                              <p:par>
                                <p:cTn id="40" presetID="2" presetClass="entr" presetSubtype="2" fill="hold" grpId="0" nodeType="afterEffect">
                                  <p:stCondLst>
                                    <p:cond delay="0"/>
                                  </p:stCondLst>
                                  <p:childTnLst>
                                    <p:set>
                                      <p:cBhvr>
                                        <p:cTn id="41" dur="1" fill="hold">
                                          <p:stCondLst>
                                            <p:cond delay="0"/>
                                          </p:stCondLst>
                                        </p:cTn>
                                        <p:tgtEl>
                                          <p:spTgt spid="76"/>
                                        </p:tgtEl>
                                        <p:attrNameLst>
                                          <p:attrName>style.visibility</p:attrName>
                                        </p:attrNameLst>
                                      </p:cBhvr>
                                      <p:to>
                                        <p:strVal val="visible"/>
                                      </p:to>
                                    </p:set>
                                    <p:anim calcmode="lin" valueType="num">
                                      <p:cBhvr additive="base">
                                        <p:cTn id="42" dur="1000" fill="hold"/>
                                        <p:tgtEl>
                                          <p:spTgt spid="76"/>
                                        </p:tgtEl>
                                        <p:attrNameLst>
                                          <p:attrName>ppt_x</p:attrName>
                                        </p:attrNameLst>
                                      </p:cBhvr>
                                      <p:tavLst>
                                        <p:tav tm="0">
                                          <p:val>
                                            <p:strVal val="1+#ppt_w/2"/>
                                          </p:val>
                                        </p:tav>
                                        <p:tav tm="100000">
                                          <p:val>
                                            <p:strVal val="#ppt_x"/>
                                          </p:val>
                                        </p:tav>
                                      </p:tavLst>
                                    </p:anim>
                                    <p:anim calcmode="lin" valueType="num">
                                      <p:cBhvr additive="base">
                                        <p:cTn id="43" dur="1000" fill="hold"/>
                                        <p:tgtEl>
                                          <p:spTgt spid="76"/>
                                        </p:tgtEl>
                                        <p:attrNameLst>
                                          <p:attrName>ppt_y</p:attrName>
                                        </p:attrNameLst>
                                      </p:cBhvr>
                                      <p:tavLst>
                                        <p:tav tm="0">
                                          <p:val>
                                            <p:strVal val="#ppt_y"/>
                                          </p:val>
                                        </p:tav>
                                        <p:tav tm="100000">
                                          <p:val>
                                            <p:strVal val="#ppt_y"/>
                                          </p:val>
                                        </p:tav>
                                      </p:tavLst>
                                    </p:anim>
                                  </p:childTnLst>
                                </p:cTn>
                              </p:par>
                            </p:childTnLst>
                          </p:cTn>
                        </p:par>
                        <p:par>
                          <p:cTn id="44" fill="hold">
                            <p:stCondLst>
                              <p:cond delay="8500"/>
                            </p:stCondLst>
                            <p:childTnLst>
                              <p:par>
                                <p:cTn id="45" presetID="2" presetClass="entr" presetSubtype="2" fill="hold" nodeType="afterEffect">
                                  <p:stCondLst>
                                    <p:cond delay="0"/>
                                  </p:stCondLst>
                                  <p:childTnLst>
                                    <p:set>
                                      <p:cBhvr>
                                        <p:cTn id="46" dur="1" fill="hold">
                                          <p:stCondLst>
                                            <p:cond delay="0"/>
                                          </p:stCondLst>
                                        </p:cTn>
                                        <p:tgtEl>
                                          <p:spTgt spid="77"/>
                                        </p:tgtEl>
                                        <p:attrNameLst>
                                          <p:attrName>style.visibility</p:attrName>
                                        </p:attrNameLst>
                                      </p:cBhvr>
                                      <p:to>
                                        <p:strVal val="visible"/>
                                      </p:to>
                                    </p:set>
                                    <p:anim calcmode="lin" valueType="num">
                                      <p:cBhvr additive="base">
                                        <p:cTn id="47" dur="500" fill="hold"/>
                                        <p:tgtEl>
                                          <p:spTgt spid="77"/>
                                        </p:tgtEl>
                                        <p:attrNameLst>
                                          <p:attrName>ppt_x</p:attrName>
                                        </p:attrNameLst>
                                      </p:cBhvr>
                                      <p:tavLst>
                                        <p:tav tm="0">
                                          <p:val>
                                            <p:strVal val="1+#ppt_w/2"/>
                                          </p:val>
                                        </p:tav>
                                        <p:tav tm="100000">
                                          <p:val>
                                            <p:strVal val="#ppt_x"/>
                                          </p:val>
                                        </p:tav>
                                      </p:tavLst>
                                    </p:anim>
                                    <p:anim calcmode="lin" valueType="num">
                                      <p:cBhvr additive="base">
                                        <p:cTn id="48" dur="500" fill="hold"/>
                                        <p:tgtEl>
                                          <p:spTgt spid="77"/>
                                        </p:tgtEl>
                                        <p:attrNameLst>
                                          <p:attrName>ppt_y</p:attrName>
                                        </p:attrNameLst>
                                      </p:cBhvr>
                                      <p:tavLst>
                                        <p:tav tm="0">
                                          <p:val>
                                            <p:strVal val="#ppt_y"/>
                                          </p:val>
                                        </p:tav>
                                        <p:tav tm="100000">
                                          <p:val>
                                            <p:strVal val="#ppt_y"/>
                                          </p:val>
                                        </p:tav>
                                      </p:tavLst>
                                    </p:anim>
                                  </p:childTnLst>
                                </p:cTn>
                              </p:par>
                            </p:childTnLst>
                          </p:cTn>
                        </p:par>
                        <p:par>
                          <p:cTn id="49" fill="hold">
                            <p:stCondLst>
                              <p:cond delay="9000"/>
                            </p:stCondLst>
                            <p:childTnLst>
                              <p:par>
                                <p:cTn id="50" presetID="2" presetClass="entr" presetSubtype="2" fill="hold" nodeType="afterEffect">
                                  <p:stCondLst>
                                    <p:cond delay="0"/>
                                  </p:stCondLst>
                                  <p:childTnLst>
                                    <p:set>
                                      <p:cBhvr>
                                        <p:cTn id="51" dur="1" fill="hold">
                                          <p:stCondLst>
                                            <p:cond delay="0"/>
                                          </p:stCondLst>
                                        </p:cTn>
                                        <p:tgtEl>
                                          <p:spTgt spid="78"/>
                                        </p:tgtEl>
                                        <p:attrNameLst>
                                          <p:attrName>style.visibility</p:attrName>
                                        </p:attrNameLst>
                                      </p:cBhvr>
                                      <p:to>
                                        <p:strVal val="visible"/>
                                      </p:to>
                                    </p:set>
                                    <p:anim calcmode="lin" valueType="num">
                                      <p:cBhvr additive="base">
                                        <p:cTn id="52" dur="500" fill="hold"/>
                                        <p:tgtEl>
                                          <p:spTgt spid="78"/>
                                        </p:tgtEl>
                                        <p:attrNameLst>
                                          <p:attrName>ppt_x</p:attrName>
                                        </p:attrNameLst>
                                      </p:cBhvr>
                                      <p:tavLst>
                                        <p:tav tm="0">
                                          <p:val>
                                            <p:strVal val="1+#ppt_w/2"/>
                                          </p:val>
                                        </p:tav>
                                        <p:tav tm="100000">
                                          <p:val>
                                            <p:strVal val="#ppt_x"/>
                                          </p:val>
                                        </p:tav>
                                      </p:tavLst>
                                    </p:anim>
                                    <p:anim calcmode="lin" valueType="num">
                                      <p:cBhvr additive="base">
                                        <p:cTn id="53" dur="500" fill="hold"/>
                                        <p:tgtEl>
                                          <p:spTgt spid="78"/>
                                        </p:tgtEl>
                                        <p:attrNameLst>
                                          <p:attrName>ppt_y</p:attrName>
                                        </p:attrNameLst>
                                      </p:cBhvr>
                                      <p:tavLst>
                                        <p:tav tm="0">
                                          <p:val>
                                            <p:strVal val="#ppt_y"/>
                                          </p:val>
                                        </p:tav>
                                        <p:tav tm="100000">
                                          <p:val>
                                            <p:strVal val="#ppt_y"/>
                                          </p:val>
                                        </p:tav>
                                      </p:tavLst>
                                    </p:anim>
                                  </p:childTnLst>
                                </p:cTn>
                              </p:par>
                            </p:childTnLst>
                          </p:cTn>
                        </p:par>
                        <p:par>
                          <p:cTn id="54" fill="hold">
                            <p:stCondLst>
                              <p:cond delay="9500"/>
                            </p:stCondLst>
                            <p:childTnLst>
                              <p:par>
                                <p:cTn id="55" presetID="2" presetClass="entr" presetSubtype="2" fill="hold" nodeType="afterEffect">
                                  <p:stCondLst>
                                    <p:cond delay="0"/>
                                  </p:stCondLst>
                                  <p:childTnLst>
                                    <p:set>
                                      <p:cBhvr>
                                        <p:cTn id="56" dur="1" fill="hold">
                                          <p:stCondLst>
                                            <p:cond delay="0"/>
                                          </p:stCondLst>
                                        </p:cTn>
                                        <p:tgtEl>
                                          <p:spTgt spid="64"/>
                                        </p:tgtEl>
                                        <p:attrNameLst>
                                          <p:attrName>style.visibility</p:attrName>
                                        </p:attrNameLst>
                                      </p:cBhvr>
                                      <p:to>
                                        <p:strVal val="visible"/>
                                      </p:to>
                                    </p:set>
                                    <p:anim calcmode="lin" valueType="num">
                                      <p:cBhvr additive="base">
                                        <p:cTn id="57" dur="500" fill="hold"/>
                                        <p:tgtEl>
                                          <p:spTgt spid="64"/>
                                        </p:tgtEl>
                                        <p:attrNameLst>
                                          <p:attrName>ppt_x</p:attrName>
                                        </p:attrNameLst>
                                      </p:cBhvr>
                                      <p:tavLst>
                                        <p:tav tm="0">
                                          <p:val>
                                            <p:strVal val="1+#ppt_w/2"/>
                                          </p:val>
                                        </p:tav>
                                        <p:tav tm="100000">
                                          <p:val>
                                            <p:strVal val="#ppt_x"/>
                                          </p:val>
                                        </p:tav>
                                      </p:tavLst>
                                    </p:anim>
                                    <p:anim calcmode="lin" valueType="num">
                                      <p:cBhvr additive="base">
                                        <p:cTn id="58" dur="5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59" grpId="0"/>
      <p:bldP spid="7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 4"/>
          <p:cNvGrpSpPr/>
          <p:nvPr/>
        </p:nvGrpSpPr>
        <p:grpSpPr>
          <a:xfrm>
            <a:off x="4671010" y="985520"/>
            <a:ext cx="4386263" cy="1059180"/>
            <a:chOff x="6343650" y="-737177"/>
            <a:chExt cx="5848350" cy="1412240"/>
          </a:xfrm>
        </p:grpSpPr>
        <p:sp>
          <p:nvSpPr>
            <p:cNvPr id="6" name="TextBox 5"/>
            <p:cNvSpPr txBox="1"/>
            <p:nvPr/>
          </p:nvSpPr>
          <p:spPr>
            <a:xfrm>
              <a:off x="6343650" y="-737177"/>
              <a:ext cx="5848350" cy="615553"/>
            </a:xfrm>
            <a:prstGeom prst="rect">
              <a:avLst/>
            </a:prstGeom>
            <a:noFill/>
          </p:spPr>
          <p:txBody>
            <a:bodyPr wrap="square" rtlCol="0">
              <a:spAutoFit/>
            </a:bodyPr>
            <a:lstStyle/>
            <a:p>
              <a:r>
                <a:rPr lang="en-US" sz="2400" b="1" dirty="0" smtClean="0">
                  <a:solidFill>
                    <a:srgbClr val="79A217"/>
                  </a:solidFill>
                </a:rPr>
                <a:t>2015 FINANCIAL INDUSTRY</a:t>
              </a:r>
              <a:endParaRPr lang="en-US" sz="2400" b="1" dirty="0">
                <a:solidFill>
                  <a:srgbClr val="79A217"/>
                </a:solidFill>
              </a:endParaRPr>
            </a:p>
          </p:txBody>
        </p:sp>
        <p:sp>
          <p:nvSpPr>
            <p:cNvPr id="7" name="Rectangle 6"/>
            <p:cNvSpPr/>
            <p:nvPr/>
          </p:nvSpPr>
          <p:spPr>
            <a:xfrm>
              <a:off x="6371751" y="-127577"/>
              <a:ext cx="5427883" cy="615553"/>
            </a:xfrm>
            <a:prstGeom prst="rect">
              <a:avLst/>
            </a:prstGeom>
          </p:spPr>
          <p:txBody>
            <a:bodyPr wrap="square">
              <a:spAutoFit/>
            </a:bodyPr>
            <a:lstStyle/>
            <a:p>
              <a:pPr marL="12700">
                <a:lnSpc>
                  <a:spcPct val="100000"/>
                </a:lnSpc>
              </a:pPr>
              <a:r>
                <a:rPr lang="en-US" sz="1200" b="1" dirty="0">
                  <a:latin typeface="Arial"/>
                  <a:cs typeface="Arial"/>
                </a:rPr>
                <a:t>OY</a:t>
              </a:r>
              <a:r>
                <a:rPr lang="en-US" sz="1200" b="1" spc="-5" dirty="0">
                  <a:latin typeface="Arial"/>
                  <a:cs typeface="Arial"/>
                </a:rPr>
                <a:t>E</a:t>
              </a:r>
              <a:r>
                <a:rPr lang="en-US" sz="1200" b="1" dirty="0">
                  <a:latin typeface="Arial"/>
                  <a:cs typeface="Arial"/>
                </a:rPr>
                <a:t>!</a:t>
              </a:r>
              <a:r>
                <a:rPr lang="en-US" sz="1200" b="1" spc="-10" dirty="0">
                  <a:latin typeface="Arial"/>
                  <a:cs typeface="Arial"/>
                </a:rPr>
                <a:t> ana</a:t>
              </a:r>
              <a:r>
                <a:rPr lang="en-US" sz="1200" b="1" dirty="0">
                  <a:latin typeface="Arial"/>
                  <a:cs typeface="Arial"/>
                </a:rPr>
                <a:t>l</a:t>
              </a:r>
              <a:r>
                <a:rPr lang="en-US" sz="1200" b="1" spc="-30" dirty="0">
                  <a:latin typeface="Arial"/>
                  <a:cs typeface="Arial"/>
                </a:rPr>
                <a:t>y</a:t>
              </a:r>
              <a:r>
                <a:rPr lang="en-US" sz="1200" b="1" dirty="0">
                  <a:latin typeface="Arial"/>
                  <a:cs typeface="Arial"/>
                </a:rPr>
                <a:t>tics</a:t>
              </a:r>
              <a:r>
                <a:rPr lang="en-US" sz="1200" b="1" spc="35" dirty="0">
                  <a:latin typeface="Arial"/>
                  <a:cs typeface="Arial"/>
                </a:rPr>
                <a:t> </a:t>
              </a:r>
              <a:r>
                <a:rPr lang="en-US" sz="1200" b="1" spc="-10" dirty="0">
                  <a:latin typeface="Arial"/>
                  <a:cs typeface="Arial"/>
                </a:rPr>
                <a:t>he</a:t>
              </a:r>
              <a:r>
                <a:rPr lang="en-US" sz="1200" b="1" dirty="0">
                  <a:latin typeface="Arial"/>
                  <a:cs typeface="Arial"/>
                </a:rPr>
                <a:t>l</a:t>
              </a:r>
              <a:r>
                <a:rPr lang="en-US" sz="1200" b="1" spc="-15" dirty="0">
                  <a:latin typeface="Arial"/>
                  <a:cs typeface="Arial"/>
                </a:rPr>
                <a:t>p</a:t>
              </a:r>
              <a:r>
                <a:rPr lang="en-US" sz="1200" b="1" dirty="0">
                  <a:latin typeface="Arial"/>
                  <a:cs typeface="Arial"/>
                </a:rPr>
                <a:t>s</a:t>
              </a:r>
              <a:r>
                <a:rPr lang="en-US" sz="1200" b="1" spc="10" dirty="0">
                  <a:latin typeface="Arial"/>
                  <a:cs typeface="Arial"/>
                </a:rPr>
                <a:t> </a:t>
              </a:r>
              <a:r>
                <a:rPr lang="en-US" sz="1200" b="1" spc="-10" dirty="0">
                  <a:latin typeface="Arial"/>
                  <a:cs typeface="Arial"/>
                </a:rPr>
                <a:t>o</a:t>
              </a:r>
              <a:r>
                <a:rPr lang="en-US" sz="1200" b="1" dirty="0">
                  <a:latin typeface="Arial"/>
                  <a:cs typeface="Arial"/>
                </a:rPr>
                <a:t>r</a:t>
              </a:r>
              <a:r>
                <a:rPr lang="en-US" sz="1200" b="1" spc="-10" dirty="0">
                  <a:latin typeface="Arial"/>
                  <a:cs typeface="Arial"/>
                </a:rPr>
                <a:t>gan</a:t>
              </a:r>
              <a:r>
                <a:rPr lang="en-US" sz="1200" b="1" dirty="0">
                  <a:latin typeface="Arial"/>
                  <a:cs typeface="Arial"/>
                </a:rPr>
                <a:t>iz</a:t>
              </a:r>
              <a:r>
                <a:rPr lang="en-US" sz="1200" b="1" spc="-15" dirty="0">
                  <a:latin typeface="Arial"/>
                  <a:cs typeface="Arial"/>
                </a:rPr>
                <a:t>a</a:t>
              </a:r>
              <a:r>
                <a:rPr lang="en-US" sz="1200" b="1" dirty="0">
                  <a:latin typeface="Arial"/>
                  <a:cs typeface="Arial"/>
                </a:rPr>
                <a:t>ti</a:t>
              </a:r>
              <a:r>
                <a:rPr lang="en-US" sz="1200" b="1" spc="-10" dirty="0">
                  <a:latin typeface="Arial"/>
                  <a:cs typeface="Arial"/>
                </a:rPr>
                <a:t>on</a:t>
              </a:r>
              <a:r>
                <a:rPr lang="en-US" sz="1200" b="1" dirty="0">
                  <a:latin typeface="Arial"/>
                  <a:cs typeface="Arial"/>
                </a:rPr>
                <a:t>s</a:t>
              </a:r>
              <a:r>
                <a:rPr lang="en-US" sz="1200" b="1" spc="20" dirty="0">
                  <a:latin typeface="Arial"/>
                  <a:cs typeface="Arial"/>
                </a:rPr>
                <a:t> </a:t>
              </a:r>
              <a:r>
                <a:rPr lang="en-US" sz="1200" b="1" spc="-10" dirty="0">
                  <a:latin typeface="Arial"/>
                  <a:cs typeface="Arial"/>
                </a:rPr>
                <a:t>be</a:t>
              </a:r>
              <a:r>
                <a:rPr lang="en-US" sz="1200" b="1" dirty="0">
                  <a:latin typeface="Arial"/>
                  <a:cs typeface="Arial"/>
                </a:rPr>
                <a:t>tt</a:t>
              </a:r>
              <a:r>
                <a:rPr lang="en-US" sz="1200" b="1" spc="-10" dirty="0">
                  <a:latin typeface="Arial"/>
                  <a:cs typeface="Arial"/>
                </a:rPr>
                <a:t>e</a:t>
              </a:r>
              <a:r>
                <a:rPr lang="en-US" sz="1200" b="1" dirty="0">
                  <a:latin typeface="Arial"/>
                  <a:cs typeface="Arial"/>
                </a:rPr>
                <a:t>r u</a:t>
              </a:r>
              <a:r>
                <a:rPr lang="en-US" sz="1200" b="1" spc="-10" dirty="0">
                  <a:latin typeface="Arial"/>
                  <a:cs typeface="Arial"/>
                </a:rPr>
                <a:t>nde</a:t>
              </a:r>
              <a:r>
                <a:rPr lang="en-US" sz="1200" b="1" dirty="0">
                  <a:latin typeface="Arial"/>
                  <a:cs typeface="Arial"/>
                </a:rPr>
                <a:t>rsta</a:t>
              </a:r>
              <a:r>
                <a:rPr lang="en-US" sz="1200" b="1" spc="-15" dirty="0">
                  <a:latin typeface="Arial"/>
                  <a:cs typeface="Arial"/>
                </a:rPr>
                <a:t>n</a:t>
              </a:r>
              <a:r>
                <a:rPr lang="en-US" sz="1200" b="1" dirty="0">
                  <a:latin typeface="Arial"/>
                  <a:cs typeface="Arial"/>
                </a:rPr>
                <a:t>d</a:t>
              </a:r>
              <a:r>
                <a:rPr lang="en-US" sz="1200" b="1" spc="20" dirty="0">
                  <a:latin typeface="Arial"/>
                  <a:cs typeface="Arial"/>
                </a:rPr>
                <a:t> </a:t>
              </a:r>
              <a:r>
                <a:rPr lang="en-US" sz="1200" b="1" dirty="0">
                  <a:latin typeface="Arial"/>
                  <a:cs typeface="Arial"/>
                </a:rPr>
                <a:t>the</a:t>
              </a:r>
              <a:r>
                <a:rPr lang="en-US" sz="1200" b="1" spc="-10" dirty="0">
                  <a:latin typeface="Arial"/>
                  <a:cs typeface="Arial"/>
                </a:rPr>
                <a:t> </a:t>
              </a:r>
              <a:r>
                <a:rPr lang="en-US" sz="1200" b="1" dirty="0">
                  <a:latin typeface="Arial"/>
                  <a:cs typeface="Arial"/>
                </a:rPr>
                <a:t>H</a:t>
              </a:r>
              <a:r>
                <a:rPr lang="en-US" sz="1200" b="1" spc="-10" dirty="0">
                  <a:latin typeface="Arial"/>
                  <a:cs typeface="Arial"/>
                </a:rPr>
                <a:t>i</a:t>
              </a:r>
              <a:r>
                <a:rPr lang="en-US" sz="1200" b="1" dirty="0">
                  <a:latin typeface="Arial"/>
                  <a:cs typeface="Arial"/>
                </a:rPr>
                <a:t>s</a:t>
              </a:r>
              <a:r>
                <a:rPr lang="en-US" sz="1200" b="1" spc="-10" dirty="0">
                  <a:latin typeface="Arial"/>
                  <a:cs typeface="Arial"/>
                </a:rPr>
                <a:t>pan</a:t>
              </a:r>
              <a:r>
                <a:rPr lang="en-US" sz="1200" b="1" dirty="0">
                  <a:latin typeface="Arial"/>
                  <a:cs typeface="Arial"/>
                </a:rPr>
                <a:t>ic</a:t>
              </a:r>
              <a:r>
                <a:rPr lang="en-US" sz="1200" b="1" spc="20" dirty="0">
                  <a:latin typeface="Arial"/>
                  <a:cs typeface="Arial"/>
                </a:rPr>
                <a:t> </a:t>
              </a:r>
              <a:r>
                <a:rPr lang="en-US" sz="1200" b="1" dirty="0">
                  <a:latin typeface="Arial"/>
                  <a:cs typeface="Arial"/>
                </a:rPr>
                <a:t>c</a:t>
              </a:r>
              <a:r>
                <a:rPr lang="en-US" sz="1200" b="1" spc="-10" dirty="0">
                  <a:latin typeface="Arial"/>
                  <a:cs typeface="Arial"/>
                </a:rPr>
                <a:t>on</a:t>
              </a:r>
              <a:r>
                <a:rPr lang="en-US" sz="1200" b="1" dirty="0">
                  <a:latin typeface="Arial"/>
                  <a:cs typeface="Arial"/>
                </a:rPr>
                <a:t>s</a:t>
              </a:r>
              <a:r>
                <a:rPr lang="en-US" sz="1200" b="1" spc="-10" dirty="0">
                  <a:latin typeface="Arial"/>
                  <a:cs typeface="Arial"/>
                </a:rPr>
                <a:t>u</a:t>
              </a:r>
              <a:r>
                <a:rPr lang="en-US" sz="1200" b="1" dirty="0">
                  <a:latin typeface="Arial"/>
                  <a:cs typeface="Arial"/>
                </a:rPr>
                <a:t>m</a:t>
              </a:r>
              <a:r>
                <a:rPr lang="en-US" sz="1200" b="1" spc="-10" dirty="0">
                  <a:latin typeface="Arial"/>
                  <a:cs typeface="Arial"/>
                </a:rPr>
                <a:t>e</a:t>
              </a:r>
              <a:r>
                <a:rPr lang="en-US" sz="1200" b="1" spc="-100" dirty="0">
                  <a:latin typeface="Arial"/>
                  <a:cs typeface="Arial"/>
                </a:rPr>
                <a:t>r</a:t>
              </a:r>
              <a:r>
                <a:rPr lang="en-US" sz="1200" b="1" dirty="0">
                  <a:latin typeface="Arial"/>
                  <a:cs typeface="Arial"/>
                </a:rPr>
                <a:t>.</a:t>
              </a:r>
            </a:p>
          </p:txBody>
        </p:sp>
        <p:sp>
          <p:nvSpPr>
            <p:cNvPr id="8" name="Rectangle 7"/>
            <p:cNvSpPr/>
            <p:nvPr/>
          </p:nvSpPr>
          <p:spPr>
            <a:xfrm>
              <a:off x="6516437" y="583623"/>
              <a:ext cx="457200" cy="914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6992687" y="583623"/>
              <a:ext cx="457200" cy="9144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7468937" y="583623"/>
              <a:ext cx="457200" cy="9144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7945187" y="583623"/>
              <a:ext cx="457200" cy="9144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2" name="Rectangle 11"/>
            <p:cNvSpPr/>
            <p:nvPr/>
          </p:nvSpPr>
          <p:spPr>
            <a:xfrm>
              <a:off x="8421436" y="583623"/>
              <a:ext cx="457200" cy="9144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nvGrpSpPr>
          <p:cNvPr id="2" name="Group 1"/>
          <p:cNvGrpSpPr/>
          <p:nvPr/>
        </p:nvGrpSpPr>
        <p:grpSpPr>
          <a:xfrm>
            <a:off x="4670330" y="2654300"/>
            <a:ext cx="4386943" cy="548640"/>
            <a:chOff x="4670330" y="2481620"/>
            <a:chExt cx="4386943" cy="548640"/>
          </a:xfrm>
        </p:grpSpPr>
        <p:sp>
          <p:nvSpPr>
            <p:cNvPr id="13" name="Rectangle 12"/>
            <p:cNvSpPr/>
            <p:nvPr/>
          </p:nvSpPr>
          <p:spPr>
            <a:xfrm>
              <a:off x="5364325" y="2514600"/>
              <a:ext cx="3692948" cy="430887"/>
            </a:xfrm>
            <a:prstGeom prst="rect">
              <a:avLst/>
            </a:prstGeom>
          </p:spPr>
          <p:txBody>
            <a:bodyPr wrap="square">
              <a:spAutoFit/>
            </a:bodyPr>
            <a:lstStyle/>
            <a:p>
              <a:r>
                <a:rPr lang="en-US" sz="1100" dirty="0">
                  <a:solidFill>
                    <a:schemeClr val="tx2">
                      <a:lumMod val="50000"/>
                    </a:schemeClr>
                  </a:solidFill>
                </a:rPr>
                <a:t>Financial service industry brands that ranked in top 5 - dedicated campaigns specifically targeting Hispanics.</a:t>
              </a:r>
            </a:p>
          </p:txBody>
        </p:sp>
        <p:sp>
          <p:nvSpPr>
            <p:cNvPr id="15" name="Oval 14"/>
            <p:cNvSpPr/>
            <p:nvPr/>
          </p:nvSpPr>
          <p:spPr>
            <a:xfrm>
              <a:off x="4670330" y="2481620"/>
              <a:ext cx="548640" cy="5486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6" name="Picture 1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36208" y="2641640"/>
              <a:ext cx="228600" cy="228600"/>
            </a:xfrm>
            <a:prstGeom prst="rect">
              <a:avLst/>
            </a:prstGeom>
          </p:spPr>
        </p:pic>
      </p:grpSp>
      <p:grpSp>
        <p:nvGrpSpPr>
          <p:cNvPr id="3" name="Group 2"/>
          <p:cNvGrpSpPr/>
          <p:nvPr/>
        </p:nvGrpSpPr>
        <p:grpSpPr>
          <a:xfrm>
            <a:off x="4670330" y="3492500"/>
            <a:ext cx="4386943" cy="600164"/>
            <a:chOff x="4670330" y="3200400"/>
            <a:chExt cx="4386943" cy="600164"/>
          </a:xfrm>
        </p:grpSpPr>
        <p:sp>
          <p:nvSpPr>
            <p:cNvPr id="17" name="Rectangle 16"/>
            <p:cNvSpPr/>
            <p:nvPr/>
          </p:nvSpPr>
          <p:spPr>
            <a:xfrm>
              <a:off x="5364325" y="3200400"/>
              <a:ext cx="3692948" cy="600164"/>
            </a:xfrm>
            <a:prstGeom prst="rect">
              <a:avLst/>
            </a:prstGeom>
          </p:spPr>
          <p:txBody>
            <a:bodyPr wrap="square">
              <a:spAutoFit/>
            </a:bodyPr>
            <a:lstStyle/>
            <a:p>
              <a:r>
                <a:rPr lang="en-US" sz="1100" spc="-10" dirty="0">
                  <a:latin typeface="Arial"/>
                  <a:cs typeface="Arial"/>
                </a:rPr>
                <a:t>Hispan</a:t>
              </a:r>
              <a:r>
                <a:rPr lang="en-US" sz="1100" dirty="0">
                  <a:latin typeface="Arial"/>
                  <a:cs typeface="Arial"/>
                </a:rPr>
                <a:t>i</a:t>
              </a:r>
              <a:r>
                <a:rPr lang="en-US" sz="1100" spc="-10" dirty="0">
                  <a:latin typeface="Arial"/>
                  <a:cs typeface="Arial"/>
                </a:rPr>
                <a:t>cs</a:t>
              </a:r>
              <a:r>
                <a:rPr lang="en-US" sz="1100" spc="-25" dirty="0">
                  <a:latin typeface="Arial"/>
                  <a:cs typeface="Arial"/>
                </a:rPr>
                <a:t> </a:t>
              </a:r>
              <a:r>
                <a:rPr lang="en-US" sz="1100" spc="-10" dirty="0">
                  <a:latin typeface="Arial"/>
                  <a:cs typeface="Arial"/>
                </a:rPr>
                <a:t>use</a:t>
              </a:r>
              <a:r>
                <a:rPr lang="en-US" sz="1100" spc="-5" dirty="0">
                  <a:latin typeface="Arial"/>
                  <a:cs typeface="Arial"/>
                </a:rPr>
                <a:t> </a:t>
              </a:r>
              <a:r>
                <a:rPr lang="en-US" sz="1100" spc="-10" dirty="0">
                  <a:latin typeface="Arial"/>
                  <a:cs typeface="Arial"/>
                </a:rPr>
                <a:t>Spanish</a:t>
              </a:r>
              <a:r>
                <a:rPr lang="en-US" sz="1100" spc="-25" dirty="0">
                  <a:latin typeface="Arial"/>
                  <a:cs typeface="Arial"/>
                </a:rPr>
                <a:t> </a:t>
              </a:r>
              <a:r>
                <a:rPr lang="en-US" sz="1100" spc="-10" dirty="0">
                  <a:latin typeface="Arial"/>
                  <a:cs typeface="Arial"/>
                </a:rPr>
                <a:t>more frequently</a:t>
              </a:r>
              <a:r>
                <a:rPr lang="en-US" sz="1100" spc="15" dirty="0">
                  <a:latin typeface="Arial"/>
                  <a:cs typeface="Arial"/>
                </a:rPr>
                <a:t> </a:t>
              </a:r>
              <a:r>
                <a:rPr lang="en-US" sz="1100" spc="-30" dirty="0">
                  <a:latin typeface="Arial"/>
                  <a:cs typeface="Arial"/>
                </a:rPr>
                <a:t>w</a:t>
              </a:r>
              <a:r>
                <a:rPr lang="en-US" sz="1100" spc="-10" dirty="0">
                  <a:latin typeface="Arial"/>
                  <a:cs typeface="Arial"/>
                </a:rPr>
                <a:t>hen</a:t>
              </a:r>
              <a:r>
                <a:rPr lang="en-US" sz="1100" spc="10" dirty="0">
                  <a:latin typeface="Arial"/>
                  <a:cs typeface="Arial"/>
                </a:rPr>
                <a:t> </a:t>
              </a:r>
              <a:r>
                <a:rPr lang="en-US" sz="1100" spc="-10" dirty="0">
                  <a:latin typeface="Arial"/>
                  <a:cs typeface="Arial"/>
                </a:rPr>
                <a:t>generating</a:t>
              </a:r>
              <a:r>
                <a:rPr lang="en-US" sz="1100" spc="10" dirty="0">
                  <a:latin typeface="Arial"/>
                  <a:cs typeface="Arial"/>
                </a:rPr>
                <a:t> </a:t>
              </a:r>
              <a:r>
                <a:rPr lang="en-US" sz="1100" spc="-10" dirty="0">
                  <a:latin typeface="Arial"/>
                  <a:cs typeface="Arial"/>
                </a:rPr>
                <a:t>personal content</a:t>
              </a:r>
              <a:r>
                <a:rPr lang="en-US" sz="1100" spc="10" dirty="0">
                  <a:latin typeface="Arial"/>
                  <a:cs typeface="Arial"/>
                </a:rPr>
                <a:t> </a:t>
              </a:r>
              <a:r>
                <a:rPr lang="en-US" sz="1100" spc="-10" dirty="0">
                  <a:latin typeface="Arial"/>
                  <a:cs typeface="Arial"/>
                </a:rPr>
                <a:t>oppo</a:t>
              </a:r>
              <a:r>
                <a:rPr lang="en-US" sz="1100" spc="-5" dirty="0">
                  <a:latin typeface="Arial"/>
                  <a:cs typeface="Arial"/>
                </a:rPr>
                <a:t>s</a:t>
              </a:r>
              <a:r>
                <a:rPr lang="en-US" sz="1100" spc="-10" dirty="0">
                  <a:latin typeface="Arial"/>
                  <a:cs typeface="Arial"/>
                </a:rPr>
                <a:t>ed</a:t>
              </a:r>
              <a:r>
                <a:rPr lang="en-US" sz="1100" spc="-5" dirty="0">
                  <a:latin typeface="Arial"/>
                  <a:cs typeface="Arial"/>
                </a:rPr>
                <a:t> </a:t>
              </a:r>
              <a:r>
                <a:rPr lang="en-US" sz="1100" spc="-10" dirty="0">
                  <a:latin typeface="Arial"/>
                  <a:cs typeface="Arial"/>
                </a:rPr>
                <a:t>to</a:t>
              </a:r>
              <a:r>
                <a:rPr lang="en-US" sz="1100" spc="10" dirty="0">
                  <a:latin typeface="Arial"/>
                  <a:cs typeface="Arial"/>
                </a:rPr>
                <a:t> </a:t>
              </a:r>
              <a:r>
                <a:rPr lang="en-US" sz="1100" spc="-10" dirty="0">
                  <a:latin typeface="Arial"/>
                  <a:cs typeface="Arial"/>
                </a:rPr>
                <a:t>responding</a:t>
              </a:r>
              <a:r>
                <a:rPr lang="en-US" sz="1100" spc="-5" dirty="0">
                  <a:latin typeface="Arial"/>
                  <a:cs typeface="Arial"/>
                </a:rPr>
                <a:t> </a:t>
              </a:r>
              <a:r>
                <a:rPr lang="en-US" sz="1100" spc="-10" dirty="0">
                  <a:latin typeface="Arial"/>
                  <a:cs typeface="Arial"/>
                </a:rPr>
                <a:t>to content</a:t>
              </a:r>
              <a:r>
                <a:rPr lang="en-US" sz="1100" spc="10" dirty="0">
                  <a:latin typeface="Arial"/>
                  <a:cs typeface="Arial"/>
                </a:rPr>
                <a:t> </a:t>
              </a:r>
              <a:r>
                <a:rPr lang="en-US" sz="1100" spc="-10" dirty="0">
                  <a:latin typeface="Arial"/>
                  <a:cs typeface="Arial"/>
                </a:rPr>
                <a:t>pub</a:t>
              </a:r>
              <a:r>
                <a:rPr lang="en-US" sz="1100" dirty="0">
                  <a:latin typeface="Arial"/>
                  <a:cs typeface="Arial"/>
                </a:rPr>
                <a:t>l</a:t>
              </a:r>
              <a:r>
                <a:rPr lang="en-US" sz="1100" spc="-10" dirty="0">
                  <a:latin typeface="Arial"/>
                  <a:cs typeface="Arial"/>
                </a:rPr>
                <a:t>ished</a:t>
              </a:r>
              <a:r>
                <a:rPr lang="en-US" sz="1100" spc="-25" dirty="0">
                  <a:latin typeface="Arial"/>
                  <a:cs typeface="Arial"/>
                </a:rPr>
                <a:t> </a:t>
              </a:r>
              <a:r>
                <a:rPr lang="en-US" sz="1100" spc="-10" dirty="0">
                  <a:latin typeface="Arial"/>
                  <a:cs typeface="Arial"/>
                </a:rPr>
                <a:t>by</a:t>
              </a:r>
              <a:r>
                <a:rPr lang="en-US" sz="1100" dirty="0">
                  <a:latin typeface="Arial"/>
                  <a:cs typeface="Arial"/>
                </a:rPr>
                <a:t> </a:t>
              </a:r>
              <a:r>
                <a:rPr lang="en-US" sz="1100" spc="-10" dirty="0">
                  <a:latin typeface="Arial"/>
                  <a:cs typeface="Arial"/>
                </a:rPr>
                <a:t>brands</a:t>
              </a:r>
              <a:r>
                <a:rPr lang="en-US" sz="1100" spc="10" dirty="0">
                  <a:latin typeface="Arial"/>
                  <a:cs typeface="Arial"/>
                </a:rPr>
                <a:t> </a:t>
              </a:r>
              <a:r>
                <a:rPr lang="en-US" sz="1100" spc="-10" dirty="0">
                  <a:latin typeface="Arial"/>
                  <a:cs typeface="Arial"/>
                </a:rPr>
                <a:t>in Eng</a:t>
              </a:r>
              <a:r>
                <a:rPr lang="en-US" sz="1100" dirty="0">
                  <a:latin typeface="Arial"/>
                  <a:cs typeface="Arial"/>
                </a:rPr>
                <a:t>l</a:t>
              </a:r>
              <a:r>
                <a:rPr lang="en-US" sz="1100" spc="-10" dirty="0">
                  <a:latin typeface="Arial"/>
                  <a:cs typeface="Arial"/>
                </a:rPr>
                <a:t>ish</a:t>
              </a:r>
              <a:endParaRPr lang="en-US" sz="1100" dirty="0">
                <a:solidFill>
                  <a:schemeClr val="tx2">
                    <a:lumMod val="50000"/>
                  </a:schemeClr>
                </a:solidFill>
              </a:endParaRPr>
            </a:p>
          </p:txBody>
        </p:sp>
        <p:sp>
          <p:nvSpPr>
            <p:cNvPr id="19" name="Oval 18"/>
            <p:cNvSpPr/>
            <p:nvPr/>
          </p:nvSpPr>
          <p:spPr>
            <a:xfrm>
              <a:off x="4670330" y="3222662"/>
              <a:ext cx="548640" cy="54864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836208" y="3382682"/>
              <a:ext cx="228600" cy="228600"/>
            </a:xfrm>
            <a:prstGeom prst="rect">
              <a:avLst/>
            </a:prstGeom>
          </p:spPr>
        </p:pic>
      </p:grpSp>
      <p:grpSp>
        <p:nvGrpSpPr>
          <p:cNvPr id="34" name="Group 33"/>
          <p:cNvGrpSpPr/>
          <p:nvPr/>
        </p:nvGrpSpPr>
        <p:grpSpPr>
          <a:xfrm>
            <a:off x="4670330" y="4332394"/>
            <a:ext cx="4386943" cy="607906"/>
            <a:chOff x="4670330" y="3964094"/>
            <a:chExt cx="4386943" cy="607906"/>
          </a:xfrm>
        </p:grpSpPr>
        <p:sp>
          <p:nvSpPr>
            <p:cNvPr id="20" name="Rectangle 19"/>
            <p:cNvSpPr/>
            <p:nvPr/>
          </p:nvSpPr>
          <p:spPr>
            <a:xfrm>
              <a:off x="5364325" y="3971836"/>
              <a:ext cx="3692948" cy="600164"/>
            </a:xfrm>
            <a:prstGeom prst="rect">
              <a:avLst/>
            </a:prstGeom>
          </p:spPr>
          <p:txBody>
            <a:bodyPr wrap="square">
              <a:spAutoFit/>
            </a:bodyPr>
            <a:lstStyle/>
            <a:p>
              <a:r>
                <a:rPr lang="en-US" sz="1100" dirty="0">
                  <a:solidFill>
                    <a:schemeClr val="tx2">
                      <a:lumMod val="50000"/>
                    </a:schemeClr>
                  </a:solidFill>
                </a:rPr>
                <a:t>Conversation spiked throughout the year around Hispanic’s holidays/ campaigns designed to deliver Hispanic engagement.</a:t>
              </a:r>
            </a:p>
          </p:txBody>
        </p:sp>
        <p:sp>
          <p:nvSpPr>
            <p:cNvPr id="22" name="Oval 21"/>
            <p:cNvSpPr/>
            <p:nvPr/>
          </p:nvSpPr>
          <p:spPr>
            <a:xfrm>
              <a:off x="4670330" y="3964094"/>
              <a:ext cx="548640" cy="54864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7" name="Picture 2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30350" y="4124114"/>
              <a:ext cx="228600" cy="228600"/>
            </a:xfrm>
            <a:prstGeom prst="rect">
              <a:avLst/>
            </a:prstGeom>
          </p:spPr>
        </p:pic>
      </p:grpSp>
      <p:grpSp>
        <p:nvGrpSpPr>
          <p:cNvPr id="35" name="Group 34"/>
          <p:cNvGrpSpPr/>
          <p:nvPr/>
        </p:nvGrpSpPr>
        <p:grpSpPr>
          <a:xfrm>
            <a:off x="4670330" y="5153660"/>
            <a:ext cx="4386943" cy="548640"/>
            <a:chOff x="4670330" y="4703289"/>
            <a:chExt cx="4386943" cy="548640"/>
          </a:xfrm>
        </p:grpSpPr>
        <p:sp>
          <p:nvSpPr>
            <p:cNvPr id="23" name="Rectangle 22"/>
            <p:cNvSpPr/>
            <p:nvPr/>
          </p:nvSpPr>
          <p:spPr>
            <a:xfrm>
              <a:off x="5364325" y="4724400"/>
              <a:ext cx="3692948" cy="430887"/>
            </a:xfrm>
            <a:prstGeom prst="rect">
              <a:avLst/>
            </a:prstGeom>
          </p:spPr>
          <p:txBody>
            <a:bodyPr wrap="square">
              <a:spAutoFit/>
            </a:bodyPr>
            <a:lstStyle/>
            <a:p>
              <a:r>
                <a:rPr lang="en-US" sz="1100" dirty="0" smtClean="0">
                  <a:solidFill>
                    <a:schemeClr val="tx2">
                      <a:lumMod val="50000"/>
                    </a:schemeClr>
                  </a:solidFill>
                </a:rPr>
                <a:t>35</a:t>
              </a:r>
              <a:r>
                <a:rPr lang="en-US" sz="1100" dirty="0">
                  <a:solidFill>
                    <a:schemeClr val="tx2">
                      <a:lumMod val="50000"/>
                    </a:schemeClr>
                  </a:solidFill>
                </a:rPr>
                <a:t>-44 age group most engaged in </a:t>
              </a:r>
              <a:r>
                <a:rPr lang="en-US" sz="1100" dirty="0" smtClean="0">
                  <a:solidFill>
                    <a:schemeClr val="tx2">
                      <a:lumMod val="50000"/>
                    </a:schemeClr>
                  </a:solidFill>
                </a:rPr>
                <a:t>the financial </a:t>
              </a:r>
              <a:r>
                <a:rPr lang="en-US" sz="1100" dirty="0">
                  <a:solidFill>
                    <a:schemeClr val="tx2">
                      <a:lumMod val="50000"/>
                    </a:schemeClr>
                  </a:solidFill>
                </a:rPr>
                <a:t>services industry.</a:t>
              </a:r>
            </a:p>
          </p:txBody>
        </p:sp>
        <p:sp>
          <p:nvSpPr>
            <p:cNvPr id="25" name="Oval 24"/>
            <p:cNvSpPr/>
            <p:nvPr/>
          </p:nvSpPr>
          <p:spPr>
            <a:xfrm>
              <a:off x="4670330" y="4703289"/>
              <a:ext cx="548640" cy="548640"/>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28" name="Picture 2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30350" y="4876413"/>
              <a:ext cx="228600" cy="228600"/>
            </a:xfrm>
            <a:prstGeom prst="rect">
              <a:avLst/>
            </a:prstGeom>
          </p:spPr>
        </p:pic>
      </p:grpSp>
      <p:pic>
        <p:nvPicPr>
          <p:cNvPr id="29" name="Picture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130061" y="2253020"/>
            <a:ext cx="457200" cy="457200"/>
          </a:xfrm>
          <a:prstGeom prst="rect">
            <a:avLst/>
          </a:prstGeom>
        </p:spPr>
      </p:pic>
      <p:pic>
        <p:nvPicPr>
          <p:cNvPr id="30" name="Picture 29"/>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3130061" y="4158941"/>
            <a:ext cx="457200" cy="457200"/>
          </a:xfrm>
          <a:prstGeom prst="rect">
            <a:avLst/>
          </a:prstGeom>
        </p:spPr>
      </p:pic>
      <p:pic>
        <p:nvPicPr>
          <p:cNvPr id="31" name="Picture 30"/>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1241474" y="2252163"/>
            <a:ext cx="457200" cy="457200"/>
          </a:xfrm>
          <a:prstGeom prst="rect">
            <a:avLst/>
          </a:prstGeom>
        </p:spPr>
      </p:pic>
      <p:pic>
        <p:nvPicPr>
          <p:cNvPr id="32" name="Picture 3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241474" y="4137218"/>
            <a:ext cx="457200" cy="457200"/>
          </a:xfrm>
          <a:prstGeom prst="rect">
            <a:avLst/>
          </a:prstGeom>
        </p:spPr>
      </p:pic>
      <p:sp>
        <p:nvSpPr>
          <p:cNvPr id="33" name="object 8"/>
          <p:cNvSpPr/>
          <p:nvPr/>
        </p:nvSpPr>
        <p:spPr>
          <a:xfrm>
            <a:off x="228600" y="1054100"/>
            <a:ext cx="4114800" cy="4737100"/>
          </a:xfrm>
          <a:prstGeom prst="rect">
            <a:avLst/>
          </a:prstGeom>
          <a:blipFill>
            <a:blip r:embed="rId10" cstate="print"/>
            <a:stretch>
              <a:fillRect/>
            </a:stretch>
          </a:blipFill>
        </p:spPr>
        <p:txBody>
          <a:bodyPr wrap="square" lIns="0" tIns="0" rIns="0" bIns="0" rtlCol="0"/>
          <a:lstStyle/>
          <a:p>
            <a:endParaRPr/>
          </a:p>
        </p:txBody>
      </p:sp>
      <p:pic>
        <p:nvPicPr>
          <p:cNvPr id="36" name="Picture 35" descr="loo.png"/>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3505200" y="152400"/>
            <a:ext cx="1762624" cy="457200"/>
          </a:xfrm>
          <a:prstGeom prst="rect">
            <a:avLst/>
          </a:prstGeom>
        </p:spPr>
      </p:pic>
    </p:spTree>
    <p:extLst>
      <p:ext uri="{BB962C8B-B14F-4D97-AF65-F5344CB8AC3E}">
        <p14:creationId xmlns:p14="http://schemas.microsoft.com/office/powerpoint/2010/main" val="22748742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 calcmode="lin" valueType="num">
                                      <p:cBhvr additive="base">
                                        <p:cTn id="7" dur="2000" fill="hold"/>
                                        <p:tgtEl>
                                          <p:spTgt spid="33"/>
                                        </p:tgtEl>
                                        <p:attrNameLst>
                                          <p:attrName>ppt_x</p:attrName>
                                        </p:attrNameLst>
                                      </p:cBhvr>
                                      <p:tavLst>
                                        <p:tav tm="0">
                                          <p:val>
                                            <p:strVal val="#ppt_x"/>
                                          </p:val>
                                        </p:tav>
                                        <p:tav tm="100000">
                                          <p:val>
                                            <p:strVal val="#ppt_x"/>
                                          </p:val>
                                        </p:tav>
                                      </p:tavLst>
                                    </p:anim>
                                    <p:anim calcmode="lin" valueType="num">
                                      <p:cBhvr additive="base">
                                        <p:cTn id="8" dur="2000" fill="hold"/>
                                        <p:tgtEl>
                                          <p:spTgt spid="33"/>
                                        </p:tgtEl>
                                        <p:attrNameLst>
                                          <p:attrName>ppt_y</p:attrName>
                                        </p:attrNameLst>
                                      </p:cBhvr>
                                      <p:tavLst>
                                        <p:tav tm="0">
                                          <p:val>
                                            <p:strVal val="1+#ppt_h/2"/>
                                          </p:val>
                                        </p:tav>
                                        <p:tav tm="100000">
                                          <p:val>
                                            <p:strVal val="#ppt_y"/>
                                          </p:val>
                                        </p:tav>
                                      </p:tavLst>
                                    </p:anim>
                                  </p:childTnLst>
                                </p:cTn>
                              </p:par>
                            </p:childTnLst>
                          </p:cTn>
                        </p:par>
                        <p:par>
                          <p:cTn id="9" fill="hold">
                            <p:stCondLst>
                              <p:cond delay="2000"/>
                            </p:stCondLst>
                            <p:childTnLst>
                              <p:par>
                                <p:cTn id="10" presetID="2" presetClass="entr" presetSubtype="2"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1000" fill="hold"/>
                                        <p:tgtEl>
                                          <p:spTgt spid="2"/>
                                        </p:tgtEl>
                                        <p:attrNameLst>
                                          <p:attrName>ppt_x</p:attrName>
                                        </p:attrNameLst>
                                      </p:cBhvr>
                                      <p:tavLst>
                                        <p:tav tm="0">
                                          <p:val>
                                            <p:strVal val="1+#ppt_w/2"/>
                                          </p:val>
                                        </p:tav>
                                        <p:tav tm="100000">
                                          <p:val>
                                            <p:strVal val="#ppt_x"/>
                                          </p:val>
                                        </p:tav>
                                      </p:tavLst>
                                    </p:anim>
                                    <p:anim calcmode="lin" valueType="num">
                                      <p:cBhvr additive="base">
                                        <p:cTn id="13" dur="10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2"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1000" fill="hold"/>
                                        <p:tgtEl>
                                          <p:spTgt spid="3"/>
                                        </p:tgtEl>
                                        <p:attrNameLst>
                                          <p:attrName>ppt_x</p:attrName>
                                        </p:attrNameLst>
                                      </p:cBhvr>
                                      <p:tavLst>
                                        <p:tav tm="0">
                                          <p:val>
                                            <p:strVal val="1+#ppt_w/2"/>
                                          </p:val>
                                        </p:tav>
                                        <p:tav tm="100000">
                                          <p:val>
                                            <p:strVal val="#ppt_x"/>
                                          </p:val>
                                        </p:tav>
                                      </p:tavLst>
                                    </p:anim>
                                    <p:anim calcmode="lin" valueType="num">
                                      <p:cBhvr additive="base">
                                        <p:cTn id="18" dur="1000" fill="hold"/>
                                        <p:tgtEl>
                                          <p:spTgt spid="3"/>
                                        </p:tgtEl>
                                        <p:attrNameLst>
                                          <p:attrName>ppt_y</p:attrName>
                                        </p:attrNameLst>
                                      </p:cBhvr>
                                      <p:tavLst>
                                        <p:tav tm="0">
                                          <p:val>
                                            <p:strVal val="#ppt_y"/>
                                          </p:val>
                                        </p:tav>
                                        <p:tav tm="100000">
                                          <p:val>
                                            <p:strVal val="#ppt_y"/>
                                          </p:val>
                                        </p:tav>
                                      </p:tavLst>
                                    </p:anim>
                                  </p:childTnLst>
                                </p:cTn>
                              </p:par>
                            </p:childTnLst>
                          </p:cTn>
                        </p:par>
                        <p:par>
                          <p:cTn id="19" fill="hold">
                            <p:stCondLst>
                              <p:cond delay="4000"/>
                            </p:stCondLst>
                            <p:childTnLst>
                              <p:par>
                                <p:cTn id="20" presetID="2" presetClass="entr" presetSubtype="2" fill="hold" nodeType="after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additive="base">
                                        <p:cTn id="22" dur="1000" fill="hold"/>
                                        <p:tgtEl>
                                          <p:spTgt spid="34"/>
                                        </p:tgtEl>
                                        <p:attrNameLst>
                                          <p:attrName>ppt_x</p:attrName>
                                        </p:attrNameLst>
                                      </p:cBhvr>
                                      <p:tavLst>
                                        <p:tav tm="0">
                                          <p:val>
                                            <p:strVal val="1+#ppt_w/2"/>
                                          </p:val>
                                        </p:tav>
                                        <p:tav tm="100000">
                                          <p:val>
                                            <p:strVal val="#ppt_x"/>
                                          </p:val>
                                        </p:tav>
                                      </p:tavLst>
                                    </p:anim>
                                    <p:anim calcmode="lin" valueType="num">
                                      <p:cBhvr additive="base">
                                        <p:cTn id="23" dur="1000" fill="hold"/>
                                        <p:tgtEl>
                                          <p:spTgt spid="34"/>
                                        </p:tgtEl>
                                        <p:attrNameLst>
                                          <p:attrName>ppt_y</p:attrName>
                                        </p:attrNameLst>
                                      </p:cBhvr>
                                      <p:tavLst>
                                        <p:tav tm="0">
                                          <p:val>
                                            <p:strVal val="#ppt_y"/>
                                          </p:val>
                                        </p:tav>
                                        <p:tav tm="100000">
                                          <p:val>
                                            <p:strVal val="#ppt_y"/>
                                          </p:val>
                                        </p:tav>
                                      </p:tavLst>
                                    </p:anim>
                                  </p:childTnLst>
                                </p:cTn>
                              </p:par>
                            </p:childTnLst>
                          </p:cTn>
                        </p:par>
                        <p:par>
                          <p:cTn id="24" fill="hold">
                            <p:stCondLst>
                              <p:cond delay="5000"/>
                            </p:stCondLst>
                            <p:childTnLst>
                              <p:par>
                                <p:cTn id="25" presetID="2" presetClass="entr" presetSubtype="2" fill="hold" nodeType="afterEffect">
                                  <p:stCondLst>
                                    <p:cond delay="0"/>
                                  </p:stCondLst>
                                  <p:childTnLst>
                                    <p:set>
                                      <p:cBhvr>
                                        <p:cTn id="26" dur="1" fill="hold">
                                          <p:stCondLst>
                                            <p:cond delay="0"/>
                                          </p:stCondLst>
                                        </p:cTn>
                                        <p:tgtEl>
                                          <p:spTgt spid="35"/>
                                        </p:tgtEl>
                                        <p:attrNameLst>
                                          <p:attrName>style.visibility</p:attrName>
                                        </p:attrNameLst>
                                      </p:cBhvr>
                                      <p:to>
                                        <p:strVal val="visible"/>
                                      </p:to>
                                    </p:set>
                                    <p:anim calcmode="lin" valueType="num">
                                      <p:cBhvr additive="base">
                                        <p:cTn id="27" dur="1000" fill="hold"/>
                                        <p:tgtEl>
                                          <p:spTgt spid="35"/>
                                        </p:tgtEl>
                                        <p:attrNameLst>
                                          <p:attrName>ppt_x</p:attrName>
                                        </p:attrNameLst>
                                      </p:cBhvr>
                                      <p:tavLst>
                                        <p:tav tm="0">
                                          <p:val>
                                            <p:strVal val="1+#ppt_w/2"/>
                                          </p:val>
                                        </p:tav>
                                        <p:tav tm="100000">
                                          <p:val>
                                            <p:strVal val="#ppt_x"/>
                                          </p:val>
                                        </p:tav>
                                      </p:tavLst>
                                    </p:anim>
                                    <p:anim calcmode="lin" valueType="num">
                                      <p:cBhvr additive="base">
                                        <p:cTn id="28" dur="10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a:blip r:embed="rId2"/>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9144000" cy="6858000"/>
          </a:xfrm>
          <a:prstGeom prst="rect">
            <a:avLst/>
          </a:prstGeom>
          <a:gradFill flip="none" rotWithShape="1">
            <a:gsLst>
              <a:gs pos="32000">
                <a:schemeClr val="tx2">
                  <a:lumMod val="50000"/>
                  <a:alpha val="78000"/>
                </a:schemeClr>
              </a:gs>
              <a:gs pos="100000">
                <a:srgbClr val="700090">
                  <a:alpha val="78000"/>
                </a:srgbClr>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3" name="TextBox 92"/>
          <p:cNvSpPr txBox="1"/>
          <p:nvPr/>
        </p:nvSpPr>
        <p:spPr>
          <a:xfrm>
            <a:off x="0" y="640660"/>
            <a:ext cx="9144000" cy="2560701"/>
          </a:xfrm>
          <a:prstGeom prst="rect">
            <a:avLst/>
          </a:prstGeom>
          <a:noFill/>
        </p:spPr>
        <p:txBody>
          <a:bodyPr wrap="square" rtlCol="0">
            <a:spAutoFit/>
          </a:bodyPr>
          <a:lstStyle/>
          <a:p>
            <a:pPr algn="ctr"/>
            <a:r>
              <a:rPr lang="en-US" sz="4400" b="1" dirty="0" smtClean="0">
                <a:solidFill>
                  <a:schemeClr val="bg1"/>
                </a:solidFill>
                <a:latin typeface="Calibri"/>
                <a:cs typeface="Calibri"/>
              </a:rPr>
              <a:t>KRAM &amp; Associates </a:t>
            </a:r>
          </a:p>
          <a:p>
            <a:pPr algn="ctr"/>
            <a:r>
              <a:rPr lang="en-US" sz="2800" dirty="0" smtClean="0">
                <a:solidFill>
                  <a:schemeClr val="bg1"/>
                </a:solidFill>
                <a:latin typeface="Arial"/>
                <a:cs typeface="Arial"/>
              </a:rPr>
              <a:t>Marketing Solutions</a:t>
            </a:r>
          </a:p>
          <a:p>
            <a:pPr algn="ctr">
              <a:lnSpc>
                <a:spcPct val="150000"/>
              </a:lnSpc>
            </a:pPr>
            <a:r>
              <a:rPr lang="en-US" sz="3200" dirty="0" smtClean="0">
                <a:solidFill>
                  <a:schemeClr val="bg1"/>
                </a:solidFill>
                <a:latin typeface="Arial"/>
                <a:cs typeface="Arial"/>
              </a:rPr>
              <a:t>+</a:t>
            </a:r>
            <a:r>
              <a:rPr lang="en-US" sz="3200" dirty="0" smtClean="0">
                <a:solidFill>
                  <a:srgbClr val="4EFF16"/>
                </a:solidFill>
                <a:latin typeface="Arial"/>
                <a:cs typeface="Arial"/>
              </a:rPr>
              <a:t> </a:t>
            </a:r>
          </a:p>
          <a:p>
            <a:pPr algn="ctr">
              <a:lnSpc>
                <a:spcPct val="70000"/>
              </a:lnSpc>
            </a:pPr>
            <a:r>
              <a:rPr lang="en-US" sz="3200" b="1" dirty="0" smtClean="0">
                <a:solidFill>
                  <a:schemeClr val="bg1"/>
                </a:solidFill>
                <a:latin typeface="Calibri"/>
                <a:cs typeface="Calibri"/>
              </a:rPr>
              <a:t>NATIVA</a:t>
            </a:r>
            <a:r>
              <a:rPr lang="en-US" sz="3200" dirty="0" smtClean="0">
                <a:solidFill>
                  <a:schemeClr val="bg1"/>
                </a:solidFill>
                <a:latin typeface="Bebas Neue" panose="020B0606020202050201" pitchFamily="34" charset="0"/>
              </a:rPr>
              <a:t> </a:t>
            </a:r>
          </a:p>
          <a:p>
            <a:pPr algn="ctr"/>
            <a:r>
              <a:rPr lang="en-US" dirty="0" smtClean="0">
                <a:solidFill>
                  <a:schemeClr val="bg1"/>
                </a:solidFill>
                <a:latin typeface="Arial"/>
                <a:cs typeface="Arial"/>
              </a:rPr>
              <a:t>Multicultural Communications Agency</a:t>
            </a:r>
          </a:p>
        </p:txBody>
      </p:sp>
      <p:grpSp>
        <p:nvGrpSpPr>
          <p:cNvPr id="94" name="Group 93"/>
          <p:cNvGrpSpPr/>
          <p:nvPr/>
        </p:nvGrpSpPr>
        <p:grpSpPr>
          <a:xfrm>
            <a:off x="3604869" y="6311185"/>
            <a:ext cx="1771650" cy="68580"/>
            <a:chOff x="3696000" y="1745726"/>
            <a:chExt cx="1771650" cy="68580"/>
          </a:xfrm>
        </p:grpSpPr>
        <p:sp>
          <p:nvSpPr>
            <p:cNvPr id="95" name="Rectangle 94"/>
            <p:cNvSpPr/>
            <p:nvPr/>
          </p:nvSpPr>
          <p:spPr>
            <a:xfrm>
              <a:off x="3696000" y="1745726"/>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6" name="Rectangle 95"/>
            <p:cNvSpPr/>
            <p:nvPr/>
          </p:nvSpPr>
          <p:spPr>
            <a:xfrm>
              <a:off x="4053188" y="1745726"/>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7" name="Rectangle 96"/>
            <p:cNvSpPr/>
            <p:nvPr/>
          </p:nvSpPr>
          <p:spPr>
            <a:xfrm>
              <a:off x="4410375" y="1745726"/>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8" name="Rectangle 97"/>
            <p:cNvSpPr/>
            <p:nvPr/>
          </p:nvSpPr>
          <p:spPr>
            <a:xfrm>
              <a:off x="4767563" y="1745726"/>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9" name="Rectangle 98"/>
            <p:cNvSpPr/>
            <p:nvPr/>
          </p:nvSpPr>
          <p:spPr>
            <a:xfrm>
              <a:off x="5124750" y="1745726"/>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100" name="TextBox 99"/>
          <p:cNvSpPr txBox="1"/>
          <p:nvPr/>
        </p:nvSpPr>
        <p:spPr>
          <a:xfrm>
            <a:off x="2522627" y="5739824"/>
            <a:ext cx="3936135" cy="461665"/>
          </a:xfrm>
          <a:prstGeom prst="rect">
            <a:avLst/>
          </a:prstGeom>
          <a:noFill/>
        </p:spPr>
        <p:txBody>
          <a:bodyPr wrap="square" rtlCol="0">
            <a:spAutoFit/>
          </a:bodyPr>
          <a:lstStyle/>
          <a:p>
            <a:pPr algn="ctr"/>
            <a:r>
              <a:rPr lang="en-US" sz="2400" b="1" dirty="0" smtClean="0">
                <a:solidFill>
                  <a:schemeClr val="bg1"/>
                </a:solidFill>
                <a:latin typeface="Calibri"/>
                <a:cs typeface="Calibri"/>
              </a:rPr>
              <a:t>STRATEGIC  PARTNERSHIPS</a:t>
            </a:r>
            <a:endParaRPr lang="en-US" sz="2400" b="1" dirty="0">
              <a:solidFill>
                <a:schemeClr val="bg1"/>
              </a:solidFill>
              <a:latin typeface="Calibri"/>
              <a:cs typeface="Calibri"/>
            </a:endParaRPr>
          </a:p>
        </p:txBody>
      </p:sp>
      <p:sp>
        <p:nvSpPr>
          <p:cNvPr id="59" name="Rectangle 58"/>
          <p:cNvSpPr/>
          <p:nvPr/>
        </p:nvSpPr>
        <p:spPr>
          <a:xfrm>
            <a:off x="1752004" y="4161455"/>
            <a:ext cx="774828" cy="70483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0" name="Rectangle 59"/>
          <p:cNvSpPr/>
          <p:nvPr/>
        </p:nvSpPr>
        <p:spPr>
          <a:xfrm>
            <a:off x="2770801" y="4167935"/>
            <a:ext cx="774828" cy="70483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1" name="Rectangle 60"/>
          <p:cNvSpPr/>
          <p:nvPr/>
        </p:nvSpPr>
        <p:spPr>
          <a:xfrm>
            <a:off x="3796166" y="4161455"/>
            <a:ext cx="774828" cy="70483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2" name="Rectangle 61"/>
          <p:cNvSpPr/>
          <p:nvPr/>
        </p:nvSpPr>
        <p:spPr>
          <a:xfrm>
            <a:off x="4819755" y="4167935"/>
            <a:ext cx="774828" cy="704834"/>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3" name="Rectangle 62"/>
          <p:cNvSpPr/>
          <p:nvPr/>
        </p:nvSpPr>
        <p:spPr>
          <a:xfrm>
            <a:off x="5825666" y="4180893"/>
            <a:ext cx="774828" cy="704834"/>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64" name="Picture 6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881265" y="4205279"/>
            <a:ext cx="604630" cy="586191"/>
          </a:xfrm>
          <a:prstGeom prst="rect">
            <a:avLst/>
          </a:prstGeom>
        </p:spPr>
      </p:pic>
      <p:pic>
        <p:nvPicPr>
          <p:cNvPr id="108" name="Picture 10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859722" y="4272528"/>
            <a:ext cx="516552" cy="516552"/>
          </a:xfrm>
          <a:prstGeom prst="rect">
            <a:avLst/>
          </a:prstGeom>
        </p:spPr>
      </p:pic>
      <p:pic>
        <p:nvPicPr>
          <p:cNvPr id="109" name="Picture 10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878519" y="4279008"/>
            <a:ext cx="516552" cy="516552"/>
          </a:xfrm>
          <a:prstGeom prst="rect">
            <a:avLst/>
          </a:prstGeom>
        </p:spPr>
      </p:pic>
      <p:pic>
        <p:nvPicPr>
          <p:cNvPr id="110" name="Picture 10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5929510" y="4262105"/>
            <a:ext cx="525837" cy="563652"/>
          </a:xfrm>
          <a:prstGeom prst="rect">
            <a:avLst/>
          </a:prstGeom>
        </p:spPr>
      </p:pic>
      <p:sp>
        <p:nvSpPr>
          <p:cNvPr id="111" name="Rectangle 110"/>
          <p:cNvSpPr/>
          <p:nvPr/>
        </p:nvSpPr>
        <p:spPr>
          <a:xfrm>
            <a:off x="6838441" y="4152693"/>
            <a:ext cx="774828" cy="704834"/>
          </a:xfrm>
          <a:prstGeom prst="rect">
            <a:avLst/>
          </a:prstGeom>
          <a:solidFill>
            <a:srgbClr val="EC61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12" name="Picture 111"/>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946159" y="4253089"/>
            <a:ext cx="516552" cy="516552"/>
          </a:xfrm>
          <a:prstGeom prst="rect">
            <a:avLst/>
          </a:prstGeom>
        </p:spPr>
      </p:pic>
      <p:pic>
        <p:nvPicPr>
          <p:cNvPr id="113" name="Picture 112"/>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935766" y="4327089"/>
            <a:ext cx="551981" cy="445692"/>
          </a:xfrm>
          <a:prstGeom prst="rect">
            <a:avLst/>
          </a:prstGeom>
        </p:spPr>
      </p:pic>
    </p:spTree>
    <p:extLst>
      <p:ext uri="{BB962C8B-B14F-4D97-AF65-F5344CB8AC3E}">
        <p14:creationId xmlns:p14="http://schemas.microsoft.com/office/powerpoint/2010/main" val="3296961586"/>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59"/>
                                        </p:tgtEl>
                                        <p:attrNameLst>
                                          <p:attrName>style.visibility</p:attrName>
                                        </p:attrNameLst>
                                      </p:cBhvr>
                                      <p:to>
                                        <p:strVal val="visible"/>
                                      </p:to>
                                    </p:set>
                                    <p:anim calcmode="lin" valueType="num">
                                      <p:cBhvr additive="base">
                                        <p:cTn id="7" dur="500" fill="hold"/>
                                        <p:tgtEl>
                                          <p:spTgt spid="59"/>
                                        </p:tgtEl>
                                        <p:attrNameLst>
                                          <p:attrName>ppt_x</p:attrName>
                                        </p:attrNameLst>
                                      </p:cBhvr>
                                      <p:tavLst>
                                        <p:tav tm="0">
                                          <p:val>
                                            <p:strVal val="1+#ppt_w/2"/>
                                          </p:val>
                                        </p:tav>
                                        <p:tav tm="100000">
                                          <p:val>
                                            <p:strVal val="#ppt_x"/>
                                          </p:val>
                                        </p:tav>
                                      </p:tavLst>
                                    </p:anim>
                                    <p:anim calcmode="lin" valueType="num">
                                      <p:cBhvr additive="base">
                                        <p:cTn id="8" dur="500" fill="hold"/>
                                        <p:tgtEl>
                                          <p:spTgt spid="5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108"/>
                                        </p:tgtEl>
                                        <p:attrNameLst>
                                          <p:attrName>style.visibility</p:attrName>
                                        </p:attrNameLst>
                                      </p:cBhvr>
                                      <p:to>
                                        <p:strVal val="visible"/>
                                      </p:to>
                                    </p:set>
                                    <p:anim calcmode="lin" valueType="num">
                                      <p:cBhvr additive="base">
                                        <p:cTn id="12" dur="500" fill="hold"/>
                                        <p:tgtEl>
                                          <p:spTgt spid="108"/>
                                        </p:tgtEl>
                                        <p:attrNameLst>
                                          <p:attrName>ppt_x</p:attrName>
                                        </p:attrNameLst>
                                      </p:cBhvr>
                                      <p:tavLst>
                                        <p:tav tm="0">
                                          <p:val>
                                            <p:strVal val="1+#ppt_w/2"/>
                                          </p:val>
                                        </p:tav>
                                        <p:tav tm="100000">
                                          <p:val>
                                            <p:strVal val="#ppt_x"/>
                                          </p:val>
                                        </p:tav>
                                      </p:tavLst>
                                    </p:anim>
                                    <p:anim calcmode="lin" valueType="num">
                                      <p:cBhvr additive="base">
                                        <p:cTn id="13" dur="500" fill="hold"/>
                                        <p:tgtEl>
                                          <p:spTgt spid="108"/>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60"/>
                                        </p:tgtEl>
                                        <p:attrNameLst>
                                          <p:attrName>style.visibility</p:attrName>
                                        </p:attrNameLst>
                                      </p:cBhvr>
                                      <p:to>
                                        <p:strVal val="visible"/>
                                      </p:to>
                                    </p:set>
                                    <p:anim calcmode="lin" valueType="num">
                                      <p:cBhvr additive="base">
                                        <p:cTn id="17" dur="500" fill="hold"/>
                                        <p:tgtEl>
                                          <p:spTgt spid="60"/>
                                        </p:tgtEl>
                                        <p:attrNameLst>
                                          <p:attrName>ppt_x</p:attrName>
                                        </p:attrNameLst>
                                      </p:cBhvr>
                                      <p:tavLst>
                                        <p:tav tm="0">
                                          <p:val>
                                            <p:strVal val="1+#ppt_w/2"/>
                                          </p:val>
                                        </p:tav>
                                        <p:tav tm="100000">
                                          <p:val>
                                            <p:strVal val="#ppt_x"/>
                                          </p:val>
                                        </p:tav>
                                      </p:tavLst>
                                    </p:anim>
                                    <p:anim calcmode="lin" valueType="num">
                                      <p:cBhvr additive="base">
                                        <p:cTn id="18" dur="500" fill="hold"/>
                                        <p:tgtEl>
                                          <p:spTgt spid="60"/>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109"/>
                                        </p:tgtEl>
                                        <p:attrNameLst>
                                          <p:attrName>style.visibility</p:attrName>
                                        </p:attrNameLst>
                                      </p:cBhvr>
                                      <p:to>
                                        <p:strVal val="visible"/>
                                      </p:to>
                                    </p:set>
                                    <p:anim calcmode="lin" valueType="num">
                                      <p:cBhvr additive="base">
                                        <p:cTn id="22" dur="500" fill="hold"/>
                                        <p:tgtEl>
                                          <p:spTgt spid="109"/>
                                        </p:tgtEl>
                                        <p:attrNameLst>
                                          <p:attrName>ppt_x</p:attrName>
                                        </p:attrNameLst>
                                      </p:cBhvr>
                                      <p:tavLst>
                                        <p:tav tm="0">
                                          <p:val>
                                            <p:strVal val="1+#ppt_w/2"/>
                                          </p:val>
                                        </p:tav>
                                        <p:tav tm="100000">
                                          <p:val>
                                            <p:strVal val="#ppt_x"/>
                                          </p:val>
                                        </p:tav>
                                      </p:tavLst>
                                    </p:anim>
                                    <p:anim calcmode="lin" valueType="num">
                                      <p:cBhvr additive="base">
                                        <p:cTn id="23" dur="500" fill="hold"/>
                                        <p:tgtEl>
                                          <p:spTgt spid="10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500" fill="hold"/>
                                        <p:tgtEl>
                                          <p:spTgt spid="61"/>
                                        </p:tgtEl>
                                        <p:attrNameLst>
                                          <p:attrName>ppt_x</p:attrName>
                                        </p:attrNameLst>
                                      </p:cBhvr>
                                      <p:tavLst>
                                        <p:tav tm="0">
                                          <p:val>
                                            <p:strVal val="1+#ppt_w/2"/>
                                          </p:val>
                                        </p:tav>
                                        <p:tav tm="100000">
                                          <p:val>
                                            <p:strVal val="#ppt_x"/>
                                          </p:val>
                                        </p:tav>
                                      </p:tavLst>
                                    </p:anim>
                                    <p:anim calcmode="lin" valueType="num">
                                      <p:cBhvr additive="base">
                                        <p:cTn id="28" dur="500" fill="hold"/>
                                        <p:tgtEl>
                                          <p:spTgt spid="61"/>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64"/>
                                        </p:tgtEl>
                                        <p:attrNameLst>
                                          <p:attrName>style.visibility</p:attrName>
                                        </p:attrNameLst>
                                      </p:cBhvr>
                                      <p:to>
                                        <p:strVal val="visible"/>
                                      </p:to>
                                    </p:set>
                                    <p:anim calcmode="lin" valueType="num">
                                      <p:cBhvr additive="base">
                                        <p:cTn id="32" dur="500" fill="hold"/>
                                        <p:tgtEl>
                                          <p:spTgt spid="64"/>
                                        </p:tgtEl>
                                        <p:attrNameLst>
                                          <p:attrName>ppt_x</p:attrName>
                                        </p:attrNameLst>
                                      </p:cBhvr>
                                      <p:tavLst>
                                        <p:tav tm="0">
                                          <p:val>
                                            <p:strVal val="1+#ppt_w/2"/>
                                          </p:val>
                                        </p:tav>
                                        <p:tav tm="100000">
                                          <p:val>
                                            <p:strVal val="#ppt_x"/>
                                          </p:val>
                                        </p:tav>
                                      </p:tavLst>
                                    </p:anim>
                                    <p:anim calcmode="lin" valueType="num">
                                      <p:cBhvr additive="base">
                                        <p:cTn id="33" dur="500" fill="hold"/>
                                        <p:tgtEl>
                                          <p:spTgt spid="6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2" fill="hold" grpId="0" nodeType="afterEffect">
                                  <p:stCondLst>
                                    <p:cond delay="0"/>
                                  </p:stCondLst>
                                  <p:childTnLst>
                                    <p:set>
                                      <p:cBhvr>
                                        <p:cTn id="36" dur="1" fill="hold">
                                          <p:stCondLst>
                                            <p:cond delay="0"/>
                                          </p:stCondLst>
                                        </p:cTn>
                                        <p:tgtEl>
                                          <p:spTgt spid="62"/>
                                        </p:tgtEl>
                                        <p:attrNameLst>
                                          <p:attrName>style.visibility</p:attrName>
                                        </p:attrNameLst>
                                      </p:cBhvr>
                                      <p:to>
                                        <p:strVal val="visible"/>
                                      </p:to>
                                    </p:set>
                                    <p:anim calcmode="lin" valueType="num">
                                      <p:cBhvr additive="base">
                                        <p:cTn id="37" dur="500" fill="hold"/>
                                        <p:tgtEl>
                                          <p:spTgt spid="62"/>
                                        </p:tgtEl>
                                        <p:attrNameLst>
                                          <p:attrName>ppt_x</p:attrName>
                                        </p:attrNameLst>
                                      </p:cBhvr>
                                      <p:tavLst>
                                        <p:tav tm="0">
                                          <p:val>
                                            <p:strVal val="1+#ppt_w/2"/>
                                          </p:val>
                                        </p:tav>
                                        <p:tav tm="100000">
                                          <p:val>
                                            <p:strVal val="#ppt_x"/>
                                          </p:val>
                                        </p:tav>
                                      </p:tavLst>
                                    </p:anim>
                                    <p:anim calcmode="lin" valueType="num">
                                      <p:cBhvr additive="base">
                                        <p:cTn id="38" dur="500" fill="hold"/>
                                        <p:tgtEl>
                                          <p:spTgt spid="62"/>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nodeType="afterEffect">
                                  <p:stCondLst>
                                    <p:cond delay="0"/>
                                  </p:stCondLst>
                                  <p:childTnLst>
                                    <p:set>
                                      <p:cBhvr>
                                        <p:cTn id="41" dur="1" fill="hold">
                                          <p:stCondLst>
                                            <p:cond delay="0"/>
                                          </p:stCondLst>
                                        </p:cTn>
                                        <p:tgtEl>
                                          <p:spTgt spid="113"/>
                                        </p:tgtEl>
                                        <p:attrNameLst>
                                          <p:attrName>style.visibility</p:attrName>
                                        </p:attrNameLst>
                                      </p:cBhvr>
                                      <p:to>
                                        <p:strVal val="visible"/>
                                      </p:to>
                                    </p:set>
                                    <p:anim calcmode="lin" valueType="num">
                                      <p:cBhvr additive="base">
                                        <p:cTn id="42" dur="500" fill="hold"/>
                                        <p:tgtEl>
                                          <p:spTgt spid="113"/>
                                        </p:tgtEl>
                                        <p:attrNameLst>
                                          <p:attrName>ppt_x</p:attrName>
                                        </p:attrNameLst>
                                      </p:cBhvr>
                                      <p:tavLst>
                                        <p:tav tm="0">
                                          <p:val>
                                            <p:strVal val="1+#ppt_w/2"/>
                                          </p:val>
                                        </p:tav>
                                        <p:tav tm="100000">
                                          <p:val>
                                            <p:strVal val="#ppt_x"/>
                                          </p:val>
                                        </p:tav>
                                      </p:tavLst>
                                    </p:anim>
                                    <p:anim calcmode="lin" valueType="num">
                                      <p:cBhvr additive="base">
                                        <p:cTn id="43" dur="500" fill="hold"/>
                                        <p:tgtEl>
                                          <p:spTgt spid="11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2"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additive="base">
                                        <p:cTn id="47" dur="500" fill="hold"/>
                                        <p:tgtEl>
                                          <p:spTgt spid="63"/>
                                        </p:tgtEl>
                                        <p:attrNameLst>
                                          <p:attrName>ppt_x</p:attrName>
                                        </p:attrNameLst>
                                      </p:cBhvr>
                                      <p:tavLst>
                                        <p:tav tm="0">
                                          <p:val>
                                            <p:strVal val="1+#ppt_w/2"/>
                                          </p:val>
                                        </p:tav>
                                        <p:tav tm="100000">
                                          <p:val>
                                            <p:strVal val="#ppt_x"/>
                                          </p:val>
                                        </p:tav>
                                      </p:tavLst>
                                    </p:anim>
                                    <p:anim calcmode="lin" valueType="num">
                                      <p:cBhvr additive="base">
                                        <p:cTn id="48" dur="500" fill="hold"/>
                                        <p:tgtEl>
                                          <p:spTgt spid="63"/>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nodeType="afterEffect">
                                  <p:stCondLst>
                                    <p:cond delay="0"/>
                                  </p:stCondLst>
                                  <p:childTnLst>
                                    <p:set>
                                      <p:cBhvr>
                                        <p:cTn id="51" dur="1" fill="hold">
                                          <p:stCondLst>
                                            <p:cond delay="0"/>
                                          </p:stCondLst>
                                        </p:cTn>
                                        <p:tgtEl>
                                          <p:spTgt spid="110"/>
                                        </p:tgtEl>
                                        <p:attrNameLst>
                                          <p:attrName>style.visibility</p:attrName>
                                        </p:attrNameLst>
                                      </p:cBhvr>
                                      <p:to>
                                        <p:strVal val="visible"/>
                                      </p:to>
                                    </p:set>
                                    <p:anim calcmode="lin" valueType="num">
                                      <p:cBhvr additive="base">
                                        <p:cTn id="52" dur="500" fill="hold"/>
                                        <p:tgtEl>
                                          <p:spTgt spid="110"/>
                                        </p:tgtEl>
                                        <p:attrNameLst>
                                          <p:attrName>ppt_x</p:attrName>
                                        </p:attrNameLst>
                                      </p:cBhvr>
                                      <p:tavLst>
                                        <p:tav tm="0">
                                          <p:val>
                                            <p:strVal val="1+#ppt_w/2"/>
                                          </p:val>
                                        </p:tav>
                                        <p:tav tm="100000">
                                          <p:val>
                                            <p:strVal val="#ppt_x"/>
                                          </p:val>
                                        </p:tav>
                                      </p:tavLst>
                                    </p:anim>
                                    <p:anim calcmode="lin" valueType="num">
                                      <p:cBhvr additive="base">
                                        <p:cTn id="53" dur="500" fill="hold"/>
                                        <p:tgtEl>
                                          <p:spTgt spid="110"/>
                                        </p:tgtEl>
                                        <p:attrNameLst>
                                          <p:attrName>ppt_y</p:attrName>
                                        </p:attrNameLst>
                                      </p:cBhvr>
                                      <p:tavLst>
                                        <p:tav tm="0">
                                          <p:val>
                                            <p:strVal val="#ppt_y"/>
                                          </p:val>
                                        </p:tav>
                                        <p:tav tm="100000">
                                          <p:val>
                                            <p:strVal val="#ppt_y"/>
                                          </p:val>
                                        </p:tav>
                                      </p:tavLst>
                                    </p:anim>
                                  </p:childTnLst>
                                </p:cTn>
                              </p:par>
                            </p:childTnLst>
                          </p:cTn>
                        </p:par>
                        <p:par>
                          <p:cTn id="54" fill="hold">
                            <p:stCondLst>
                              <p:cond delay="5000"/>
                            </p:stCondLst>
                            <p:childTnLst>
                              <p:par>
                                <p:cTn id="55" presetID="2" presetClass="entr" presetSubtype="2" fill="hold" grpId="0" nodeType="afterEffect">
                                  <p:stCondLst>
                                    <p:cond delay="0"/>
                                  </p:stCondLst>
                                  <p:childTnLst>
                                    <p:set>
                                      <p:cBhvr>
                                        <p:cTn id="56" dur="1" fill="hold">
                                          <p:stCondLst>
                                            <p:cond delay="0"/>
                                          </p:stCondLst>
                                        </p:cTn>
                                        <p:tgtEl>
                                          <p:spTgt spid="111"/>
                                        </p:tgtEl>
                                        <p:attrNameLst>
                                          <p:attrName>style.visibility</p:attrName>
                                        </p:attrNameLst>
                                      </p:cBhvr>
                                      <p:to>
                                        <p:strVal val="visible"/>
                                      </p:to>
                                    </p:set>
                                    <p:anim calcmode="lin" valueType="num">
                                      <p:cBhvr additive="base">
                                        <p:cTn id="57" dur="500" fill="hold"/>
                                        <p:tgtEl>
                                          <p:spTgt spid="111"/>
                                        </p:tgtEl>
                                        <p:attrNameLst>
                                          <p:attrName>ppt_x</p:attrName>
                                        </p:attrNameLst>
                                      </p:cBhvr>
                                      <p:tavLst>
                                        <p:tav tm="0">
                                          <p:val>
                                            <p:strVal val="1+#ppt_w/2"/>
                                          </p:val>
                                        </p:tav>
                                        <p:tav tm="100000">
                                          <p:val>
                                            <p:strVal val="#ppt_x"/>
                                          </p:val>
                                        </p:tav>
                                      </p:tavLst>
                                    </p:anim>
                                    <p:anim calcmode="lin" valueType="num">
                                      <p:cBhvr additive="base">
                                        <p:cTn id="58" dur="500" fill="hold"/>
                                        <p:tgtEl>
                                          <p:spTgt spid="111"/>
                                        </p:tgtEl>
                                        <p:attrNameLst>
                                          <p:attrName>ppt_y</p:attrName>
                                        </p:attrNameLst>
                                      </p:cBhvr>
                                      <p:tavLst>
                                        <p:tav tm="0">
                                          <p:val>
                                            <p:strVal val="#ppt_y"/>
                                          </p:val>
                                        </p:tav>
                                        <p:tav tm="100000">
                                          <p:val>
                                            <p:strVal val="#ppt_y"/>
                                          </p:val>
                                        </p:tav>
                                      </p:tavLst>
                                    </p:anim>
                                  </p:childTnLst>
                                </p:cTn>
                              </p:par>
                            </p:childTnLst>
                          </p:cTn>
                        </p:par>
                        <p:par>
                          <p:cTn id="59" fill="hold">
                            <p:stCondLst>
                              <p:cond delay="5500"/>
                            </p:stCondLst>
                            <p:childTnLst>
                              <p:par>
                                <p:cTn id="60" presetID="2" presetClass="entr" presetSubtype="2" fill="hold" nodeType="afterEffect">
                                  <p:stCondLst>
                                    <p:cond delay="0"/>
                                  </p:stCondLst>
                                  <p:childTnLst>
                                    <p:set>
                                      <p:cBhvr>
                                        <p:cTn id="61" dur="1" fill="hold">
                                          <p:stCondLst>
                                            <p:cond delay="0"/>
                                          </p:stCondLst>
                                        </p:cTn>
                                        <p:tgtEl>
                                          <p:spTgt spid="112"/>
                                        </p:tgtEl>
                                        <p:attrNameLst>
                                          <p:attrName>style.visibility</p:attrName>
                                        </p:attrNameLst>
                                      </p:cBhvr>
                                      <p:to>
                                        <p:strVal val="visible"/>
                                      </p:to>
                                    </p:set>
                                    <p:anim calcmode="lin" valueType="num">
                                      <p:cBhvr additive="base">
                                        <p:cTn id="62" dur="500" fill="hold"/>
                                        <p:tgtEl>
                                          <p:spTgt spid="112"/>
                                        </p:tgtEl>
                                        <p:attrNameLst>
                                          <p:attrName>ppt_x</p:attrName>
                                        </p:attrNameLst>
                                      </p:cBhvr>
                                      <p:tavLst>
                                        <p:tav tm="0">
                                          <p:val>
                                            <p:strVal val="1+#ppt_w/2"/>
                                          </p:val>
                                        </p:tav>
                                        <p:tav tm="100000">
                                          <p:val>
                                            <p:strVal val="#ppt_x"/>
                                          </p:val>
                                        </p:tav>
                                      </p:tavLst>
                                    </p:anim>
                                    <p:anim calcmode="lin" valueType="num">
                                      <p:cBhvr additive="base">
                                        <p:cTn id="63" dur="500" fill="hold"/>
                                        <p:tgtEl>
                                          <p:spTgt spid="112"/>
                                        </p:tgtEl>
                                        <p:attrNameLst>
                                          <p:attrName>ppt_y</p:attrName>
                                        </p:attrNameLst>
                                      </p:cBhvr>
                                      <p:tavLst>
                                        <p:tav tm="0">
                                          <p:val>
                                            <p:strVal val="#ppt_y"/>
                                          </p:val>
                                        </p:tav>
                                        <p:tav tm="100000">
                                          <p:val>
                                            <p:strVal val="#ppt_y"/>
                                          </p:val>
                                        </p:tav>
                                      </p:tavLst>
                                    </p:anim>
                                  </p:childTnLst>
                                </p:cTn>
                              </p:par>
                            </p:childTnLst>
                          </p:cTn>
                        </p:par>
                        <p:par>
                          <p:cTn id="64" fill="hold">
                            <p:stCondLst>
                              <p:cond delay="6000"/>
                            </p:stCondLst>
                            <p:childTnLst>
                              <p:par>
                                <p:cTn id="65" presetID="2" presetClass="entr" presetSubtype="2"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 calcmode="lin" valueType="num">
                                      <p:cBhvr additive="base">
                                        <p:cTn id="67" dur="500" fill="hold"/>
                                        <p:tgtEl>
                                          <p:spTgt spid="94"/>
                                        </p:tgtEl>
                                        <p:attrNameLst>
                                          <p:attrName>ppt_x</p:attrName>
                                        </p:attrNameLst>
                                      </p:cBhvr>
                                      <p:tavLst>
                                        <p:tav tm="0">
                                          <p:val>
                                            <p:strVal val="1+#ppt_w/2"/>
                                          </p:val>
                                        </p:tav>
                                        <p:tav tm="100000">
                                          <p:val>
                                            <p:strVal val="#ppt_x"/>
                                          </p:val>
                                        </p:tav>
                                      </p:tavLst>
                                    </p:anim>
                                    <p:anim calcmode="lin" valueType="num">
                                      <p:cBhvr additive="base">
                                        <p:cTn id="68" dur="500" fill="hold"/>
                                        <p:tgtEl>
                                          <p:spTgt spid="94"/>
                                        </p:tgtEl>
                                        <p:attrNameLst>
                                          <p:attrName>ppt_y</p:attrName>
                                        </p:attrNameLst>
                                      </p:cBhvr>
                                      <p:tavLst>
                                        <p:tav tm="0">
                                          <p:val>
                                            <p:strVal val="#ppt_y"/>
                                          </p:val>
                                        </p:tav>
                                        <p:tav tm="100000">
                                          <p:val>
                                            <p:strVal val="#ppt_y"/>
                                          </p:val>
                                        </p:tav>
                                      </p:tavLst>
                                    </p:anim>
                                  </p:childTnLst>
                                </p:cTn>
                              </p:par>
                              <p:par>
                                <p:cTn id="69" presetID="2" presetClass="entr" presetSubtype="8" fill="hold" grpId="0" nodeType="withEffect">
                                  <p:stCondLst>
                                    <p:cond delay="0"/>
                                  </p:stCondLst>
                                  <p:childTnLst>
                                    <p:set>
                                      <p:cBhvr>
                                        <p:cTn id="70" dur="1" fill="hold">
                                          <p:stCondLst>
                                            <p:cond delay="0"/>
                                          </p:stCondLst>
                                        </p:cTn>
                                        <p:tgtEl>
                                          <p:spTgt spid="100"/>
                                        </p:tgtEl>
                                        <p:attrNameLst>
                                          <p:attrName>style.visibility</p:attrName>
                                        </p:attrNameLst>
                                      </p:cBhvr>
                                      <p:to>
                                        <p:strVal val="visible"/>
                                      </p:to>
                                    </p:set>
                                    <p:anim calcmode="lin" valueType="num">
                                      <p:cBhvr additive="base">
                                        <p:cTn id="71" dur="500" fill="hold"/>
                                        <p:tgtEl>
                                          <p:spTgt spid="100"/>
                                        </p:tgtEl>
                                        <p:attrNameLst>
                                          <p:attrName>ppt_x</p:attrName>
                                        </p:attrNameLst>
                                      </p:cBhvr>
                                      <p:tavLst>
                                        <p:tav tm="0">
                                          <p:val>
                                            <p:strVal val="0-#ppt_w/2"/>
                                          </p:val>
                                        </p:tav>
                                        <p:tav tm="100000">
                                          <p:val>
                                            <p:strVal val="#ppt_x"/>
                                          </p:val>
                                        </p:tav>
                                      </p:tavLst>
                                    </p:anim>
                                    <p:anim calcmode="lin" valueType="num">
                                      <p:cBhvr additive="base">
                                        <p:cTn id="72" dur="500" fill="hold"/>
                                        <p:tgtEl>
                                          <p:spTgt spid="10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0" grpId="0"/>
      <p:bldP spid="59" grpId="0" animBg="1"/>
      <p:bldP spid="60" grpId="0" animBg="1"/>
      <p:bldP spid="61" grpId="0" animBg="1"/>
      <p:bldP spid="62" grpId="0" animBg="1"/>
      <p:bldP spid="63" grpId="0" animBg="1"/>
      <p:bldP spid="111"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3301624" y="2293203"/>
            <a:ext cx="2578852" cy="830997"/>
          </a:xfrm>
          <a:prstGeom prst="rect">
            <a:avLst/>
          </a:prstGeom>
          <a:noFill/>
        </p:spPr>
        <p:txBody>
          <a:bodyPr wrap="square" rtlCol="0">
            <a:spAutoFit/>
          </a:bodyPr>
          <a:lstStyle/>
          <a:p>
            <a:pPr algn="ctr"/>
            <a:r>
              <a:rPr lang="en-US" sz="2400" b="1" dirty="0" smtClean="0">
                <a:solidFill>
                  <a:schemeClr val="tx2">
                    <a:lumMod val="50000"/>
                  </a:schemeClr>
                </a:solidFill>
                <a:latin typeface="Calibri"/>
                <a:cs typeface="Calibri"/>
              </a:rPr>
              <a:t>Partnership </a:t>
            </a:r>
          </a:p>
          <a:p>
            <a:pPr algn="ctr"/>
            <a:r>
              <a:rPr lang="en-US" sz="2400" b="1" dirty="0" smtClean="0">
                <a:solidFill>
                  <a:schemeClr val="tx2">
                    <a:lumMod val="50000"/>
                  </a:schemeClr>
                </a:solidFill>
                <a:latin typeface="Calibri"/>
                <a:cs typeface="Calibri"/>
              </a:rPr>
              <a:t>Clients</a:t>
            </a:r>
            <a:endParaRPr lang="en-US" sz="2400" b="1" dirty="0">
              <a:solidFill>
                <a:schemeClr val="tx2">
                  <a:lumMod val="50000"/>
                </a:schemeClr>
              </a:solidFill>
              <a:latin typeface="Calibri"/>
              <a:cs typeface="Calibri"/>
            </a:endParaRPr>
          </a:p>
        </p:txBody>
      </p:sp>
      <p:sp>
        <p:nvSpPr>
          <p:cNvPr id="19" name="TextBox 18"/>
          <p:cNvSpPr txBox="1"/>
          <p:nvPr/>
        </p:nvSpPr>
        <p:spPr>
          <a:xfrm>
            <a:off x="457200" y="998220"/>
            <a:ext cx="1981200" cy="461665"/>
          </a:xfrm>
          <a:prstGeom prst="rect">
            <a:avLst/>
          </a:prstGeom>
          <a:noFill/>
        </p:spPr>
        <p:txBody>
          <a:bodyPr wrap="square" rtlCol="0">
            <a:spAutoFit/>
          </a:bodyPr>
          <a:lstStyle/>
          <a:p>
            <a:r>
              <a:rPr lang="en-US" sz="2400" b="1" dirty="0" smtClean="0">
                <a:solidFill>
                  <a:srgbClr val="7F00A3"/>
                </a:solidFill>
                <a:latin typeface="Calibri"/>
                <a:cs typeface="Calibri"/>
              </a:rPr>
              <a:t>KRAM</a:t>
            </a:r>
            <a:r>
              <a:rPr lang="en-US" sz="2400" b="1" dirty="0" smtClean="0">
                <a:latin typeface="Calibri"/>
                <a:cs typeface="Calibri"/>
              </a:rPr>
              <a:t> Clients</a:t>
            </a:r>
            <a:endParaRPr lang="en-US" sz="2400" b="1" dirty="0">
              <a:latin typeface="Calibri"/>
              <a:cs typeface="Calibri"/>
            </a:endParaRPr>
          </a:p>
        </p:txBody>
      </p:sp>
      <p:sp>
        <p:nvSpPr>
          <p:cNvPr id="21" name="TextBox 20"/>
          <p:cNvSpPr txBox="1"/>
          <p:nvPr/>
        </p:nvSpPr>
        <p:spPr>
          <a:xfrm>
            <a:off x="6590157" y="998220"/>
            <a:ext cx="2179320" cy="461665"/>
          </a:xfrm>
          <a:prstGeom prst="rect">
            <a:avLst/>
          </a:prstGeom>
          <a:noFill/>
        </p:spPr>
        <p:txBody>
          <a:bodyPr wrap="square" rtlCol="0">
            <a:spAutoFit/>
          </a:bodyPr>
          <a:lstStyle/>
          <a:p>
            <a:pPr algn="ctr"/>
            <a:r>
              <a:rPr lang="en-US" sz="2400" b="1" dirty="0" err="1" smtClean="0">
                <a:solidFill>
                  <a:srgbClr val="79A217"/>
                </a:solidFill>
                <a:latin typeface="Calibri"/>
                <a:cs typeface="Calibri"/>
              </a:rPr>
              <a:t>Nativa</a:t>
            </a:r>
            <a:r>
              <a:rPr lang="en-US" sz="2400" b="1" dirty="0" smtClean="0">
                <a:solidFill>
                  <a:srgbClr val="000000"/>
                </a:solidFill>
                <a:latin typeface="Calibri"/>
                <a:cs typeface="Calibri"/>
              </a:rPr>
              <a:t> Clients</a:t>
            </a:r>
            <a:endParaRPr lang="en-US" sz="2400" b="1" dirty="0">
              <a:solidFill>
                <a:srgbClr val="000000"/>
              </a:solidFill>
              <a:latin typeface="Calibri"/>
              <a:cs typeface="Calibri"/>
            </a:endParaRPr>
          </a:p>
        </p:txBody>
      </p:sp>
      <p:pic>
        <p:nvPicPr>
          <p:cNvPr id="28" name="Picture 27" descr="Kroger.png"/>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8507" y="4308093"/>
            <a:ext cx="1158586" cy="937093"/>
          </a:xfrm>
          <a:prstGeom prst="rect">
            <a:avLst/>
          </a:prstGeom>
        </p:spPr>
      </p:pic>
      <p:grpSp>
        <p:nvGrpSpPr>
          <p:cNvPr id="37" name="Group 36"/>
          <p:cNvGrpSpPr/>
          <p:nvPr/>
        </p:nvGrpSpPr>
        <p:grpSpPr>
          <a:xfrm>
            <a:off x="3801999" y="3635375"/>
            <a:ext cx="1684401" cy="2613025"/>
            <a:chOff x="3653600" y="3635375"/>
            <a:chExt cx="1684401" cy="2613025"/>
          </a:xfrm>
        </p:grpSpPr>
        <p:pic>
          <p:nvPicPr>
            <p:cNvPr id="2" name="Picture 1"/>
            <p:cNvPicPr>
              <a:picLocks noChangeAspect="1"/>
            </p:cNvPicPr>
            <p:nvPr/>
          </p:nvPicPr>
          <p:blipFill>
            <a:blip r:embed="rId3"/>
            <a:stretch>
              <a:fillRect/>
            </a:stretch>
          </p:blipFill>
          <p:spPr>
            <a:xfrm>
              <a:off x="3967809" y="5105400"/>
              <a:ext cx="1055982" cy="1143000"/>
            </a:xfrm>
            <a:prstGeom prst="rect">
              <a:avLst/>
            </a:prstGeom>
          </p:spPr>
        </p:pic>
        <p:sp>
          <p:nvSpPr>
            <p:cNvPr id="29" name="object 11"/>
            <p:cNvSpPr/>
            <p:nvPr/>
          </p:nvSpPr>
          <p:spPr>
            <a:xfrm>
              <a:off x="3653600" y="3635375"/>
              <a:ext cx="1684401" cy="1089025"/>
            </a:xfrm>
            <a:prstGeom prst="rect">
              <a:avLst/>
            </a:prstGeom>
            <a:blipFill>
              <a:blip r:embed="rId4" cstate="print"/>
              <a:stretch>
                <a:fillRect/>
              </a:stretch>
            </a:blipFill>
          </p:spPr>
          <p:txBody>
            <a:bodyPr wrap="square" lIns="0" tIns="0" rIns="0" bIns="0" rtlCol="0"/>
            <a:lstStyle/>
            <a:p>
              <a:endParaRPr/>
            </a:p>
          </p:txBody>
        </p:sp>
      </p:grpSp>
      <p:sp>
        <p:nvSpPr>
          <p:cNvPr id="30" name="object 17"/>
          <p:cNvSpPr/>
          <p:nvPr/>
        </p:nvSpPr>
        <p:spPr>
          <a:xfrm>
            <a:off x="973575" y="1902268"/>
            <a:ext cx="948450" cy="917214"/>
          </a:xfrm>
          <a:prstGeom prst="rect">
            <a:avLst/>
          </a:prstGeom>
          <a:blipFill>
            <a:blip r:embed="rId5" cstate="print"/>
            <a:stretch>
              <a:fillRect/>
            </a:stretch>
          </a:blipFill>
        </p:spPr>
        <p:txBody>
          <a:bodyPr wrap="square" lIns="0" tIns="0" rIns="0" bIns="0" rtlCol="0"/>
          <a:lstStyle/>
          <a:p>
            <a:endParaRPr/>
          </a:p>
        </p:txBody>
      </p:sp>
      <p:sp>
        <p:nvSpPr>
          <p:cNvPr id="31" name="object 18"/>
          <p:cNvSpPr/>
          <p:nvPr/>
        </p:nvSpPr>
        <p:spPr>
          <a:xfrm>
            <a:off x="845790" y="3210749"/>
            <a:ext cx="1204021" cy="728375"/>
          </a:xfrm>
          <a:prstGeom prst="rect">
            <a:avLst/>
          </a:prstGeom>
          <a:blipFill>
            <a:blip r:embed="rId6" cstate="print"/>
            <a:stretch>
              <a:fillRect/>
            </a:stretch>
          </a:blipFill>
        </p:spPr>
        <p:txBody>
          <a:bodyPr wrap="square" lIns="0" tIns="0" rIns="0" bIns="0" rtlCol="0"/>
          <a:lstStyle/>
          <a:p>
            <a:endParaRPr/>
          </a:p>
        </p:txBody>
      </p:sp>
      <p:sp>
        <p:nvSpPr>
          <p:cNvPr id="32" name="object 20"/>
          <p:cNvSpPr/>
          <p:nvPr/>
        </p:nvSpPr>
        <p:spPr>
          <a:xfrm>
            <a:off x="802513" y="5638800"/>
            <a:ext cx="1290574" cy="547815"/>
          </a:xfrm>
          <a:prstGeom prst="rect">
            <a:avLst/>
          </a:prstGeom>
          <a:blipFill>
            <a:blip r:embed="rId7" cstate="print"/>
            <a:stretch>
              <a:fillRect/>
            </a:stretch>
          </a:blipFill>
        </p:spPr>
        <p:txBody>
          <a:bodyPr wrap="square" lIns="0" tIns="0" rIns="0" bIns="0" rtlCol="0"/>
          <a:lstStyle/>
          <a:p>
            <a:endParaRPr/>
          </a:p>
        </p:txBody>
      </p:sp>
      <p:sp>
        <p:nvSpPr>
          <p:cNvPr id="33" name="object 13"/>
          <p:cNvSpPr/>
          <p:nvPr/>
        </p:nvSpPr>
        <p:spPr>
          <a:xfrm>
            <a:off x="6612255" y="2019300"/>
            <a:ext cx="2135124" cy="419100"/>
          </a:xfrm>
          <a:prstGeom prst="rect">
            <a:avLst/>
          </a:prstGeom>
          <a:blipFill>
            <a:blip r:embed="rId8" cstate="print"/>
            <a:stretch>
              <a:fillRect/>
            </a:stretch>
          </a:blipFill>
        </p:spPr>
        <p:txBody>
          <a:bodyPr wrap="square" lIns="0" tIns="0" rIns="0" bIns="0" rtlCol="0"/>
          <a:lstStyle/>
          <a:p>
            <a:endParaRPr/>
          </a:p>
        </p:txBody>
      </p:sp>
      <p:sp>
        <p:nvSpPr>
          <p:cNvPr id="34" name="object 14"/>
          <p:cNvSpPr/>
          <p:nvPr/>
        </p:nvSpPr>
        <p:spPr>
          <a:xfrm>
            <a:off x="6994017" y="2743200"/>
            <a:ext cx="1371600" cy="1371600"/>
          </a:xfrm>
          <a:prstGeom prst="rect">
            <a:avLst/>
          </a:prstGeom>
          <a:blipFill>
            <a:blip r:embed="rId9" cstate="print"/>
            <a:stretch>
              <a:fillRect/>
            </a:stretch>
          </a:blipFill>
        </p:spPr>
        <p:txBody>
          <a:bodyPr wrap="square" lIns="0" tIns="0" rIns="0" bIns="0" rtlCol="0"/>
          <a:lstStyle/>
          <a:p>
            <a:endParaRPr/>
          </a:p>
        </p:txBody>
      </p:sp>
      <p:sp>
        <p:nvSpPr>
          <p:cNvPr id="35" name="object 15"/>
          <p:cNvSpPr/>
          <p:nvPr/>
        </p:nvSpPr>
        <p:spPr>
          <a:xfrm>
            <a:off x="6975793" y="4310063"/>
            <a:ext cx="1408049" cy="795337"/>
          </a:xfrm>
          <a:prstGeom prst="rect">
            <a:avLst/>
          </a:prstGeom>
          <a:blipFill>
            <a:blip r:embed="rId10" cstate="print"/>
            <a:stretch>
              <a:fillRect/>
            </a:stretch>
          </a:blipFill>
        </p:spPr>
        <p:txBody>
          <a:bodyPr wrap="square" lIns="0" tIns="0" rIns="0" bIns="0" rtlCol="0"/>
          <a:lstStyle/>
          <a:p>
            <a:endParaRPr/>
          </a:p>
        </p:txBody>
      </p:sp>
      <p:sp>
        <p:nvSpPr>
          <p:cNvPr id="36" name="object 16"/>
          <p:cNvSpPr/>
          <p:nvPr/>
        </p:nvSpPr>
        <p:spPr>
          <a:xfrm>
            <a:off x="6994017" y="5410200"/>
            <a:ext cx="1371600" cy="799300"/>
          </a:xfrm>
          <a:prstGeom prst="rect">
            <a:avLst/>
          </a:prstGeom>
          <a:blipFill>
            <a:blip r:embed="rId11" cstate="print"/>
            <a:stretch>
              <a:fillRect/>
            </a:stretch>
          </a:blipFill>
        </p:spPr>
        <p:txBody>
          <a:bodyPr wrap="square" lIns="0" tIns="0" rIns="0" bIns="0" rtlCol="0"/>
          <a:lstStyle/>
          <a:p>
            <a:endParaRPr/>
          </a:p>
        </p:txBody>
      </p:sp>
      <p:grpSp>
        <p:nvGrpSpPr>
          <p:cNvPr id="44" name="Group 43"/>
          <p:cNvGrpSpPr/>
          <p:nvPr/>
        </p:nvGrpSpPr>
        <p:grpSpPr>
          <a:xfrm>
            <a:off x="2362200" y="975808"/>
            <a:ext cx="4457700" cy="548192"/>
            <a:chOff x="2819399" y="1120588"/>
            <a:chExt cx="3429000" cy="548192"/>
          </a:xfrm>
        </p:grpSpPr>
        <p:sp>
          <p:nvSpPr>
            <p:cNvPr id="5" name="TextBox 4"/>
            <p:cNvSpPr txBox="1"/>
            <p:nvPr/>
          </p:nvSpPr>
          <p:spPr>
            <a:xfrm>
              <a:off x="2819399" y="1120588"/>
              <a:ext cx="3429000" cy="461665"/>
            </a:xfrm>
            <a:prstGeom prst="rect">
              <a:avLst/>
            </a:prstGeom>
            <a:noFill/>
          </p:spPr>
          <p:txBody>
            <a:bodyPr wrap="square" rtlCol="0">
              <a:spAutoFit/>
            </a:bodyPr>
            <a:lstStyle/>
            <a:p>
              <a:pPr algn="ctr"/>
              <a:r>
                <a:rPr lang="en-US" sz="2400" b="1" dirty="0" smtClean="0">
                  <a:solidFill>
                    <a:schemeClr val="tx2">
                      <a:lumMod val="50000"/>
                    </a:schemeClr>
                  </a:solidFill>
                  <a:latin typeface="Calibri"/>
                  <a:cs typeface="Calibri"/>
                </a:rPr>
                <a:t>FEATURED CLIENTS</a:t>
              </a:r>
              <a:endParaRPr lang="en-US" sz="2400" b="1" dirty="0">
                <a:solidFill>
                  <a:schemeClr val="tx2">
                    <a:lumMod val="50000"/>
                  </a:schemeClr>
                </a:solidFill>
                <a:latin typeface="Calibri"/>
                <a:cs typeface="Calibri"/>
              </a:endParaRPr>
            </a:p>
          </p:txBody>
        </p:sp>
        <p:grpSp>
          <p:nvGrpSpPr>
            <p:cNvPr id="43" name="Group 42"/>
            <p:cNvGrpSpPr/>
            <p:nvPr/>
          </p:nvGrpSpPr>
          <p:grpSpPr>
            <a:xfrm>
              <a:off x="3657600" y="1600200"/>
              <a:ext cx="1771650" cy="68580"/>
              <a:chOff x="4800600" y="1976120"/>
              <a:chExt cx="1771650" cy="68580"/>
            </a:xfrm>
          </p:grpSpPr>
          <p:sp>
            <p:nvSpPr>
              <p:cNvPr id="38" name="Rectangle 37"/>
              <p:cNvSpPr/>
              <p:nvPr/>
            </p:nvSpPr>
            <p:spPr>
              <a:xfrm>
                <a:off x="4800600" y="1976120"/>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a:latin typeface="Calibri"/>
                  <a:cs typeface="Calibri"/>
                </a:endParaRPr>
              </a:p>
            </p:txBody>
          </p:sp>
          <p:sp>
            <p:nvSpPr>
              <p:cNvPr id="39" name="Rectangle 38"/>
              <p:cNvSpPr/>
              <p:nvPr/>
            </p:nvSpPr>
            <p:spPr>
              <a:xfrm>
                <a:off x="5157788" y="1976120"/>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a:latin typeface="Calibri"/>
                  <a:cs typeface="Calibri"/>
                </a:endParaRPr>
              </a:p>
            </p:txBody>
          </p:sp>
          <p:sp>
            <p:nvSpPr>
              <p:cNvPr id="40" name="Rectangle 39"/>
              <p:cNvSpPr/>
              <p:nvPr/>
            </p:nvSpPr>
            <p:spPr>
              <a:xfrm>
                <a:off x="5514975" y="1976120"/>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a:latin typeface="Calibri"/>
                  <a:cs typeface="Calibri"/>
                </a:endParaRPr>
              </a:p>
            </p:txBody>
          </p:sp>
          <p:sp>
            <p:nvSpPr>
              <p:cNvPr id="41" name="Rectangle 40"/>
              <p:cNvSpPr/>
              <p:nvPr/>
            </p:nvSpPr>
            <p:spPr>
              <a:xfrm>
                <a:off x="5872163" y="1976120"/>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a:latin typeface="Calibri"/>
                  <a:cs typeface="Calibri"/>
                </a:endParaRPr>
              </a:p>
            </p:txBody>
          </p:sp>
          <p:sp>
            <p:nvSpPr>
              <p:cNvPr id="42" name="Rectangle 41"/>
              <p:cNvSpPr/>
              <p:nvPr/>
            </p:nvSpPr>
            <p:spPr>
              <a:xfrm>
                <a:off x="6229350" y="1976120"/>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b="1">
                  <a:latin typeface="Calibri"/>
                  <a:cs typeface="Calibri"/>
                </a:endParaRPr>
              </a:p>
            </p:txBody>
          </p:sp>
        </p:grpSp>
      </p:grpSp>
    </p:spTree>
    <p:extLst>
      <p:ext uri="{BB962C8B-B14F-4D97-AF65-F5344CB8AC3E}">
        <p14:creationId xmlns:p14="http://schemas.microsoft.com/office/powerpoint/2010/main" val="2498997974"/>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ppt_x"/>
                                          </p:val>
                                        </p:tav>
                                        <p:tav tm="100000">
                                          <p:val>
                                            <p:strVal val="#ppt_x"/>
                                          </p:val>
                                        </p:tav>
                                      </p:tavLst>
                                    </p:anim>
                                    <p:anim calcmode="lin" valueType="num">
                                      <p:cBhvr additive="base">
                                        <p:cTn id="8" dur="500" fill="hold"/>
                                        <p:tgtEl>
                                          <p:spTgt spid="44"/>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additive="base">
                                        <p:cTn id="12" dur="500" fill="hold"/>
                                        <p:tgtEl>
                                          <p:spTgt spid="19"/>
                                        </p:tgtEl>
                                        <p:attrNameLst>
                                          <p:attrName>ppt_x</p:attrName>
                                        </p:attrNameLst>
                                      </p:cBhvr>
                                      <p:tavLst>
                                        <p:tav tm="0">
                                          <p:val>
                                            <p:strVal val="#ppt_x"/>
                                          </p:val>
                                        </p:tav>
                                        <p:tav tm="100000">
                                          <p:val>
                                            <p:strVal val="#ppt_x"/>
                                          </p:val>
                                        </p:tav>
                                      </p:tavLst>
                                    </p:anim>
                                    <p:anim calcmode="lin" valueType="num">
                                      <p:cBhvr additive="base">
                                        <p:cTn id="13" dur="500" fill="hold"/>
                                        <p:tgtEl>
                                          <p:spTgt spid="19"/>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31"/>
                                        </p:tgtEl>
                                        <p:attrNameLst>
                                          <p:attrName>style.visibility</p:attrName>
                                        </p:attrNameLst>
                                      </p:cBhvr>
                                      <p:to>
                                        <p:strVal val="visible"/>
                                      </p:to>
                                    </p:set>
                                    <p:anim calcmode="lin" valueType="num">
                                      <p:cBhvr additive="base">
                                        <p:cTn id="22" dur="500" fill="hold"/>
                                        <p:tgtEl>
                                          <p:spTgt spid="31"/>
                                        </p:tgtEl>
                                        <p:attrNameLst>
                                          <p:attrName>ppt_x</p:attrName>
                                        </p:attrNameLst>
                                      </p:cBhvr>
                                      <p:tavLst>
                                        <p:tav tm="0">
                                          <p:val>
                                            <p:strVal val="#ppt_x"/>
                                          </p:val>
                                        </p:tav>
                                        <p:tav tm="100000">
                                          <p:val>
                                            <p:strVal val="#ppt_x"/>
                                          </p:val>
                                        </p:tav>
                                      </p:tavLst>
                                    </p:anim>
                                    <p:anim calcmode="lin" valueType="num">
                                      <p:cBhvr additive="base">
                                        <p:cTn id="23" dur="500" fill="hold"/>
                                        <p:tgtEl>
                                          <p:spTgt spid="31"/>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2" presetClass="entr" presetSubtype="4" fill="hold" nodeType="afterEffect">
                                  <p:stCondLst>
                                    <p:cond delay="0"/>
                                  </p:stCondLst>
                                  <p:childTnLst>
                                    <p:set>
                                      <p:cBhvr>
                                        <p:cTn id="26" dur="1" fill="hold">
                                          <p:stCondLst>
                                            <p:cond delay="0"/>
                                          </p:stCondLst>
                                        </p:cTn>
                                        <p:tgtEl>
                                          <p:spTgt spid="28"/>
                                        </p:tgtEl>
                                        <p:attrNameLst>
                                          <p:attrName>style.visibility</p:attrName>
                                        </p:attrNameLst>
                                      </p:cBhvr>
                                      <p:to>
                                        <p:strVal val="visible"/>
                                      </p:to>
                                    </p:set>
                                    <p:anim calcmode="lin" valueType="num">
                                      <p:cBhvr additive="base">
                                        <p:cTn id="27" dur="500" fill="hold"/>
                                        <p:tgtEl>
                                          <p:spTgt spid="28"/>
                                        </p:tgtEl>
                                        <p:attrNameLst>
                                          <p:attrName>ppt_x</p:attrName>
                                        </p:attrNameLst>
                                      </p:cBhvr>
                                      <p:tavLst>
                                        <p:tav tm="0">
                                          <p:val>
                                            <p:strVal val="#ppt_x"/>
                                          </p:val>
                                        </p:tav>
                                        <p:tav tm="100000">
                                          <p:val>
                                            <p:strVal val="#ppt_x"/>
                                          </p:val>
                                        </p:tav>
                                      </p:tavLst>
                                    </p:anim>
                                    <p:anim calcmode="lin" valueType="num">
                                      <p:cBhvr additive="base">
                                        <p:cTn id="28" dur="500" fill="hold"/>
                                        <p:tgtEl>
                                          <p:spTgt spid="28"/>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additive="base">
                                        <p:cTn id="32" dur="500" fill="hold"/>
                                        <p:tgtEl>
                                          <p:spTgt spid="32"/>
                                        </p:tgtEl>
                                        <p:attrNameLst>
                                          <p:attrName>ppt_x</p:attrName>
                                        </p:attrNameLst>
                                      </p:cBhvr>
                                      <p:tavLst>
                                        <p:tav tm="0">
                                          <p:val>
                                            <p:strVal val="#ppt_x"/>
                                          </p:val>
                                        </p:tav>
                                        <p:tav tm="100000">
                                          <p:val>
                                            <p:strVal val="#ppt_x"/>
                                          </p:val>
                                        </p:tav>
                                      </p:tavLst>
                                    </p:anim>
                                    <p:anim calcmode="lin" valueType="num">
                                      <p:cBhvr additive="base">
                                        <p:cTn id="33" dur="500" fill="hold"/>
                                        <p:tgtEl>
                                          <p:spTgt spid="32"/>
                                        </p:tgtEl>
                                        <p:attrNameLst>
                                          <p:attrName>ppt_y</p:attrName>
                                        </p:attrNameLst>
                                      </p:cBhvr>
                                      <p:tavLst>
                                        <p:tav tm="0">
                                          <p:val>
                                            <p:strVal val="1+#ppt_h/2"/>
                                          </p:val>
                                        </p:tav>
                                        <p:tav tm="100000">
                                          <p:val>
                                            <p:strVal val="#ppt_y"/>
                                          </p:val>
                                        </p:tav>
                                      </p:tavLst>
                                    </p:anim>
                                  </p:childTnLst>
                                </p:cTn>
                              </p:par>
                            </p:childTnLst>
                          </p:cTn>
                        </p:par>
                        <p:par>
                          <p:cTn id="34" fill="hold">
                            <p:stCondLst>
                              <p:cond delay="3000"/>
                            </p:stCondLst>
                            <p:childTnLst>
                              <p:par>
                                <p:cTn id="35" presetID="2" presetClass="entr" presetSubtype="4" fill="hold" grpId="0" nodeType="after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additive="base">
                                        <p:cTn id="37" dur="500" fill="hold"/>
                                        <p:tgtEl>
                                          <p:spTgt spid="21"/>
                                        </p:tgtEl>
                                        <p:attrNameLst>
                                          <p:attrName>ppt_x</p:attrName>
                                        </p:attrNameLst>
                                      </p:cBhvr>
                                      <p:tavLst>
                                        <p:tav tm="0">
                                          <p:val>
                                            <p:strVal val="#ppt_x"/>
                                          </p:val>
                                        </p:tav>
                                        <p:tav tm="100000">
                                          <p:val>
                                            <p:strVal val="#ppt_x"/>
                                          </p:val>
                                        </p:tav>
                                      </p:tavLst>
                                    </p:anim>
                                    <p:anim calcmode="lin" valueType="num">
                                      <p:cBhvr additive="base">
                                        <p:cTn id="38" dur="500" fill="hold"/>
                                        <p:tgtEl>
                                          <p:spTgt spid="21"/>
                                        </p:tgtEl>
                                        <p:attrNameLst>
                                          <p:attrName>ppt_y</p:attrName>
                                        </p:attrNameLst>
                                      </p:cBhvr>
                                      <p:tavLst>
                                        <p:tav tm="0">
                                          <p:val>
                                            <p:strVal val="1+#ppt_h/2"/>
                                          </p:val>
                                        </p:tav>
                                        <p:tav tm="100000">
                                          <p:val>
                                            <p:strVal val="#ppt_y"/>
                                          </p:val>
                                        </p:tav>
                                      </p:tavLst>
                                    </p:anim>
                                  </p:childTnLst>
                                </p:cTn>
                              </p:par>
                            </p:childTnLst>
                          </p:cTn>
                        </p:par>
                        <p:par>
                          <p:cTn id="39" fill="hold">
                            <p:stCondLst>
                              <p:cond delay="3500"/>
                            </p:stCondLst>
                            <p:childTnLst>
                              <p:par>
                                <p:cTn id="40" presetID="2" presetClass="entr" presetSubtype="4" fill="hold" grpId="0" nodeType="afterEffect">
                                  <p:stCondLst>
                                    <p:cond delay="0"/>
                                  </p:stCondLst>
                                  <p:childTnLst>
                                    <p:set>
                                      <p:cBhvr>
                                        <p:cTn id="41" dur="1" fill="hold">
                                          <p:stCondLst>
                                            <p:cond delay="0"/>
                                          </p:stCondLst>
                                        </p:cTn>
                                        <p:tgtEl>
                                          <p:spTgt spid="33"/>
                                        </p:tgtEl>
                                        <p:attrNameLst>
                                          <p:attrName>style.visibility</p:attrName>
                                        </p:attrNameLst>
                                      </p:cBhvr>
                                      <p:to>
                                        <p:strVal val="visible"/>
                                      </p:to>
                                    </p:set>
                                    <p:anim calcmode="lin" valueType="num">
                                      <p:cBhvr additive="base">
                                        <p:cTn id="42" dur="500" fill="hold"/>
                                        <p:tgtEl>
                                          <p:spTgt spid="33"/>
                                        </p:tgtEl>
                                        <p:attrNameLst>
                                          <p:attrName>ppt_x</p:attrName>
                                        </p:attrNameLst>
                                      </p:cBhvr>
                                      <p:tavLst>
                                        <p:tav tm="0">
                                          <p:val>
                                            <p:strVal val="#ppt_x"/>
                                          </p:val>
                                        </p:tav>
                                        <p:tav tm="100000">
                                          <p:val>
                                            <p:strVal val="#ppt_x"/>
                                          </p:val>
                                        </p:tav>
                                      </p:tavLst>
                                    </p:anim>
                                    <p:anim calcmode="lin" valueType="num">
                                      <p:cBhvr additive="base">
                                        <p:cTn id="43" dur="500" fill="hold"/>
                                        <p:tgtEl>
                                          <p:spTgt spid="33"/>
                                        </p:tgtEl>
                                        <p:attrNameLst>
                                          <p:attrName>ppt_y</p:attrName>
                                        </p:attrNameLst>
                                      </p:cBhvr>
                                      <p:tavLst>
                                        <p:tav tm="0">
                                          <p:val>
                                            <p:strVal val="1+#ppt_h/2"/>
                                          </p:val>
                                        </p:tav>
                                        <p:tav tm="100000">
                                          <p:val>
                                            <p:strVal val="#ppt_y"/>
                                          </p:val>
                                        </p:tav>
                                      </p:tavLst>
                                    </p:anim>
                                  </p:childTnLst>
                                </p:cTn>
                              </p:par>
                            </p:childTnLst>
                          </p:cTn>
                        </p:par>
                        <p:par>
                          <p:cTn id="44" fill="hold">
                            <p:stCondLst>
                              <p:cond delay="4000"/>
                            </p:stCondLst>
                            <p:childTnLst>
                              <p:par>
                                <p:cTn id="45" presetID="2" presetClass="entr" presetSubtype="4" fill="hold" grpId="0" nodeType="afterEffect">
                                  <p:stCondLst>
                                    <p:cond delay="0"/>
                                  </p:stCondLst>
                                  <p:childTnLst>
                                    <p:set>
                                      <p:cBhvr>
                                        <p:cTn id="46" dur="1" fill="hold">
                                          <p:stCondLst>
                                            <p:cond delay="0"/>
                                          </p:stCondLst>
                                        </p:cTn>
                                        <p:tgtEl>
                                          <p:spTgt spid="34"/>
                                        </p:tgtEl>
                                        <p:attrNameLst>
                                          <p:attrName>style.visibility</p:attrName>
                                        </p:attrNameLst>
                                      </p:cBhvr>
                                      <p:to>
                                        <p:strVal val="visible"/>
                                      </p:to>
                                    </p:set>
                                    <p:anim calcmode="lin" valueType="num">
                                      <p:cBhvr additive="base">
                                        <p:cTn id="47" dur="500" fill="hold"/>
                                        <p:tgtEl>
                                          <p:spTgt spid="34"/>
                                        </p:tgtEl>
                                        <p:attrNameLst>
                                          <p:attrName>ppt_x</p:attrName>
                                        </p:attrNameLst>
                                      </p:cBhvr>
                                      <p:tavLst>
                                        <p:tav tm="0">
                                          <p:val>
                                            <p:strVal val="#ppt_x"/>
                                          </p:val>
                                        </p:tav>
                                        <p:tav tm="100000">
                                          <p:val>
                                            <p:strVal val="#ppt_x"/>
                                          </p:val>
                                        </p:tav>
                                      </p:tavLst>
                                    </p:anim>
                                    <p:anim calcmode="lin" valueType="num">
                                      <p:cBhvr additive="base">
                                        <p:cTn id="48" dur="500" fill="hold"/>
                                        <p:tgtEl>
                                          <p:spTgt spid="34"/>
                                        </p:tgtEl>
                                        <p:attrNameLst>
                                          <p:attrName>ppt_y</p:attrName>
                                        </p:attrNameLst>
                                      </p:cBhvr>
                                      <p:tavLst>
                                        <p:tav tm="0">
                                          <p:val>
                                            <p:strVal val="1+#ppt_h/2"/>
                                          </p:val>
                                        </p:tav>
                                        <p:tav tm="100000">
                                          <p:val>
                                            <p:strVal val="#ppt_y"/>
                                          </p:val>
                                        </p:tav>
                                      </p:tavLst>
                                    </p:anim>
                                  </p:childTnLst>
                                </p:cTn>
                              </p:par>
                            </p:childTnLst>
                          </p:cTn>
                        </p:par>
                        <p:par>
                          <p:cTn id="49" fill="hold">
                            <p:stCondLst>
                              <p:cond delay="4500"/>
                            </p:stCondLst>
                            <p:childTnLst>
                              <p:par>
                                <p:cTn id="50" presetID="2" presetClass="entr" presetSubtype="4" fill="hold" grpId="0" nodeType="afterEffect">
                                  <p:stCondLst>
                                    <p:cond delay="0"/>
                                  </p:stCondLst>
                                  <p:childTnLst>
                                    <p:set>
                                      <p:cBhvr>
                                        <p:cTn id="51" dur="1" fill="hold">
                                          <p:stCondLst>
                                            <p:cond delay="0"/>
                                          </p:stCondLst>
                                        </p:cTn>
                                        <p:tgtEl>
                                          <p:spTgt spid="35"/>
                                        </p:tgtEl>
                                        <p:attrNameLst>
                                          <p:attrName>style.visibility</p:attrName>
                                        </p:attrNameLst>
                                      </p:cBhvr>
                                      <p:to>
                                        <p:strVal val="visible"/>
                                      </p:to>
                                    </p:set>
                                    <p:anim calcmode="lin" valueType="num">
                                      <p:cBhvr additive="base">
                                        <p:cTn id="52" dur="500" fill="hold"/>
                                        <p:tgtEl>
                                          <p:spTgt spid="35"/>
                                        </p:tgtEl>
                                        <p:attrNameLst>
                                          <p:attrName>ppt_x</p:attrName>
                                        </p:attrNameLst>
                                      </p:cBhvr>
                                      <p:tavLst>
                                        <p:tav tm="0">
                                          <p:val>
                                            <p:strVal val="#ppt_x"/>
                                          </p:val>
                                        </p:tav>
                                        <p:tav tm="100000">
                                          <p:val>
                                            <p:strVal val="#ppt_x"/>
                                          </p:val>
                                        </p:tav>
                                      </p:tavLst>
                                    </p:anim>
                                    <p:anim calcmode="lin" valueType="num">
                                      <p:cBhvr additive="base">
                                        <p:cTn id="53" dur="500" fill="hold"/>
                                        <p:tgtEl>
                                          <p:spTgt spid="35"/>
                                        </p:tgtEl>
                                        <p:attrNameLst>
                                          <p:attrName>ppt_y</p:attrName>
                                        </p:attrNameLst>
                                      </p:cBhvr>
                                      <p:tavLst>
                                        <p:tav tm="0">
                                          <p:val>
                                            <p:strVal val="1+#ppt_h/2"/>
                                          </p:val>
                                        </p:tav>
                                        <p:tav tm="100000">
                                          <p:val>
                                            <p:strVal val="#ppt_y"/>
                                          </p:val>
                                        </p:tav>
                                      </p:tavLst>
                                    </p:anim>
                                  </p:childTnLst>
                                </p:cTn>
                              </p:par>
                            </p:childTnLst>
                          </p:cTn>
                        </p:par>
                        <p:par>
                          <p:cTn id="54" fill="hold">
                            <p:stCondLst>
                              <p:cond delay="5000"/>
                            </p:stCondLst>
                            <p:childTnLst>
                              <p:par>
                                <p:cTn id="55" presetID="2" presetClass="entr" presetSubtype="4" fill="hold" grpId="0" nodeType="afterEffect">
                                  <p:stCondLst>
                                    <p:cond delay="0"/>
                                  </p:stCondLst>
                                  <p:childTnLst>
                                    <p:set>
                                      <p:cBhvr>
                                        <p:cTn id="56" dur="1" fill="hold">
                                          <p:stCondLst>
                                            <p:cond delay="0"/>
                                          </p:stCondLst>
                                        </p:cTn>
                                        <p:tgtEl>
                                          <p:spTgt spid="36"/>
                                        </p:tgtEl>
                                        <p:attrNameLst>
                                          <p:attrName>style.visibility</p:attrName>
                                        </p:attrNameLst>
                                      </p:cBhvr>
                                      <p:to>
                                        <p:strVal val="visible"/>
                                      </p:to>
                                    </p:set>
                                    <p:anim calcmode="lin" valueType="num">
                                      <p:cBhvr additive="base">
                                        <p:cTn id="57" dur="500" fill="hold"/>
                                        <p:tgtEl>
                                          <p:spTgt spid="36"/>
                                        </p:tgtEl>
                                        <p:attrNameLst>
                                          <p:attrName>ppt_x</p:attrName>
                                        </p:attrNameLst>
                                      </p:cBhvr>
                                      <p:tavLst>
                                        <p:tav tm="0">
                                          <p:val>
                                            <p:strVal val="#ppt_x"/>
                                          </p:val>
                                        </p:tav>
                                        <p:tav tm="100000">
                                          <p:val>
                                            <p:strVal val="#ppt_x"/>
                                          </p:val>
                                        </p:tav>
                                      </p:tavLst>
                                    </p:anim>
                                    <p:anim calcmode="lin" valueType="num">
                                      <p:cBhvr additive="base">
                                        <p:cTn id="58" dur="500" fill="hold"/>
                                        <p:tgtEl>
                                          <p:spTgt spid="36"/>
                                        </p:tgtEl>
                                        <p:attrNameLst>
                                          <p:attrName>ppt_y</p:attrName>
                                        </p:attrNameLst>
                                      </p:cBhvr>
                                      <p:tavLst>
                                        <p:tav tm="0">
                                          <p:val>
                                            <p:strVal val="1+#ppt_h/2"/>
                                          </p:val>
                                        </p:tav>
                                        <p:tav tm="100000">
                                          <p:val>
                                            <p:strVal val="#ppt_y"/>
                                          </p:val>
                                        </p:tav>
                                      </p:tavLst>
                                    </p:anim>
                                  </p:childTnLst>
                                </p:cTn>
                              </p:par>
                            </p:childTnLst>
                          </p:cTn>
                        </p:par>
                        <p:par>
                          <p:cTn id="59" fill="hold">
                            <p:stCondLst>
                              <p:cond delay="5500"/>
                            </p:stCondLst>
                            <p:childTnLst>
                              <p:par>
                                <p:cTn id="60" presetID="2" presetClass="entr" presetSubtype="4"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 calcmode="lin" valueType="num">
                                      <p:cBhvr additive="base">
                                        <p:cTn id="62" dur="500" fill="hold"/>
                                        <p:tgtEl>
                                          <p:spTgt spid="17"/>
                                        </p:tgtEl>
                                        <p:attrNameLst>
                                          <p:attrName>ppt_x</p:attrName>
                                        </p:attrNameLst>
                                      </p:cBhvr>
                                      <p:tavLst>
                                        <p:tav tm="0">
                                          <p:val>
                                            <p:strVal val="#ppt_x"/>
                                          </p:val>
                                        </p:tav>
                                        <p:tav tm="100000">
                                          <p:val>
                                            <p:strVal val="#ppt_x"/>
                                          </p:val>
                                        </p:tav>
                                      </p:tavLst>
                                    </p:anim>
                                    <p:anim calcmode="lin" valueType="num">
                                      <p:cBhvr additive="base">
                                        <p:cTn id="63" dur="500" fill="hold"/>
                                        <p:tgtEl>
                                          <p:spTgt spid="17"/>
                                        </p:tgtEl>
                                        <p:attrNameLst>
                                          <p:attrName>ppt_y</p:attrName>
                                        </p:attrNameLst>
                                      </p:cBhvr>
                                      <p:tavLst>
                                        <p:tav tm="0">
                                          <p:val>
                                            <p:strVal val="1+#ppt_h/2"/>
                                          </p:val>
                                        </p:tav>
                                        <p:tav tm="100000">
                                          <p:val>
                                            <p:strVal val="#ppt_y"/>
                                          </p:val>
                                        </p:tav>
                                      </p:tavLst>
                                    </p:anim>
                                  </p:childTnLst>
                                </p:cTn>
                              </p:par>
                            </p:childTnLst>
                          </p:cTn>
                        </p:par>
                        <p:par>
                          <p:cTn id="64" fill="hold">
                            <p:stCondLst>
                              <p:cond delay="6000"/>
                            </p:stCondLst>
                            <p:childTnLst>
                              <p:par>
                                <p:cTn id="65" presetID="2" presetClass="entr" presetSubtype="4" fill="hold" nodeType="afterEffect">
                                  <p:stCondLst>
                                    <p:cond delay="0"/>
                                  </p:stCondLst>
                                  <p:childTnLst>
                                    <p:set>
                                      <p:cBhvr>
                                        <p:cTn id="66" dur="1" fill="hold">
                                          <p:stCondLst>
                                            <p:cond delay="0"/>
                                          </p:stCondLst>
                                        </p:cTn>
                                        <p:tgtEl>
                                          <p:spTgt spid="37"/>
                                        </p:tgtEl>
                                        <p:attrNameLst>
                                          <p:attrName>style.visibility</p:attrName>
                                        </p:attrNameLst>
                                      </p:cBhvr>
                                      <p:to>
                                        <p:strVal val="visible"/>
                                      </p:to>
                                    </p:set>
                                    <p:anim calcmode="lin" valueType="num">
                                      <p:cBhvr additive="base">
                                        <p:cTn id="67" dur="500" fill="hold"/>
                                        <p:tgtEl>
                                          <p:spTgt spid="37"/>
                                        </p:tgtEl>
                                        <p:attrNameLst>
                                          <p:attrName>ppt_x</p:attrName>
                                        </p:attrNameLst>
                                      </p:cBhvr>
                                      <p:tavLst>
                                        <p:tav tm="0">
                                          <p:val>
                                            <p:strVal val="#ppt_x"/>
                                          </p:val>
                                        </p:tav>
                                        <p:tav tm="100000">
                                          <p:val>
                                            <p:strVal val="#ppt_x"/>
                                          </p:val>
                                        </p:tav>
                                      </p:tavLst>
                                    </p:anim>
                                    <p:anim calcmode="lin" valueType="num">
                                      <p:cBhvr additive="base">
                                        <p:cTn id="68" dur="500" fill="hold"/>
                                        <p:tgtEl>
                                          <p:spTgt spid="3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30" grpId="0" animBg="1"/>
      <p:bldP spid="31" grpId="0" animBg="1"/>
      <p:bldP spid="32" grpId="0" animBg="1"/>
      <p:bldP spid="33" grpId="0" animBg="1"/>
      <p:bldP spid="34" grpId="0" animBg="1"/>
      <p:bldP spid="35" grpId="0" animBg="1"/>
      <p:bldP spid="36"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extBox 37"/>
          <p:cNvSpPr txBox="1"/>
          <p:nvPr/>
        </p:nvSpPr>
        <p:spPr>
          <a:xfrm>
            <a:off x="457200" y="376535"/>
            <a:ext cx="4191000" cy="461665"/>
          </a:xfrm>
          <a:prstGeom prst="rect">
            <a:avLst/>
          </a:prstGeom>
          <a:noFill/>
        </p:spPr>
        <p:txBody>
          <a:bodyPr wrap="square" rtlCol="0">
            <a:spAutoFit/>
          </a:bodyPr>
          <a:lstStyle/>
          <a:p>
            <a:r>
              <a:rPr lang="en-US" sz="2400" b="1" dirty="0" smtClean="0">
                <a:solidFill>
                  <a:srgbClr val="7F00A3"/>
                </a:solidFill>
              </a:rPr>
              <a:t>KROGER PHARMACY</a:t>
            </a:r>
            <a:endParaRPr lang="en-US" sz="2400" b="1" dirty="0">
              <a:solidFill>
                <a:srgbClr val="7F00A3"/>
              </a:solidFill>
            </a:endParaRPr>
          </a:p>
        </p:txBody>
      </p:sp>
      <p:sp>
        <p:nvSpPr>
          <p:cNvPr id="40" name="Rectangle 39"/>
          <p:cNvSpPr>
            <a:spLocks noChangeArrowheads="1"/>
          </p:cNvSpPr>
          <p:nvPr/>
        </p:nvSpPr>
        <p:spPr bwMode="auto">
          <a:xfrm>
            <a:off x="457200" y="1143000"/>
            <a:ext cx="4191000" cy="24761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3600">
                <a:solidFill>
                  <a:schemeClr val="tx1"/>
                </a:solidFill>
                <a:latin typeface="Calibri" panose="020F0502020204030204" pitchFamily="34" charset="0"/>
              </a:defRPr>
            </a:lvl1pPr>
            <a:lvl2pPr marL="742950" indent="-285750">
              <a:defRPr sz="3600">
                <a:solidFill>
                  <a:schemeClr val="tx1"/>
                </a:solidFill>
                <a:latin typeface="Calibri" panose="020F0502020204030204" pitchFamily="34" charset="0"/>
              </a:defRPr>
            </a:lvl2pPr>
            <a:lvl3pPr marL="1143000" indent="-228600">
              <a:defRPr sz="3600">
                <a:solidFill>
                  <a:schemeClr val="tx1"/>
                </a:solidFill>
                <a:latin typeface="Calibri" panose="020F0502020204030204" pitchFamily="34" charset="0"/>
              </a:defRPr>
            </a:lvl3pPr>
            <a:lvl4pPr marL="1600200" indent="-228600">
              <a:defRPr sz="3600">
                <a:solidFill>
                  <a:schemeClr val="tx1"/>
                </a:solidFill>
                <a:latin typeface="Calibri" panose="020F0502020204030204" pitchFamily="34" charset="0"/>
              </a:defRPr>
            </a:lvl4pPr>
            <a:lvl5pPr marL="2057400" indent="-228600">
              <a:defRPr sz="3600">
                <a:solidFill>
                  <a:schemeClr val="tx1"/>
                </a:solidFill>
                <a:latin typeface="Calibri" panose="020F0502020204030204" pitchFamily="34" charset="0"/>
              </a:defRPr>
            </a:lvl5pPr>
            <a:lvl6pPr marL="2514600" indent="-228600" defTabSz="1827213" fontAlgn="base">
              <a:spcBef>
                <a:spcPct val="0"/>
              </a:spcBef>
              <a:spcAft>
                <a:spcPct val="0"/>
              </a:spcAft>
              <a:defRPr sz="3600">
                <a:solidFill>
                  <a:schemeClr val="tx1"/>
                </a:solidFill>
                <a:latin typeface="Calibri" panose="020F0502020204030204" pitchFamily="34" charset="0"/>
              </a:defRPr>
            </a:lvl6pPr>
            <a:lvl7pPr marL="2971800" indent="-228600" defTabSz="1827213" fontAlgn="base">
              <a:spcBef>
                <a:spcPct val="0"/>
              </a:spcBef>
              <a:spcAft>
                <a:spcPct val="0"/>
              </a:spcAft>
              <a:defRPr sz="3600">
                <a:solidFill>
                  <a:schemeClr val="tx1"/>
                </a:solidFill>
                <a:latin typeface="Calibri" panose="020F0502020204030204" pitchFamily="34" charset="0"/>
              </a:defRPr>
            </a:lvl7pPr>
            <a:lvl8pPr marL="3429000" indent="-228600" defTabSz="1827213" fontAlgn="base">
              <a:spcBef>
                <a:spcPct val="0"/>
              </a:spcBef>
              <a:spcAft>
                <a:spcPct val="0"/>
              </a:spcAft>
              <a:defRPr sz="3600">
                <a:solidFill>
                  <a:schemeClr val="tx1"/>
                </a:solidFill>
                <a:latin typeface="Calibri" panose="020F0502020204030204" pitchFamily="34" charset="0"/>
              </a:defRPr>
            </a:lvl8pPr>
            <a:lvl9pPr marL="3886200" indent="-228600" defTabSz="1827213" fontAlgn="base">
              <a:spcBef>
                <a:spcPct val="0"/>
              </a:spcBef>
              <a:spcAft>
                <a:spcPct val="0"/>
              </a:spcAft>
              <a:defRPr sz="3600">
                <a:solidFill>
                  <a:schemeClr val="tx1"/>
                </a:solidFill>
                <a:latin typeface="Calibri" panose="020F0502020204030204" pitchFamily="34" charset="0"/>
              </a:defRPr>
            </a:lvl9pPr>
          </a:lstStyle>
          <a:p>
            <a:pPr marL="12700">
              <a:lnSpc>
                <a:spcPct val="150000"/>
              </a:lnSpc>
            </a:pPr>
            <a:r>
              <a:rPr lang="en-US" sz="1400" b="1" dirty="0">
                <a:latin typeface="Arial"/>
                <a:cs typeface="Arial"/>
              </a:rPr>
              <a:t>O</a:t>
            </a:r>
            <a:r>
              <a:rPr lang="en-US" sz="1400" b="1" spc="5" dirty="0">
                <a:latin typeface="Arial"/>
                <a:cs typeface="Arial"/>
              </a:rPr>
              <a:t>b</a:t>
            </a:r>
            <a:r>
              <a:rPr lang="en-US" sz="1400" b="1" dirty="0">
                <a:latin typeface="Arial"/>
                <a:cs typeface="Arial"/>
              </a:rPr>
              <a:t>je</a:t>
            </a:r>
            <a:r>
              <a:rPr lang="en-US" sz="1400" b="1" spc="-10" dirty="0">
                <a:latin typeface="Arial"/>
                <a:cs typeface="Arial"/>
              </a:rPr>
              <a:t>c</a:t>
            </a:r>
            <a:r>
              <a:rPr lang="en-US" sz="1400" b="1" dirty="0">
                <a:latin typeface="Arial"/>
                <a:cs typeface="Arial"/>
              </a:rPr>
              <a:t>ti</a:t>
            </a:r>
            <a:r>
              <a:rPr lang="en-US" sz="1400" b="1" spc="-40" dirty="0">
                <a:latin typeface="Arial"/>
                <a:cs typeface="Arial"/>
              </a:rPr>
              <a:t>v</a:t>
            </a:r>
            <a:r>
              <a:rPr lang="en-US" sz="1400" b="1" dirty="0">
                <a:latin typeface="Arial"/>
                <a:cs typeface="Arial"/>
              </a:rPr>
              <a:t>e:</a:t>
            </a:r>
            <a:endParaRPr lang="en-US" sz="1400" dirty="0">
              <a:latin typeface="Arial"/>
              <a:cs typeface="Arial"/>
            </a:endParaRPr>
          </a:p>
          <a:p>
            <a:pPr marL="355600" marR="5080" indent="-342900">
              <a:lnSpc>
                <a:spcPct val="100000"/>
              </a:lnSpc>
              <a:spcBef>
                <a:spcPts val="395"/>
              </a:spcBef>
              <a:buClr>
                <a:srgbClr val="7F00A3"/>
              </a:buClr>
              <a:buFont typeface="Wingdings" charset="2"/>
              <a:buChar char="v"/>
              <a:tabLst>
                <a:tab pos="355600" algn="l"/>
              </a:tabLst>
            </a:pPr>
            <a:r>
              <a:rPr lang="en-US" sz="1100" spc="-10" dirty="0">
                <a:latin typeface="Arial"/>
                <a:cs typeface="Arial"/>
              </a:rPr>
              <a:t>Determine</a:t>
            </a:r>
            <a:r>
              <a:rPr lang="en-US" sz="1100" spc="10" dirty="0">
                <a:latin typeface="Arial"/>
                <a:cs typeface="Arial"/>
              </a:rPr>
              <a:t> </a:t>
            </a:r>
            <a:r>
              <a:rPr lang="en-US" sz="1100" spc="-10" dirty="0">
                <a:latin typeface="Arial"/>
                <a:cs typeface="Arial"/>
              </a:rPr>
              <a:t>the</a:t>
            </a:r>
            <a:r>
              <a:rPr lang="en-US" sz="1100" spc="10" dirty="0">
                <a:latin typeface="Arial"/>
                <a:cs typeface="Arial"/>
              </a:rPr>
              <a:t> </a:t>
            </a:r>
            <a:r>
              <a:rPr lang="en-US" sz="1100" spc="-10" dirty="0">
                <a:latin typeface="Arial"/>
                <a:cs typeface="Arial"/>
              </a:rPr>
              <a:t>share</a:t>
            </a:r>
            <a:r>
              <a:rPr lang="en-US" sz="1100" spc="5" dirty="0">
                <a:latin typeface="Arial"/>
                <a:cs typeface="Arial"/>
              </a:rPr>
              <a:t> </a:t>
            </a:r>
            <a:r>
              <a:rPr lang="en-US" sz="1100" spc="-10" dirty="0">
                <a:latin typeface="Arial"/>
                <a:cs typeface="Arial"/>
              </a:rPr>
              <a:t>of</a:t>
            </a:r>
            <a:r>
              <a:rPr lang="en-US" sz="1100" spc="20" dirty="0">
                <a:latin typeface="Arial"/>
                <a:cs typeface="Arial"/>
              </a:rPr>
              <a:t> </a:t>
            </a:r>
            <a:r>
              <a:rPr lang="en-US" sz="1100" spc="-10" dirty="0">
                <a:latin typeface="Arial"/>
                <a:cs typeface="Arial"/>
              </a:rPr>
              <a:t>voice among</a:t>
            </a:r>
            <a:r>
              <a:rPr lang="en-US" sz="1100" spc="10" dirty="0">
                <a:latin typeface="Arial"/>
                <a:cs typeface="Arial"/>
              </a:rPr>
              <a:t> </a:t>
            </a:r>
            <a:r>
              <a:rPr lang="en-US" sz="1100" spc="-10" dirty="0">
                <a:latin typeface="Arial"/>
                <a:cs typeface="Arial"/>
              </a:rPr>
              <a:t>online</a:t>
            </a:r>
            <a:r>
              <a:rPr lang="en-US" sz="1100" spc="-25" dirty="0">
                <a:latin typeface="Arial"/>
                <a:cs typeface="Arial"/>
              </a:rPr>
              <a:t> </a:t>
            </a:r>
            <a:r>
              <a:rPr lang="en-US" sz="1100" spc="-10" dirty="0">
                <a:latin typeface="Arial"/>
                <a:cs typeface="Arial"/>
              </a:rPr>
              <a:t>users for</a:t>
            </a:r>
            <a:r>
              <a:rPr lang="en-US" sz="1100" spc="15" dirty="0">
                <a:latin typeface="Arial"/>
                <a:cs typeface="Arial"/>
              </a:rPr>
              <a:t> </a:t>
            </a:r>
            <a:r>
              <a:rPr lang="en-US" sz="1100" spc="-10" dirty="0">
                <a:latin typeface="Arial"/>
                <a:cs typeface="Arial"/>
              </a:rPr>
              <a:t>Kroger</a:t>
            </a:r>
            <a:r>
              <a:rPr lang="en-US" sz="1100" spc="5" dirty="0">
                <a:latin typeface="Arial"/>
                <a:cs typeface="Arial"/>
              </a:rPr>
              <a:t> </a:t>
            </a:r>
            <a:r>
              <a:rPr lang="en-US" sz="1100" spc="-10" dirty="0">
                <a:latin typeface="Arial"/>
                <a:cs typeface="Arial"/>
              </a:rPr>
              <a:t>Pharma</a:t>
            </a:r>
            <a:r>
              <a:rPr lang="en-US" sz="1100" spc="-5" dirty="0">
                <a:latin typeface="Arial"/>
                <a:cs typeface="Arial"/>
              </a:rPr>
              <a:t>c</a:t>
            </a:r>
            <a:r>
              <a:rPr lang="en-US" sz="1100" spc="-10" dirty="0">
                <a:latin typeface="Arial"/>
                <a:cs typeface="Arial"/>
              </a:rPr>
              <a:t>y</a:t>
            </a:r>
            <a:r>
              <a:rPr lang="en-US" sz="1100" spc="15" dirty="0">
                <a:latin typeface="Arial"/>
                <a:cs typeface="Arial"/>
              </a:rPr>
              <a:t> </a:t>
            </a:r>
            <a:r>
              <a:rPr lang="en-US" sz="1100" spc="-10" dirty="0">
                <a:latin typeface="Arial"/>
                <a:cs typeface="Arial"/>
              </a:rPr>
              <a:t>through</a:t>
            </a:r>
            <a:r>
              <a:rPr lang="en-US" sz="1100" spc="10" dirty="0">
                <a:latin typeface="Arial"/>
                <a:cs typeface="Arial"/>
              </a:rPr>
              <a:t> </a:t>
            </a:r>
            <a:r>
              <a:rPr lang="en-US" sz="1100" spc="-10" dirty="0">
                <a:latin typeface="Arial"/>
                <a:cs typeface="Arial"/>
              </a:rPr>
              <a:t>social</a:t>
            </a:r>
            <a:r>
              <a:rPr lang="en-US" sz="1100" spc="-25" dirty="0">
                <a:latin typeface="Arial"/>
                <a:cs typeface="Arial"/>
              </a:rPr>
              <a:t> </a:t>
            </a:r>
            <a:r>
              <a:rPr lang="en-US" sz="1100" spc="-10" dirty="0">
                <a:latin typeface="Arial"/>
                <a:cs typeface="Arial"/>
              </a:rPr>
              <a:t>forums</a:t>
            </a:r>
            <a:r>
              <a:rPr lang="en-US" sz="1100" spc="25" dirty="0">
                <a:latin typeface="Arial"/>
                <a:cs typeface="Arial"/>
              </a:rPr>
              <a:t> </a:t>
            </a:r>
            <a:r>
              <a:rPr lang="en-US" sz="1100" spc="-10" dirty="0">
                <a:latin typeface="Arial"/>
                <a:cs typeface="Arial"/>
              </a:rPr>
              <a:t>such as</a:t>
            </a:r>
            <a:r>
              <a:rPr lang="en-US" sz="1100" spc="-25" dirty="0">
                <a:latin typeface="Arial"/>
                <a:cs typeface="Arial"/>
              </a:rPr>
              <a:t> </a:t>
            </a:r>
            <a:r>
              <a:rPr lang="en-US" sz="1100" spc="-100" dirty="0">
                <a:latin typeface="Arial"/>
                <a:cs typeface="Arial"/>
              </a:rPr>
              <a:t>T</a:t>
            </a:r>
            <a:r>
              <a:rPr lang="en-US" sz="1100" spc="-30" dirty="0">
                <a:latin typeface="Arial"/>
                <a:cs typeface="Arial"/>
              </a:rPr>
              <a:t>w</a:t>
            </a:r>
            <a:r>
              <a:rPr lang="en-US" sz="1100" spc="-10" dirty="0">
                <a:latin typeface="Arial"/>
                <a:cs typeface="Arial"/>
              </a:rPr>
              <a:t>itte</a:t>
            </a:r>
            <a:r>
              <a:rPr lang="en-US" sz="1100" spc="-100" dirty="0">
                <a:latin typeface="Arial"/>
                <a:cs typeface="Arial"/>
              </a:rPr>
              <a:t>r</a:t>
            </a:r>
            <a:r>
              <a:rPr lang="en-US" sz="1100" spc="-5" dirty="0">
                <a:latin typeface="Arial"/>
                <a:cs typeface="Arial"/>
              </a:rPr>
              <a:t>,</a:t>
            </a:r>
            <a:r>
              <a:rPr lang="en-US" sz="1100" spc="20" dirty="0">
                <a:latin typeface="Arial"/>
                <a:cs typeface="Arial"/>
              </a:rPr>
              <a:t> </a:t>
            </a:r>
            <a:r>
              <a:rPr lang="en-US" sz="1100" spc="-10" dirty="0" err="1">
                <a:latin typeface="Arial"/>
                <a:cs typeface="Arial"/>
              </a:rPr>
              <a:t>Instagram</a:t>
            </a:r>
            <a:r>
              <a:rPr lang="en-US" sz="1100" spc="-10" dirty="0">
                <a:latin typeface="Arial"/>
                <a:cs typeface="Arial"/>
              </a:rPr>
              <a:t>,</a:t>
            </a:r>
            <a:r>
              <a:rPr lang="en-US" sz="1100" spc="35" dirty="0">
                <a:latin typeface="Arial"/>
                <a:cs typeface="Arial"/>
              </a:rPr>
              <a:t> </a:t>
            </a:r>
            <a:r>
              <a:rPr lang="en-US" sz="1100" spc="-10" dirty="0">
                <a:latin typeface="Arial"/>
                <a:cs typeface="Arial"/>
              </a:rPr>
              <a:t>Facebook,</a:t>
            </a:r>
            <a:r>
              <a:rPr lang="en-US" sz="1100" spc="-5" dirty="0">
                <a:latin typeface="Arial"/>
                <a:cs typeface="Arial"/>
              </a:rPr>
              <a:t> </a:t>
            </a:r>
            <a:r>
              <a:rPr lang="en-US" sz="1100" spc="-10" dirty="0">
                <a:latin typeface="Arial"/>
                <a:cs typeface="Arial"/>
              </a:rPr>
              <a:t>and</a:t>
            </a:r>
            <a:r>
              <a:rPr lang="en-US" sz="1100" spc="-5" dirty="0">
                <a:latin typeface="Arial"/>
                <a:cs typeface="Arial"/>
              </a:rPr>
              <a:t> </a:t>
            </a:r>
            <a:r>
              <a:rPr lang="en-US" sz="1100" spc="-10" dirty="0">
                <a:latin typeface="Arial"/>
                <a:cs typeface="Arial"/>
              </a:rPr>
              <a:t>b</a:t>
            </a:r>
            <a:r>
              <a:rPr lang="en-US" sz="1100" dirty="0">
                <a:latin typeface="Arial"/>
                <a:cs typeface="Arial"/>
              </a:rPr>
              <a:t>l</a:t>
            </a:r>
            <a:r>
              <a:rPr lang="en-US" sz="1100" spc="-10" dirty="0">
                <a:latin typeface="Arial"/>
                <a:cs typeface="Arial"/>
              </a:rPr>
              <a:t>og</a:t>
            </a:r>
            <a:r>
              <a:rPr lang="en-US" sz="1100" spc="-5" dirty="0">
                <a:latin typeface="Arial"/>
                <a:cs typeface="Arial"/>
              </a:rPr>
              <a:t> </a:t>
            </a:r>
            <a:r>
              <a:rPr lang="en-US" sz="1100" spc="-10" dirty="0">
                <a:latin typeface="Arial"/>
                <a:cs typeface="Arial"/>
              </a:rPr>
              <a:t>po</a:t>
            </a:r>
            <a:r>
              <a:rPr lang="en-US" sz="1100" spc="-5" dirty="0">
                <a:latin typeface="Arial"/>
                <a:cs typeface="Arial"/>
              </a:rPr>
              <a:t>s</a:t>
            </a:r>
            <a:r>
              <a:rPr lang="en-US" sz="1100" spc="-10" dirty="0">
                <a:latin typeface="Arial"/>
                <a:cs typeface="Arial"/>
              </a:rPr>
              <a:t>ts</a:t>
            </a:r>
            <a:r>
              <a:rPr lang="en-US" sz="1100" spc="-10" dirty="0" smtClean="0">
                <a:latin typeface="Arial"/>
                <a:cs typeface="Arial"/>
              </a:rPr>
              <a:t>.</a:t>
            </a:r>
            <a:br>
              <a:rPr lang="en-US" sz="1100" spc="-10" dirty="0" smtClean="0">
                <a:latin typeface="Arial"/>
                <a:cs typeface="Arial"/>
              </a:rPr>
            </a:br>
            <a:endParaRPr lang="en-US" sz="1100" dirty="0">
              <a:latin typeface="Arial"/>
              <a:cs typeface="Arial"/>
            </a:endParaRPr>
          </a:p>
          <a:p>
            <a:pPr marL="355600" marR="14604" indent="-342900">
              <a:lnSpc>
                <a:spcPct val="100000"/>
              </a:lnSpc>
              <a:spcBef>
                <a:spcPts val="384"/>
              </a:spcBef>
              <a:buClr>
                <a:srgbClr val="7F00A3"/>
              </a:buClr>
              <a:buFont typeface="Wingdings" charset="2"/>
              <a:buChar char="v"/>
              <a:tabLst>
                <a:tab pos="355600" algn="l"/>
              </a:tabLst>
            </a:pPr>
            <a:r>
              <a:rPr lang="en-US" sz="1100" spc="-10" dirty="0">
                <a:latin typeface="Arial"/>
                <a:cs typeface="Arial"/>
              </a:rPr>
              <a:t>Ident</a:t>
            </a:r>
            <a:r>
              <a:rPr lang="en-US" sz="1100" dirty="0">
                <a:latin typeface="Arial"/>
                <a:cs typeface="Arial"/>
              </a:rPr>
              <a:t>i</a:t>
            </a:r>
            <a:r>
              <a:rPr lang="en-US" sz="1100" spc="-10" dirty="0">
                <a:latin typeface="Arial"/>
                <a:cs typeface="Arial"/>
              </a:rPr>
              <a:t>fy</a:t>
            </a:r>
            <a:r>
              <a:rPr lang="en-US" sz="1100" spc="20" dirty="0">
                <a:latin typeface="Arial"/>
                <a:cs typeface="Arial"/>
              </a:rPr>
              <a:t> </a:t>
            </a:r>
            <a:r>
              <a:rPr lang="en-US" sz="1100" spc="-10" dirty="0">
                <a:latin typeface="Arial"/>
                <a:cs typeface="Arial"/>
              </a:rPr>
              <a:t>con</a:t>
            </a:r>
            <a:r>
              <a:rPr lang="en-US" sz="1100" spc="-5" dirty="0">
                <a:latin typeface="Arial"/>
                <a:cs typeface="Arial"/>
              </a:rPr>
              <a:t>v</a:t>
            </a:r>
            <a:r>
              <a:rPr lang="en-US" sz="1100" spc="-10" dirty="0">
                <a:latin typeface="Arial"/>
                <a:cs typeface="Arial"/>
              </a:rPr>
              <a:t>ersat</a:t>
            </a:r>
            <a:r>
              <a:rPr lang="en-US" sz="1100" dirty="0">
                <a:latin typeface="Arial"/>
                <a:cs typeface="Arial"/>
              </a:rPr>
              <a:t>i</a:t>
            </a:r>
            <a:r>
              <a:rPr lang="en-US" sz="1100" spc="-10" dirty="0">
                <a:latin typeface="Arial"/>
                <a:cs typeface="Arial"/>
              </a:rPr>
              <a:t>on</a:t>
            </a:r>
            <a:r>
              <a:rPr lang="en-US" sz="1100" spc="-15" dirty="0">
                <a:latin typeface="Arial"/>
                <a:cs typeface="Arial"/>
              </a:rPr>
              <a:t> </a:t>
            </a:r>
            <a:r>
              <a:rPr lang="en-US" sz="1100" spc="-10" dirty="0">
                <a:latin typeface="Arial"/>
                <a:cs typeface="Arial"/>
              </a:rPr>
              <a:t>dri</a:t>
            </a:r>
            <a:r>
              <a:rPr lang="en-US" sz="1100" spc="-5" dirty="0">
                <a:latin typeface="Arial"/>
                <a:cs typeface="Arial"/>
              </a:rPr>
              <a:t>v</a:t>
            </a:r>
            <a:r>
              <a:rPr lang="en-US" sz="1100" spc="-10" dirty="0">
                <a:latin typeface="Arial"/>
                <a:cs typeface="Arial"/>
              </a:rPr>
              <a:t>ers</a:t>
            </a:r>
            <a:r>
              <a:rPr lang="en-US" sz="1100" spc="10" dirty="0">
                <a:latin typeface="Arial"/>
                <a:cs typeface="Arial"/>
              </a:rPr>
              <a:t> </a:t>
            </a:r>
            <a:r>
              <a:rPr lang="en-US" sz="1100" spc="-10" dirty="0">
                <a:latin typeface="Arial"/>
                <a:cs typeface="Arial"/>
              </a:rPr>
              <a:t>and</a:t>
            </a:r>
            <a:r>
              <a:rPr lang="en-US" sz="1100" spc="-5" dirty="0">
                <a:latin typeface="Arial"/>
                <a:cs typeface="Arial"/>
              </a:rPr>
              <a:t> </a:t>
            </a:r>
            <a:r>
              <a:rPr lang="en-US" sz="1100" spc="-10" dirty="0">
                <a:latin typeface="Arial"/>
                <a:cs typeface="Arial"/>
              </a:rPr>
              <a:t>top</a:t>
            </a:r>
            <a:r>
              <a:rPr lang="en-US" sz="1100" dirty="0">
                <a:latin typeface="Arial"/>
                <a:cs typeface="Arial"/>
              </a:rPr>
              <a:t>i</a:t>
            </a:r>
            <a:r>
              <a:rPr lang="en-US" sz="1100" spc="-10" dirty="0">
                <a:latin typeface="Arial"/>
                <a:cs typeface="Arial"/>
              </a:rPr>
              <a:t>cs</a:t>
            </a:r>
            <a:r>
              <a:rPr lang="en-US" sz="1100" dirty="0">
                <a:latin typeface="Arial"/>
                <a:cs typeface="Arial"/>
              </a:rPr>
              <a:t> </a:t>
            </a:r>
            <a:r>
              <a:rPr lang="en-US" sz="1100" spc="-10" dirty="0">
                <a:latin typeface="Arial"/>
                <a:cs typeface="Arial"/>
              </a:rPr>
              <a:t>in</a:t>
            </a:r>
            <a:r>
              <a:rPr lang="en-US" sz="1100" spc="-15" dirty="0">
                <a:latin typeface="Arial"/>
                <a:cs typeface="Arial"/>
              </a:rPr>
              <a:t> </a:t>
            </a:r>
            <a:r>
              <a:rPr lang="en-US" sz="1100" spc="-10" dirty="0">
                <a:latin typeface="Arial"/>
                <a:cs typeface="Arial"/>
              </a:rPr>
              <a:t>the indu</a:t>
            </a:r>
            <a:r>
              <a:rPr lang="en-US" sz="1100" spc="-5" dirty="0">
                <a:latin typeface="Arial"/>
                <a:cs typeface="Arial"/>
              </a:rPr>
              <a:t>s</a:t>
            </a:r>
            <a:r>
              <a:rPr lang="en-US" sz="1100" spc="-10" dirty="0">
                <a:latin typeface="Arial"/>
                <a:cs typeface="Arial"/>
              </a:rPr>
              <a:t>try</a:t>
            </a:r>
            <a:r>
              <a:rPr lang="en-US" sz="1100" dirty="0">
                <a:latin typeface="Arial"/>
                <a:cs typeface="Arial"/>
              </a:rPr>
              <a:t> </a:t>
            </a:r>
            <a:r>
              <a:rPr lang="en-US" sz="1100" spc="-10" dirty="0">
                <a:latin typeface="Arial"/>
                <a:cs typeface="Arial"/>
              </a:rPr>
              <a:t>as</a:t>
            </a:r>
            <a:r>
              <a:rPr lang="en-US" sz="1100" dirty="0">
                <a:latin typeface="Arial"/>
                <a:cs typeface="Arial"/>
              </a:rPr>
              <a:t> </a:t>
            </a:r>
            <a:r>
              <a:rPr lang="en-US" sz="1100" spc="-30" dirty="0">
                <a:latin typeface="Arial"/>
                <a:cs typeface="Arial"/>
              </a:rPr>
              <a:t>w</a:t>
            </a:r>
            <a:r>
              <a:rPr lang="en-US" sz="1100" spc="-10" dirty="0">
                <a:latin typeface="Arial"/>
                <a:cs typeface="Arial"/>
              </a:rPr>
              <a:t>ell</a:t>
            </a:r>
            <a:r>
              <a:rPr lang="en-US" sz="1100" dirty="0">
                <a:latin typeface="Arial"/>
                <a:cs typeface="Arial"/>
              </a:rPr>
              <a:t> </a:t>
            </a:r>
            <a:r>
              <a:rPr lang="en-US" sz="1100" spc="-10" dirty="0">
                <a:latin typeface="Arial"/>
                <a:cs typeface="Arial"/>
              </a:rPr>
              <a:t>as</a:t>
            </a:r>
            <a:r>
              <a:rPr lang="en-US" sz="1100" dirty="0">
                <a:latin typeface="Arial"/>
                <a:cs typeface="Arial"/>
              </a:rPr>
              <a:t> </a:t>
            </a:r>
            <a:r>
              <a:rPr lang="en-US" sz="1100" spc="-10" dirty="0">
                <a:latin typeface="Arial"/>
                <a:cs typeface="Arial"/>
              </a:rPr>
              <a:t>for</a:t>
            </a:r>
            <a:r>
              <a:rPr lang="en-US" sz="1100" spc="15" dirty="0">
                <a:latin typeface="Arial"/>
                <a:cs typeface="Arial"/>
              </a:rPr>
              <a:t> </a:t>
            </a:r>
            <a:r>
              <a:rPr lang="en-US" sz="1100" spc="-10" dirty="0">
                <a:latin typeface="Arial"/>
                <a:cs typeface="Arial"/>
              </a:rPr>
              <a:t>Kroger</a:t>
            </a:r>
            <a:r>
              <a:rPr lang="en-US" sz="1100" spc="25" dirty="0">
                <a:latin typeface="Arial"/>
                <a:cs typeface="Arial"/>
              </a:rPr>
              <a:t> </a:t>
            </a:r>
            <a:r>
              <a:rPr lang="en-US" sz="1100" spc="-10" dirty="0">
                <a:latin typeface="Arial"/>
                <a:cs typeface="Arial"/>
              </a:rPr>
              <a:t>Pharma</a:t>
            </a:r>
            <a:r>
              <a:rPr lang="en-US" sz="1100" spc="-5" dirty="0">
                <a:latin typeface="Arial"/>
                <a:cs typeface="Arial"/>
              </a:rPr>
              <a:t>c</a:t>
            </a:r>
            <a:r>
              <a:rPr lang="en-US" sz="1100" spc="-150" dirty="0">
                <a:latin typeface="Arial"/>
                <a:cs typeface="Arial"/>
              </a:rPr>
              <a:t>y</a:t>
            </a:r>
            <a:r>
              <a:rPr lang="en-US" sz="1100" spc="-5" dirty="0">
                <a:latin typeface="Arial"/>
                <a:cs typeface="Arial"/>
              </a:rPr>
              <a:t>.</a:t>
            </a:r>
            <a:r>
              <a:rPr lang="en-US" sz="1100" spc="30" dirty="0">
                <a:latin typeface="Arial"/>
                <a:cs typeface="Arial"/>
              </a:rPr>
              <a:t> </a:t>
            </a:r>
            <a:r>
              <a:rPr lang="en-US" sz="1100" spc="-10" dirty="0">
                <a:latin typeface="Arial"/>
                <a:cs typeface="Arial"/>
              </a:rPr>
              <a:t>Include</a:t>
            </a:r>
            <a:r>
              <a:rPr lang="en-US" sz="1100" spc="-5" dirty="0">
                <a:latin typeface="Arial"/>
                <a:cs typeface="Arial"/>
              </a:rPr>
              <a:t> </a:t>
            </a:r>
            <a:r>
              <a:rPr lang="en-US" sz="1100" dirty="0">
                <a:latin typeface="Arial"/>
                <a:cs typeface="Arial"/>
              </a:rPr>
              <a:t>i</a:t>
            </a:r>
            <a:r>
              <a:rPr lang="en-US" sz="1100" spc="-10" dirty="0">
                <a:latin typeface="Arial"/>
                <a:cs typeface="Arial"/>
              </a:rPr>
              <a:t>n</a:t>
            </a:r>
            <a:r>
              <a:rPr lang="en-US" sz="1100" spc="-15" dirty="0">
                <a:latin typeface="Arial"/>
                <a:cs typeface="Arial"/>
              </a:rPr>
              <a:t>-</a:t>
            </a:r>
            <a:r>
              <a:rPr lang="en-US" sz="1100" spc="-10" dirty="0">
                <a:latin typeface="Arial"/>
                <a:cs typeface="Arial"/>
              </a:rPr>
              <a:t>depth</a:t>
            </a:r>
            <a:r>
              <a:rPr lang="en-US" sz="1100" spc="10" dirty="0">
                <a:latin typeface="Arial"/>
                <a:cs typeface="Arial"/>
              </a:rPr>
              <a:t> </a:t>
            </a:r>
            <a:r>
              <a:rPr lang="en-US" sz="1100" spc="-10" dirty="0">
                <a:latin typeface="Arial"/>
                <a:cs typeface="Arial"/>
              </a:rPr>
              <a:t>ana</a:t>
            </a:r>
            <a:r>
              <a:rPr lang="en-US" sz="1100" dirty="0">
                <a:latin typeface="Arial"/>
                <a:cs typeface="Arial"/>
              </a:rPr>
              <a:t>l</a:t>
            </a:r>
            <a:r>
              <a:rPr lang="en-US" sz="1100" spc="-30" dirty="0">
                <a:latin typeface="Arial"/>
                <a:cs typeface="Arial"/>
              </a:rPr>
              <a:t>y</a:t>
            </a:r>
            <a:r>
              <a:rPr lang="en-US" sz="1100" spc="-10" dirty="0">
                <a:latin typeface="Arial"/>
                <a:cs typeface="Arial"/>
              </a:rPr>
              <a:t>sis for</a:t>
            </a:r>
            <a:r>
              <a:rPr lang="en-US" sz="1100" spc="15" dirty="0">
                <a:latin typeface="Arial"/>
                <a:cs typeface="Arial"/>
              </a:rPr>
              <a:t> </a:t>
            </a:r>
            <a:r>
              <a:rPr lang="en-US" sz="1100" spc="-10" dirty="0">
                <a:latin typeface="Arial"/>
                <a:cs typeface="Arial"/>
              </a:rPr>
              <a:t>cold</a:t>
            </a:r>
            <a:r>
              <a:rPr lang="en-US" sz="1100" spc="-15" dirty="0">
                <a:latin typeface="Arial"/>
                <a:cs typeface="Arial"/>
              </a:rPr>
              <a:t> &amp;</a:t>
            </a:r>
            <a:r>
              <a:rPr lang="en-US" sz="1100" spc="10" dirty="0">
                <a:latin typeface="Arial"/>
                <a:cs typeface="Arial"/>
              </a:rPr>
              <a:t> </a:t>
            </a:r>
            <a:r>
              <a:rPr lang="en-US" sz="1100" spc="-10" dirty="0">
                <a:latin typeface="Arial"/>
                <a:cs typeface="Arial"/>
              </a:rPr>
              <a:t>cough</a:t>
            </a:r>
            <a:r>
              <a:rPr lang="en-US" sz="1100" spc="10" dirty="0">
                <a:latin typeface="Arial"/>
                <a:cs typeface="Arial"/>
              </a:rPr>
              <a:t> </a:t>
            </a:r>
            <a:r>
              <a:rPr lang="en-US" sz="1100" spc="-10" dirty="0">
                <a:latin typeface="Arial"/>
                <a:cs typeface="Arial"/>
              </a:rPr>
              <a:t>con</a:t>
            </a:r>
            <a:r>
              <a:rPr lang="en-US" sz="1100" spc="-5" dirty="0">
                <a:latin typeface="Arial"/>
                <a:cs typeface="Arial"/>
              </a:rPr>
              <a:t>v</a:t>
            </a:r>
            <a:r>
              <a:rPr lang="en-US" sz="1100" spc="-10" dirty="0">
                <a:latin typeface="Arial"/>
                <a:cs typeface="Arial"/>
              </a:rPr>
              <a:t>ersat</a:t>
            </a:r>
            <a:r>
              <a:rPr lang="en-US" sz="1100" dirty="0">
                <a:latin typeface="Arial"/>
                <a:cs typeface="Arial"/>
              </a:rPr>
              <a:t>i</a:t>
            </a:r>
            <a:r>
              <a:rPr lang="en-US" sz="1100" spc="-10" dirty="0">
                <a:latin typeface="Arial"/>
                <a:cs typeface="Arial"/>
              </a:rPr>
              <a:t>on</a:t>
            </a:r>
            <a:r>
              <a:rPr lang="en-US" sz="1100" spc="-5" dirty="0">
                <a:latin typeface="Arial"/>
                <a:cs typeface="Arial"/>
              </a:rPr>
              <a:t>s</a:t>
            </a:r>
            <a:r>
              <a:rPr lang="en-US" sz="1100" spc="-5" dirty="0" smtClean="0">
                <a:latin typeface="Arial"/>
                <a:cs typeface="Arial"/>
              </a:rPr>
              <a:t>.</a:t>
            </a:r>
            <a:br>
              <a:rPr lang="en-US" sz="1100" spc="-5" dirty="0" smtClean="0">
                <a:latin typeface="Arial"/>
                <a:cs typeface="Arial"/>
              </a:rPr>
            </a:br>
            <a:endParaRPr lang="en-US" sz="1100" dirty="0">
              <a:latin typeface="Arial"/>
              <a:cs typeface="Arial"/>
            </a:endParaRPr>
          </a:p>
          <a:p>
            <a:pPr marL="355600" indent="-342900">
              <a:lnSpc>
                <a:spcPct val="100000"/>
              </a:lnSpc>
              <a:spcBef>
                <a:spcPts val="385"/>
              </a:spcBef>
              <a:buClr>
                <a:srgbClr val="7F00A3"/>
              </a:buClr>
              <a:buFont typeface="Wingdings" charset="2"/>
              <a:buChar char="v"/>
              <a:tabLst>
                <a:tab pos="355600" algn="l"/>
              </a:tabLst>
            </a:pPr>
            <a:r>
              <a:rPr lang="en-US" sz="1100" spc="-10" dirty="0">
                <a:latin typeface="Arial"/>
                <a:cs typeface="Arial"/>
              </a:rPr>
              <a:t>Competitive</a:t>
            </a:r>
            <a:r>
              <a:rPr lang="en-US" sz="1100" spc="-5" dirty="0">
                <a:latin typeface="Arial"/>
                <a:cs typeface="Arial"/>
              </a:rPr>
              <a:t> </a:t>
            </a:r>
            <a:r>
              <a:rPr lang="en-US" sz="1100" spc="-10" dirty="0">
                <a:latin typeface="Arial"/>
                <a:cs typeface="Arial"/>
              </a:rPr>
              <a:t>in</a:t>
            </a:r>
            <a:r>
              <a:rPr lang="en-US" sz="1100" spc="-5" dirty="0">
                <a:latin typeface="Arial"/>
                <a:cs typeface="Arial"/>
              </a:rPr>
              <a:t>s</a:t>
            </a:r>
            <a:r>
              <a:rPr lang="en-US" sz="1100" spc="-10" dirty="0">
                <a:latin typeface="Arial"/>
                <a:cs typeface="Arial"/>
              </a:rPr>
              <a:t>ights</a:t>
            </a:r>
            <a:r>
              <a:rPr lang="en-US" sz="1100" spc="-25" dirty="0">
                <a:latin typeface="Arial"/>
                <a:cs typeface="Arial"/>
              </a:rPr>
              <a:t> </a:t>
            </a:r>
            <a:r>
              <a:rPr lang="en-US" sz="1100" spc="-10" dirty="0">
                <a:latin typeface="Arial"/>
                <a:cs typeface="Arial"/>
              </a:rPr>
              <a:t>anal</a:t>
            </a:r>
            <a:r>
              <a:rPr lang="en-US" sz="1100" spc="-30" dirty="0">
                <a:latin typeface="Arial"/>
                <a:cs typeface="Arial"/>
              </a:rPr>
              <a:t>y</a:t>
            </a:r>
            <a:r>
              <a:rPr lang="en-US" sz="1100" spc="-10" dirty="0">
                <a:latin typeface="Arial"/>
                <a:cs typeface="Arial"/>
              </a:rPr>
              <a:t>zing</a:t>
            </a:r>
            <a:r>
              <a:rPr lang="en-US" sz="1100" spc="-5" dirty="0">
                <a:latin typeface="Arial"/>
                <a:cs typeface="Arial"/>
              </a:rPr>
              <a:t> t</a:t>
            </a:r>
            <a:r>
              <a:rPr lang="en-US" sz="1100" spc="-35" dirty="0">
                <a:latin typeface="Arial"/>
                <a:cs typeface="Arial"/>
              </a:rPr>
              <a:t>w</a:t>
            </a:r>
            <a:r>
              <a:rPr lang="en-US" sz="1100" spc="-10" dirty="0">
                <a:latin typeface="Arial"/>
                <a:cs typeface="Arial"/>
              </a:rPr>
              <a:t>o</a:t>
            </a:r>
            <a:r>
              <a:rPr lang="en-US" sz="1100" spc="20" dirty="0">
                <a:latin typeface="Arial"/>
                <a:cs typeface="Arial"/>
              </a:rPr>
              <a:t> </a:t>
            </a:r>
            <a:r>
              <a:rPr lang="en-US" sz="1100" spc="-10" dirty="0" smtClean="0">
                <a:latin typeface="Arial"/>
                <a:cs typeface="Arial"/>
              </a:rPr>
              <a:t>top</a:t>
            </a:r>
            <a:r>
              <a:rPr lang="en-US" sz="1100" dirty="0" smtClean="0">
                <a:latin typeface="Arial"/>
                <a:cs typeface="Arial"/>
              </a:rPr>
              <a:t> </a:t>
            </a:r>
            <a:r>
              <a:rPr lang="en-US" sz="1100" spc="-10" dirty="0" smtClean="0">
                <a:latin typeface="Arial"/>
                <a:cs typeface="Arial"/>
              </a:rPr>
              <a:t>compet</a:t>
            </a:r>
            <a:r>
              <a:rPr lang="en-US" sz="1100" dirty="0" smtClean="0">
                <a:latin typeface="Arial"/>
                <a:cs typeface="Arial"/>
              </a:rPr>
              <a:t>i</a:t>
            </a:r>
            <a:r>
              <a:rPr lang="en-US" sz="1100" spc="-10" dirty="0" smtClean="0">
                <a:latin typeface="Arial"/>
                <a:cs typeface="Arial"/>
              </a:rPr>
              <a:t>tors</a:t>
            </a:r>
            <a:r>
              <a:rPr lang="en-US" sz="1100" spc="10" dirty="0" smtClean="0">
                <a:latin typeface="Arial"/>
                <a:cs typeface="Arial"/>
              </a:rPr>
              <a:t> </a:t>
            </a:r>
            <a:r>
              <a:rPr lang="en-US" sz="1100" spc="-10" dirty="0">
                <a:latin typeface="Arial"/>
                <a:cs typeface="Arial"/>
              </a:rPr>
              <a:t>nat</a:t>
            </a:r>
            <a:r>
              <a:rPr lang="en-US" sz="1100" dirty="0">
                <a:latin typeface="Arial"/>
                <a:cs typeface="Arial"/>
              </a:rPr>
              <a:t>i</a:t>
            </a:r>
            <a:r>
              <a:rPr lang="en-US" sz="1100" spc="-10" dirty="0">
                <a:latin typeface="Arial"/>
                <a:cs typeface="Arial"/>
              </a:rPr>
              <a:t>on</a:t>
            </a:r>
            <a:r>
              <a:rPr lang="en-US" sz="1100" spc="-30" dirty="0">
                <a:latin typeface="Arial"/>
                <a:cs typeface="Arial"/>
              </a:rPr>
              <a:t>w</a:t>
            </a:r>
            <a:r>
              <a:rPr lang="en-US" sz="1100" spc="-10" dirty="0">
                <a:latin typeface="Arial"/>
                <a:cs typeface="Arial"/>
              </a:rPr>
              <a:t>ide.</a:t>
            </a:r>
            <a:endParaRPr lang="en-US" sz="1100" dirty="0">
              <a:latin typeface="Arial"/>
              <a:cs typeface="Arial"/>
            </a:endParaRPr>
          </a:p>
          <a:p>
            <a:pPr marL="12700">
              <a:lnSpc>
                <a:spcPct val="100000"/>
              </a:lnSpc>
              <a:spcBef>
                <a:spcPts val="385"/>
              </a:spcBef>
              <a:tabLst>
                <a:tab pos="355600" algn="l"/>
              </a:tabLst>
            </a:pPr>
            <a:endParaRPr lang="en-US" sz="1100" dirty="0">
              <a:latin typeface="Arial"/>
              <a:cs typeface="Arial"/>
            </a:endParaRPr>
          </a:p>
        </p:txBody>
      </p:sp>
      <p:sp>
        <p:nvSpPr>
          <p:cNvPr id="2" name="TextBox 1"/>
          <p:cNvSpPr txBox="1"/>
          <p:nvPr/>
        </p:nvSpPr>
        <p:spPr>
          <a:xfrm>
            <a:off x="499466" y="3752204"/>
            <a:ext cx="4148734" cy="2496196"/>
          </a:xfrm>
          <a:prstGeom prst="rect">
            <a:avLst/>
          </a:prstGeom>
          <a:noFill/>
        </p:spPr>
        <p:txBody>
          <a:bodyPr wrap="square" rtlCol="0">
            <a:spAutoFit/>
          </a:bodyPr>
          <a:lstStyle/>
          <a:p>
            <a:r>
              <a:rPr lang="en-US" sz="1400" b="1" dirty="0">
                <a:latin typeface="Arial"/>
                <a:cs typeface="Arial"/>
              </a:rPr>
              <a:t>R</a:t>
            </a:r>
            <a:r>
              <a:rPr lang="en-US" sz="1400" b="1" spc="-10" dirty="0">
                <a:latin typeface="Arial"/>
                <a:cs typeface="Arial"/>
              </a:rPr>
              <a:t>e</a:t>
            </a:r>
            <a:r>
              <a:rPr lang="en-US" sz="1400" b="1" dirty="0">
                <a:latin typeface="Arial"/>
                <a:cs typeface="Arial"/>
              </a:rPr>
              <a:t>sults</a:t>
            </a:r>
            <a:r>
              <a:rPr lang="en-US" sz="1400" dirty="0" smtClean="0">
                <a:latin typeface="Arial"/>
                <a:cs typeface="Arial"/>
              </a:rPr>
              <a:t>:</a:t>
            </a:r>
          </a:p>
          <a:p>
            <a:pPr marL="184150" indent="-171450">
              <a:lnSpc>
                <a:spcPct val="150000"/>
              </a:lnSpc>
              <a:buClr>
                <a:srgbClr val="7F00A3"/>
              </a:buClr>
              <a:buFont typeface="Wingdings" charset="2"/>
              <a:buChar char="v"/>
              <a:tabLst>
                <a:tab pos="355600" algn="l"/>
              </a:tabLst>
            </a:pPr>
            <a:r>
              <a:rPr lang="en-US" sz="1100" spc="-10" dirty="0">
                <a:latin typeface="Arial"/>
                <a:cs typeface="Arial"/>
              </a:rPr>
              <a:t>Identified the social channel with most </a:t>
            </a:r>
            <a:r>
              <a:rPr lang="en-US" sz="1100" spc="-10" dirty="0" smtClean="0">
                <a:latin typeface="Arial"/>
                <a:cs typeface="Arial"/>
              </a:rPr>
              <a:t>organic conversations</a:t>
            </a:r>
            <a:br>
              <a:rPr lang="en-US" sz="1100" spc="-10" dirty="0" smtClean="0">
                <a:latin typeface="Arial"/>
                <a:cs typeface="Arial"/>
              </a:rPr>
            </a:br>
            <a:endParaRPr lang="en-US" sz="1100" spc="-10" dirty="0">
              <a:latin typeface="Arial"/>
              <a:cs typeface="Arial"/>
            </a:endParaRPr>
          </a:p>
          <a:p>
            <a:pPr marL="184150" indent="-171450">
              <a:buClr>
                <a:srgbClr val="7F00A3"/>
              </a:buClr>
              <a:buFont typeface="Wingdings" charset="2"/>
              <a:buChar char="v"/>
              <a:tabLst>
                <a:tab pos="355600" algn="l"/>
              </a:tabLst>
            </a:pPr>
            <a:r>
              <a:rPr lang="en-US" sz="1100" spc="-10" dirty="0">
                <a:latin typeface="Arial"/>
                <a:cs typeface="Arial"/>
              </a:rPr>
              <a:t>Male users had the highest percentage of share of voice </a:t>
            </a:r>
            <a:r>
              <a:rPr lang="en-US" sz="1100" spc="-10" dirty="0" smtClean="0">
                <a:latin typeface="Arial"/>
                <a:cs typeface="Arial"/>
              </a:rPr>
              <a:t/>
            </a:r>
            <a:br>
              <a:rPr lang="en-US" sz="1100" spc="-10" dirty="0" smtClean="0">
                <a:latin typeface="Arial"/>
                <a:cs typeface="Arial"/>
              </a:rPr>
            </a:br>
            <a:r>
              <a:rPr lang="en-US" sz="1100" spc="-10" dirty="0" smtClean="0">
                <a:latin typeface="Arial"/>
                <a:cs typeface="Arial"/>
              </a:rPr>
              <a:t>with </a:t>
            </a:r>
            <a:r>
              <a:rPr lang="en-US" sz="1100" spc="-10" dirty="0">
                <a:latin typeface="Arial"/>
                <a:cs typeface="Arial"/>
              </a:rPr>
              <a:t>60% of total conversations</a:t>
            </a:r>
            <a:r>
              <a:rPr lang="en-US" sz="1100" spc="-10" dirty="0" smtClean="0">
                <a:latin typeface="Arial"/>
                <a:cs typeface="Arial"/>
              </a:rPr>
              <a:t>.</a:t>
            </a:r>
            <a:br>
              <a:rPr lang="en-US" sz="1100" spc="-10" dirty="0" smtClean="0">
                <a:latin typeface="Arial"/>
                <a:cs typeface="Arial"/>
              </a:rPr>
            </a:br>
            <a:endParaRPr lang="en-US" sz="1100" spc="-10" dirty="0">
              <a:latin typeface="Arial"/>
              <a:cs typeface="Arial"/>
            </a:endParaRPr>
          </a:p>
          <a:p>
            <a:pPr marL="184150" indent="-171450">
              <a:buClr>
                <a:srgbClr val="7F00A3"/>
              </a:buClr>
              <a:buFont typeface="Wingdings" charset="2"/>
              <a:buChar char="v"/>
              <a:tabLst>
                <a:tab pos="355600" algn="l"/>
              </a:tabLst>
            </a:pPr>
            <a:r>
              <a:rPr lang="en-US" sz="1100" spc="-10" dirty="0">
                <a:latin typeface="Arial"/>
                <a:cs typeface="Arial"/>
              </a:rPr>
              <a:t>Corporate policies shared on social media or news outlets can generate positive response</a:t>
            </a:r>
            <a:r>
              <a:rPr lang="en-US" sz="1100" spc="-10" dirty="0" smtClean="0">
                <a:latin typeface="Arial"/>
                <a:cs typeface="Arial"/>
              </a:rPr>
              <a:t>.</a:t>
            </a:r>
            <a:br>
              <a:rPr lang="en-US" sz="1100" spc="-10" dirty="0" smtClean="0">
                <a:latin typeface="Arial"/>
                <a:cs typeface="Arial"/>
              </a:rPr>
            </a:br>
            <a:endParaRPr lang="en-US" sz="1100" spc="-10" dirty="0">
              <a:latin typeface="Arial"/>
              <a:cs typeface="Arial"/>
            </a:endParaRPr>
          </a:p>
          <a:p>
            <a:pPr marL="184150" indent="-171450">
              <a:buClr>
                <a:srgbClr val="7F00A3"/>
              </a:buClr>
              <a:buFont typeface="Wingdings" charset="2"/>
              <a:buChar char="v"/>
              <a:tabLst>
                <a:tab pos="355600" algn="l"/>
              </a:tabLst>
            </a:pPr>
            <a:r>
              <a:rPr lang="en-US" sz="1100" spc="-10" dirty="0">
                <a:latin typeface="Arial"/>
                <a:cs typeface="Arial"/>
              </a:rPr>
              <a:t>Partnership that provide additional benefits to customers increases customer satisfaction.</a:t>
            </a:r>
          </a:p>
          <a:p>
            <a:pPr marL="184150" marR="200025" indent="-171450">
              <a:lnSpc>
                <a:spcPct val="100000"/>
              </a:lnSpc>
              <a:spcBef>
                <a:spcPts val="385"/>
              </a:spcBef>
              <a:buClr>
                <a:srgbClr val="79A217"/>
              </a:buClr>
              <a:buFont typeface="Wingdings" charset="2"/>
              <a:buChar char="v"/>
              <a:tabLst>
                <a:tab pos="355600" algn="l"/>
              </a:tabLst>
            </a:pPr>
            <a:endParaRPr lang="en-US" dirty="0"/>
          </a:p>
        </p:txBody>
      </p:sp>
      <p:sp>
        <p:nvSpPr>
          <p:cNvPr id="39" name="object 2"/>
          <p:cNvSpPr/>
          <p:nvPr/>
        </p:nvSpPr>
        <p:spPr>
          <a:xfrm>
            <a:off x="5848350" y="4789549"/>
            <a:ext cx="1466850" cy="1123950"/>
          </a:xfrm>
          <a:prstGeom prst="rect">
            <a:avLst/>
          </a:prstGeom>
          <a:blipFill>
            <a:blip r:embed="rId2" cstate="print"/>
            <a:stretch>
              <a:fillRect/>
            </a:stretch>
          </a:blipFill>
        </p:spPr>
        <p:txBody>
          <a:bodyPr wrap="square" lIns="0" tIns="0" rIns="0" bIns="0" rtlCol="0"/>
          <a:lstStyle/>
          <a:p>
            <a:endParaRPr/>
          </a:p>
        </p:txBody>
      </p:sp>
      <p:sp>
        <p:nvSpPr>
          <p:cNvPr id="41" name="object 11"/>
          <p:cNvSpPr txBox="1"/>
          <p:nvPr/>
        </p:nvSpPr>
        <p:spPr>
          <a:xfrm>
            <a:off x="7315200" y="4953000"/>
            <a:ext cx="1143000" cy="846386"/>
          </a:xfrm>
          <a:prstGeom prst="rect">
            <a:avLst/>
          </a:prstGeom>
        </p:spPr>
        <p:txBody>
          <a:bodyPr vert="horz" wrap="square" lIns="0" tIns="0" rIns="0" bIns="0" rtlCol="0">
            <a:spAutoFit/>
          </a:bodyPr>
          <a:lstStyle/>
          <a:p>
            <a:pPr marL="12700" marR="5080">
              <a:lnSpc>
                <a:spcPct val="100000"/>
              </a:lnSpc>
            </a:pPr>
            <a:r>
              <a:rPr lang="en-US" sz="1100" b="1" spc="-114" dirty="0" smtClean="0">
                <a:solidFill>
                  <a:srgbClr val="7F00A3"/>
                </a:solidFill>
                <a:latin typeface="Calibri"/>
                <a:cs typeface="Calibri"/>
              </a:rPr>
              <a:t>T</a:t>
            </a:r>
            <a:r>
              <a:rPr lang="en-US" sz="1100" b="1" spc="-10" dirty="0" smtClean="0">
                <a:solidFill>
                  <a:srgbClr val="7F00A3"/>
                </a:solidFill>
                <a:latin typeface="Calibri"/>
                <a:cs typeface="Calibri"/>
              </a:rPr>
              <a:t>W</a:t>
            </a:r>
            <a:r>
              <a:rPr lang="en-US" sz="1100" b="1" dirty="0" smtClean="0">
                <a:solidFill>
                  <a:srgbClr val="7F00A3"/>
                </a:solidFill>
                <a:latin typeface="Calibri"/>
                <a:cs typeface="Calibri"/>
              </a:rPr>
              <a:t>ITTER</a:t>
            </a:r>
            <a:r>
              <a:rPr lang="en-US" sz="1100" b="1" spc="-20" dirty="0" smtClean="0">
                <a:solidFill>
                  <a:srgbClr val="7F00A3"/>
                </a:solidFill>
                <a:latin typeface="Calibri"/>
                <a:cs typeface="Calibri"/>
              </a:rPr>
              <a:t> </a:t>
            </a:r>
            <a:r>
              <a:rPr lang="en-US" sz="1100" b="1" dirty="0" smtClean="0">
                <a:solidFill>
                  <a:srgbClr val="7F00A3"/>
                </a:solidFill>
                <a:latin typeface="Calibri"/>
                <a:cs typeface="Calibri"/>
              </a:rPr>
              <a:t>IS</a:t>
            </a:r>
            <a:r>
              <a:rPr lang="en-US" sz="1100" b="1" spc="-15" dirty="0" smtClean="0">
                <a:solidFill>
                  <a:srgbClr val="7F00A3"/>
                </a:solidFill>
                <a:latin typeface="Calibri"/>
                <a:cs typeface="Calibri"/>
              </a:rPr>
              <a:t> </a:t>
            </a:r>
            <a:r>
              <a:rPr lang="en-US" sz="1100" b="1" dirty="0" smtClean="0">
                <a:solidFill>
                  <a:srgbClr val="7F00A3"/>
                </a:solidFill>
                <a:latin typeface="Calibri"/>
                <a:cs typeface="Calibri"/>
              </a:rPr>
              <a:t>THE</a:t>
            </a:r>
            <a:r>
              <a:rPr lang="en-US" sz="1100" b="1" spc="-20" dirty="0" smtClean="0">
                <a:solidFill>
                  <a:srgbClr val="7F00A3"/>
                </a:solidFill>
                <a:latin typeface="Calibri"/>
                <a:cs typeface="Calibri"/>
              </a:rPr>
              <a:t> </a:t>
            </a:r>
            <a:r>
              <a:rPr lang="en-US" sz="1100" b="1" dirty="0" smtClean="0">
                <a:solidFill>
                  <a:srgbClr val="7F00A3"/>
                </a:solidFill>
                <a:latin typeface="Calibri"/>
                <a:cs typeface="Calibri"/>
              </a:rPr>
              <a:t>SOCIAL CHANNEL</a:t>
            </a:r>
            <a:r>
              <a:rPr lang="en-US" sz="1100" b="1" spc="-35" dirty="0" smtClean="0">
                <a:solidFill>
                  <a:srgbClr val="7F00A3"/>
                </a:solidFill>
                <a:latin typeface="Calibri"/>
                <a:cs typeface="Calibri"/>
              </a:rPr>
              <a:t> </a:t>
            </a:r>
            <a:r>
              <a:rPr lang="en-US" sz="1100" b="1" spc="-10" dirty="0" smtClean="0">
                <a:solidFill>
                  <a:srgbClr val="7F00A3"/>
                </a:solidFill>
                <a:latin typeface="Calibri"/>
                <a:cs typeface="Calibri"/>
              </a:rPr>
              <a:t>W</a:t>
            </a:r>
            <a:r>
              <a:rPr lang="en-US" sz="1100" b="1" dirty="0" smtClean="0">
                <a:solidFill>
                  <a:srgbClr val="7F00A3"/>
                </a:solidFill>
                <a:latin typeface="Calibri"/>
                <a:cs typeface="Calibri"/>
              </a:rPr>
              <a:t>ITH</a:t>
            </a:r>
            <a:r>
              <a:rPr lang="en-US" sz="1100" b="1" spc="-20" dirty="0" smtClean="0">
                <a:solidFill>
                  <a:srgbClr val="7F00A3"/>
                </a:solidFill>
                <a:latin typeface="Calibri"/>
                <a:cs typeface="Calibri"/>
              </a:rPr>
              <a:t> </a:t>
            </a:r>
            <a:r>
              <a:rPr lang="en-US" sz="1100" b="1" dirty="0" smtClean="0">
                <a:solidFill>
                  <a:srgbClr val="7F00A3"/>
                </a:solidFill>
                <a:latin typeface="Calibri"/>
                <a:cs typeface="Calibri"/>
              </a:rPr>
              <a:t>THE</a:t>
            </a:r>
            <a:r>
              <a:rPr lang="en-US" sz="1100" b="1" spc="-20" dirty="0" smtClean="0">
                <a:solidFill>
                  <a:srgbClr val="7F00A3"/>
                </a:solidFill>
                <a:latin typeface="Calibri"/>
                <a:cs typeface="Calibri"/>
              </a:rPr>
              <a:t> </a:t>
            </a:r>
            <a:r>
              <a:rPr lang="en-US" sz="1100" b="1" spc="-10" dirty="0" smtClean="0">
                <a:solidFill>
                  <a:srgbClr val="7F00A3"/>
                </a:solidFill>
                <a:latin typeface="Calibri"/>
                <a:cs typeface="Calibri"/>
              </a:rPr>
              <a:t>M</a:t>
            </a:r>
            <a:r>
              <a:rPr lang="en-US" sz="1100" b="1" dirty="0" smtClean="0">
                <a:solidFill>
                  <a:srgbClr val="7F00A3"/>
                </a:solidFill>
                <a:latin typeface="Calibri"/>
                <a:cs typeface="Calibri"/>
              </a:rPr>
              <a:t>OST CONTENT</a:t>
            </a:r>
            <a:r>
              <a:rPr lang="en-US" sz="1100" b="1" spc="-40" dirty="0" smtClean="0">
                <a:solidFill>
                  <a:srgbClr val="7F00A3"/>
                </a:solidFill>
                <a:latin typeface="Calibri"/>
                <a:cs typeface="Calibri"/>
              </a:rPr>
              <a:t> </a:t>
            </a:r>
            <a:r>
              <a:rPr lang="en-US" sz="1100" b="1" dirty="0" smtClean="0">
                <a:solidFill>
                  <a:srgbClr val="7F00A3"/>
                </a:solidFill>
                <a:latin typeface="Calibri"/>
                <a:cs typeface="Calibri"/>
              </a:rPr>
              <a:t>FOR</a:t>
            </a:r>
            <a:r>
              <a:rPr lang="en-US" sz="1100" b="1" spc="-30" dirty="0" smtClean="0">
                <a:solidFill>
                  <a:srgbClr val="7F00A3"/>
                </a:solidFill>
                <a:latin typeface="Calibri"/>
                <a:cs typeface="Calibri"/>
              </a:rPr>
              <a:t> </a:t>
            </a:r>
          </a:p>
          <a:p>
            <a:pPr marL="12700" marR="5080">
              <a:lnSpc>
                <a:spcPct val="100000"/>
              </a:lnSpc>
            </a:pPr>
            <a:r>
              <a:rPr lang="en-US" sz="1100" b="1" dirty="0" smtClean="0">
                <a:solidFill>
                  <a:srgbClr val="7F00A3"/>
                </a:solidFill>
                <a:latin typeface="Calibri"/>
                <a:cs typeface="Calibri"/>
              </a:rPr>
              <a:t>ALL</a:t>
            </a:r>
            <a:r>
              <a:rPr lang="en-US" sz="1100" b="1" spc="-5" dirty="0" smtClean="0">
                <a:solidFill>
                  <a:srgbClr val="7F00A3"/>
                </a:solidFill>
                <a:latin typeface="Calibri"/>
                <a:cs typeface="Calibri"/>
              </a:rPr>
              <a:t> </a:t>
            </a:r>
            <a:r>
              <a:rPr lang="en-US" sz="1100" b="1" dirty="0" smtClean="0">
                <a:solidFill>
                  <a:srgbClr val="7F00A3"/>
                </a:solidFill>
                <a:latin typeface="Calibri"/>
                <a:cs typeface="Calibri"/>
              </a:rPr>
              <a:t>BRANDS</a:t>
            </a:r>
            <a:endParaRPr lang="en-US" sz="1100" b="1" dirty="0">
              <a:solidFill>
                <a:srgbClr val="7F00A3"/>
              </a:solidFill>
              <a:latin typeface="Calibri"/>
              <a:cs typeface="Calibri"/>
            </a:endParaRPr>
          </a:p>
        </p:txBody>
      </p:sp>
      <p:sp>
        <p:nvSpPr>
          <p:cNvPr id="45" name="object 14"/>
          <p:cNvSpPr/>
          <p:nvPr/>
        </p:nvSpPr>
        <p:spPr>
          <a:xfrm>
            <a:off x="5632993" y="2301875"/>
            <a:ext cx="2977607" cy="2346325"/>
          </a:xfrm>
          <a:prstGeom prst="rect">
            <a:avLst/>
          </a:prstGeom>
          <a:blipFill>
            <a:blip r:embed="rId3" cstate="print"/>
            <a:stretch>
              <a:fillRect/>
            </a:stretch>
          </a:blipFill>
        </p:spPr>
        <p:txBody>
          <a:bodyPr wrap="square" lIns="0" tIns="0" rIns="0" bIns="0" rtlCol="0"/>
          <a:lstStyle/>
          <a:p>
            <a:endParaRPr/>
          </a:p>
        </p:txBody>
      </p:sp>
      <p:sp>
        <p:nvSpPr>
          <p:cNvPr id="11" name="object 11"/>
          <p:cNvSpPr/>
          <p:nvPr/>
        </p:nvSpPr>
        <p:spPr>
          <a:xfrm>
            <a:off x="6248400" y="609600"/>
            <a:ext cx="1684401" cy="1089025"/>
          </a:xfrm>
          <a:prstGeom prst="rect">
            <a:avLst/>
          </a:prstGeom>
          <a:blipFill>
            <a:blip r:embed="rId4" cstate="print"/>
            <a:stretch>
              <a:fillRect/>
            </a:stretch>
          </a:blipFill>
        </p:spPr>
        <p:txBody>
          <a:bodyPr wrap="square" lIns="0" tIns="0" rIns="0" bIns="0" rtlCol="0"/>
          <a:lstStyle/>
          <a:p>
            <a:endParaRPr/>
          </a:p>
        </p:txBody>
      </p:sp>
    </p:spTree>
    <p:extLst>
      <p:ext uri="{BB962C8B-B14F-4D97-AF65-F5344CB8AC3E}">
        <p14:creationId xmlns:p14="http://schemas.microsoft.com/office/powerpoint/2010/main" val="163770385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additive="base">
                                        <p:cTn id="7" dur="1000" fill="hold"/>
                                        <p:tgtEl>
                                          <p:spTgt spid="40"/>
                                        </p:tgtEl>
                                        <p:attrNameLst>
                                          <p:attrName>ppt_x</p:attrName>
                                        </p:attrNameLst>
                                      </p:cBhvr>
                                      <p:tavLst>
                                        <p:tav tm="0">
                                          <p:val>
                                            <p:strVal val="0-#ppt_w/2"/>
                                          </p:val>
                                        </p:tav>
                                        <p:tav tm="100000">
                                          <p:val>
                                            <p:strVal val="#ppt_x"/>
                                          </p:val>
                                        </p:tav>
                                      </p:tavLst>
                                    </p:anim>
                                    <p:anim calcmode="lin" valueType="num">
                                      <p:cBhvr additive="base">
                                        <p:cTn id="8" dur="1000" fill="hold"/>
                                        <p:tgtEl>
                                          <p:spTgt spid="40"/>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additive="base">
                                        <p:cTn id="12" dur="2000" fill="hold"/>
                                        <p:tgtEl>
                                          <p:spTgt spid="2"/>
                                        </p:tgtEl>
                                        <p:attrNameLst>
                                          <p:attrName>ppt_x</p:attrName>
                                        </p:attrNameLst>
                                      </p:cBhvr>
                                      <p:tavLst>
                                        <p:tav tm="0">
                                          <p:val>
                                            <p:strVal val="1+#ppt_w/2"/>
                                          </p:val>
                                        </p:tav>
                                        <p:tav tm="100000">
                                          <p:val>
                                            <p:strVal val="#ppt_x"/>
                                          </p:val>
                                        </p:tav>
                                      </p:tavLst>
                                    </p:anim>
                                    <p:anim calcmode="lin" valueType="num">
                                      <p:cBhvr additive="base">
                                        <p:cTn id="13" dur="2000" fill="hold"/>
                                        <p:tgtEl>
                                          <p:spTgt spid="2"/>
                                        </p:tgtEl>
                                        <p:attrNameLst>
                                          <p:attrName>ppt_y</p:attrName>
                                        </p:attrNameLst>
                                      </p:cBhvr>
                                      <p:tavLst>
                                        <p:tav tm="0">
                                          <p:val>
                                            <p:strVal val="#ppt_y"/>
                                          </p:val>
                                        </p:tav>
                                        <p:tav tm="100000">
                                          <p:val>
                                            <p:strVal val="#ppt_y"/>
                                          </p:val>
                                        </p:tav>
                                      </p:tavLst>
                                    </p:anim>
                                  </p:childTnLst>
                                </p:cTn>
                              </p:par>
                            </p:childTnLst>
                          </p:cTn>
                        </p:par>
                        <p:par>
                          <p:cTn id="14" fill="hold">
                            <p:stCondLst>
                              <p:cond delay="3000"/>
                            </p:stCondLst>
                            <p:childTnLst>
                              <p:par>
                                <p:cTn id="15" presetID="2" presetClass="entr" presetSubtype="1"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 calcmode="lin" valueType="num">
                                      <p:cBhvr additive="base">
                                        <p:cTn id="17" dur="1000" fill="hold"/>
                                        <p:tgtEl>
                                          <p:spTgt spid="11"/>
                                        </p:tgtEl>
                                        <p:attrNameLst>
                                          <p:attrName>ppt_x</p:attrName>
                                        </p:attrNameLst>
                                      </p:cBhvr>
                                      <p:tavLst>
                                        <p:tav tm="0">
                                          <p:val>
                                            <p:strVal val="#ppt_x"/>
                                          </p:val>
                                        </p:tav>
                                        <p:tav tm="100000">
                                          <p:val>
                                            <p:strVal val="#ppt_x"/>
                                          </p:val>
                                        </p:tav>
                                      </p:tavLst>
                                    </p:anim>
                                    <p:anim calcmode="lin" valueType="num">
                                      <p:cBhvr additive="base">
                                        <p:cTn id="18" dur="1000" fill="hold"/>
                                        <p:tgtEl>
                                          <p:spTgt spid="11"/>
                                        </p:tgtEl>
                                        <p:attrNameLst>
                                          <p:attrName>ppt_y</p:attrName>
                                        </p:attrNameLst>
                                      </p:cBhvr>
                                      <p:tavLst>
                                        <p:tav tm="0">
                                          <p:val>
                                            <p:strVal val="0-#ppt_h/2"/>
                                          </p:val>
                                        </p:tav>
                                        <p:tav tm="100000">
                                          <p:val>
                                            <p:strVal val="#ppt_y"/>
                                          </p:val>
                                        </p:tav>
                                      </p:tavLst>
                                    </p:anim>
                                  </p:childTnLst>
                                </p:cTn>
                              </p:par>
                            </p:childTnLst>
                          </p:cTn>
                        </p:par>
                        <p:par>
                          <p:cTn id="19" fill="hold">
                            <p:stCondLst>
                              <p:cond delay="4000"/>
                            </p:stCondLst>
                            <p:childTnLst>
                              <p:par>
                                <p:cTn id="20" presetID="2" presetClass="entr" presetSubtype="4" fill="hold" grpId="0" nodeType="after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2000" fill="hold"/>
                                        <p:tgtEl>
                                          <p:spTgt spid="45"/>
                                        </p:tgtEl>
                                        <p:attrNameLst>
                                          <p:attrName>ppt_x</p:attrName>
                                        </p:attrNameLst>
                                      </p:cBhvr>
                                      <p:tavLst>
                                        <p:tav tm="0">
                                          <p:val>
                                            <p:strVal val="#ppt_x"/>
                                          </p:val>
                                        </p:tav>
                                        <p:tav tm="100000">
                                          <p:val>
                                            <p:strVal val="#ppt_x"/>
                                          </p:val>
                                        </p:tav>
                                      </p:tavLst>
                                    </p:anim>
                                    <p:anim calcmode="lin" valueType="num">
                                      <p:cBhvr additive="base">
                                        <p:cTn id="23" dur="2000" fill="hold"/>
                                        <p:tgtEl>
                                          <p:spTgt spid="45"/>
                                        </p:tgtEl>
                                        <p:attrNameLst>
                                          <p:attrName>ppt_y</p:attrName>
                                        </p:attrNameLst>
                                      </p:cBhvr>
                                      <p:tavLst>
                                        <p:tav tm="0">
                                          <p:val>
                                            <p:strVal val="1+#ppt_h/2"/>
                                          </p:val>
                                        </p:tav>
                                        <p:tav tm="100000">
                                          <p:val>
                                            <p:strVal val="#ppt_y"/>
                                          </p:val>
                                        </p:tav>
                                      </p:tavLst>
                                    </p:anim>
                                  </p:childTnLst>
                                </p:cTn>
                              </p:par>
                            </p:childTnLst>
                          </p:cTn>
                        </p:par>
                        <p:par>
                          <p:cTn id="24" fill="hold">
                            <p:stCondLst>
                              <p:cond delay="6000"/>
                            </p:stCondLst>
                            <p:childTnLst>
                              <p:par>
                                <p:cTn id="25" presetID="2" presetClass="entr" presetSubtype="2"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additive="base">
                                        <p:cTn id="27" dur="500" fill="hold"/>
                                        <p:tgtEl>
                                          <p:spTgt spid="39"/>
                                        </p:tgtEl>
                                        <p:attrNameLst>
                                          <p:attrName>ppt_x</p:attrName>
                                        </p:attrNameLst>
                                      </p:cBhvr>
                                      <p:tavLst>
                                        <p:tav tm="0">
                                          <p:val>
                                            <p:strVal val="1+#ppt_w/2"/>
                                          </p:val>
                                        </p:tav>
                                        <p:tav tm="100000">
                                          <p:val>
                                            <p:strVal val="#ppt_x"/>
                                          </p:val>
                                        </p:tav>
                                      </p:tavLst>
                                    </p:anim>
                                    <p:anim calcmode="lin" valueType="num">
                                      <p:cBhvr additive="base">
                                        <p:cTn id="28" dur="500" fill="hold"/>
                                        <p:tgtEl>
                                          <p:spTgt spid="39"/>
                                        </p:tgtEl>
                                        <p:attrNameLst>
                                          <p:attrName>ppt_y</p:attrName>
                                        </p:attrNameLst>
                                      </p:cBhvr>
                                      <p:tavLst>
                                        <p:tav tm="0">
                                          <p:val>
                                            <p:strVal val="#ppt_y"/>
                                          </p:val>
                                        </p:tav>
                                        <p:tav tm="100000">
                                          <p:val>
                                            <p:strVal val="#ppt_y"/>
                                          </p:val>
                                        </p:tav>
                                      </p:tavLst>
                                    </p:anim>
                                  </p:childTnLst>
                                </p:cTn>
                              </p:par>
                            </p:childTnLst>
                          </p:cTn>
                        </p:par>
                        <p:par>
                          <p:cTn id="29" fill="hold">
                            <p:stCondLst>
                              <p:cond delay="6500"/>
                            </p:stCondLst>
                            <p:childTnLst>
                              <p:par>
                                <p:cTn id="30" presetID="2" presetClass="entr" presetSubtype="2" fill="hold" grpId="0" nodeType="afterEffect">
                                  <p:stCondLst>
                                    <p:cond delay="0"/>
                                  </p:stCondLst>
                                  <p:childTnLst>
                                    <p:set>
                                      <p:cBhvr>
                                        <p:cTn id="31" dur="1" fill="hold">
                                          <p:stCondLst>
                                            <p:cond delay="0"/>
                                          </p:stCondLst>
                                        </p:cTn>
                                        <p:tgtEl>
                                          <p:spTgt spid="41"/>
                                        </p:tgtEl>
                                        <p:attrNameLst>
                                          <p:attrName>style.visibility</p:attrName>
                                        </p:attrNameLst>
                                      </p:cBhvr>
                                      <p:to>
                                        <p:strVal val="visible"/>
                                      </p:to>
                                    </p:set>
                                    <p:anim calcmode="lin" valueType="num">
                                      <p:cBhvr additive="base">
                                        <p:cTn id="32" dur="1000" fill="hold"/>
                                        <p:tgtEl>
                                          <p:spTgt spid="41"/>
                                        </p:tgtEl>
                                        <p:attrNameLst>
                                          <p:attrName>ppt_x</p:attrName>
                                        </p:attrNameLst>
                                      </p:cBhvr>
                                      <p:tavLst>
                                        <p:tav tm="0">
                                          <p:val>
                                            <p:strVal val="1+#ppt_w/2"/>
                                          </p:val>
                                        </p:tav>
                                        <p:tav tm="100000">
                                          <p:val>
                                            <p:strVal val="#ppt_x"/>
                                          </p:val>
                                        </p:tav>
                                      </p:tavLst>
                                    </p:anim>
                                    <p:anim calcmode="lin" valueType="num">
                                      <p:cBhvr additive="base">
                                        <p:cTn id="33"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p:bldP spid="2" grpId="0"/>
      <p:bldP spid="39" grpId="0" animBg="1"/>
      <p:bldP spid="41" grpId="0"/>
      <p:bldP spid="45"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 31"/>
          <p:cNvGrpSpPr/>
          <p:nvPr/>
        </p:nvGrpSpPr>
        <p:grpSpPr>
          <a:xfrm>
            <a:off x="0" y="1524000"/>
            <a:ext cx="4419600" cy="609600"/>
            <a:chOff x="0" y="533400"/>
            <a:chExt cx="4419600" cy="609600"/>
          </a:xfrm>
        </p:grpSpPr>
        <p:sp>
          <p:nvSpPr>
            <p:cNvPr id="5" name="TextBox 4"/>
            <p:cNvSpPr txBox="1"/>
            <p:nvPr/>
          </p:nvSpPr>
          <p:spPr>
            <a:xfrm>
              <a:off x="0" y="533400"/>
              <a:ext cx="4419600" cy="461665"/>
            </a:xfrm>
            <a:prstGeom prst="rect">
              <a:avLst/>
            </a:prstGeom>
            <a:noFill/>
          </p:spPr>
          <p:txBody>
            <a:bodyPr wrap="square" rtlCol="0">
              <a:spAutoFit/>
            </a:bodyPr>
            <a:lstStyle/>
            <a:p>
              <a:pPr algn="ctr"/>
              <a:r>
                <a:rPr lang="en-US" sz="2400" b="1" dirty="0" smtClean="0">
                  <a:solidFill>
                    <a:srgbClr val="7F00A3"/>
                  </a:solidFill>
                  <a:latin typeface="Calibri"/>
                  <a:cs typeface="Calibri"/>
                </a:rPr>
                <a:t>COLUMBUS CITY SCHOOLS</a:t>
              </a:r>
              <a:endParaRPr lang="en-US" sz="2400" b="1" dirty="0">
                <a:solidFill>
                  <a:srgbClr val="7F00A3"/>
                </a:solidFill>
                <a:latin typeface="Calibri"/>
                <a:cs typeface="Calibri"/>
              </a:endParaRPr>
            </a:p>
          </p:txBody>
        </p:sp>
        <p:grpSp>
          <p:nvGrpSpPr>
            <p:cNvPr id="2" name="Group 1"/>
            <p:cNvGrpSpPr/>
            <p:nvPr/>
          </p:nvGrpSpPr>
          <p:grpSpPr>
            <a:xfrm>
              <a:off x="1371600" y="1074420"/>
              <a:ext cx="1771650" cy="68580"/>
              <a:chOff x="1628775" y="1192263"/>
              <a:chExt cx="1771650" cy="68580"/>
            </a:xfrm>
          </p:grpSpPr>
          <p:sp>
            <p:nvSpPr>
              <p:cNvPr id="7" name="Rectangle 6"/>
              <p:cNvSpPr/>
              <p:nvPr/>
            </p:nvSpPr>
            <p:spPr>
              <a:xfrm>
                <a:off x="1628775" y="1192263"/>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1985963" y="1192263"/>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2343150" y="1192263"/>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2700338" y="1192263"/>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3057525" y="1192263"/>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
        <p:nvSpPr>
          <p:cNvPr id="12" name="Rectangle 11"/>
          <p:cNvSpPr/>
          <p:nvPr/>
        </p:nvSpPr>
        <p:spPr>
          <a:xfrm>
            <a:off x="2" y="3429000"/>
            <a:ext cx="9144000" cy="3429000"/>
          </a:xfrm>
          <a:prstGeom prst="rect">
            <a:avLst/>
          </a:prstGeom>
          <a:blipFill>
            <a:blip r:embed="rId2"/>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3" name="Rectangle 12"/>
          <p:cNvSpPr/>
          <p:nvPr/>
        </p:nvSpPr>
        <p:spPr>
          <a:xfrm>
            <a:off x="0" y="3429000"/>
            <a:ext cx="9143999" cy="3422331"/>
          </a:xfrm>
          <a:prstGeom prst="rect">
            <a:avLst/>
          </a:prstGeom>
          <a:gradFill flip="none" rotWithShape="1">
            <a:gsLst>
              <a:gs pos="100000">
                <a:srgbClr val="700090">
                  <a:alpha val="65000"/>
                </a:srgbClr>
              </a:gs>
              <a:gs pos="29000">
                <a:schemeClr val="tx1">
                  <a:alpha val="6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pic>
        <p:nvPicPr>
          <p:cNvPr id="14" name="Picture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7200" y="2984068"/>
            <a:ext cx="3614057" cy="3569132"/>
          </a:xfrm>
          <a:prstGeom prst="rect">
            <a:avLst/>
          </a:prstGeom>
        </p:spPr>
      </p:pic>
      <p:sp>
        <p:nvSpPr>
          <p:cNvPr id="16" name="Rectangle 15"/>
          <p:cNvSpPr/>
          <p:nvPr/>
        </p:nvSpPr>
        <p:spPr>
          <a:xfrm>
            <a:off x="4953000" y="4876800"/>
            <a:ext cx="3657600" cy="1481944"/>
          </a:xfrm>
          <a:prstGeom prst="rect">
            <a:avLst/>
          </a:prstGeom>
        </p:spPr>
        <p:txBody>
          <a:bodyPr wrap="square">
            <a:spAutoFit/>
          </a:bodyPr>
          <a:lstStyle/>
          <a:p>
            <a:pPr algn="just">
              <a:lnSpc>
                <a:spcPct val="130000"/>
              </a:lnSpc>
            </a:pPr>
            <a:r>
              <a:rPr lang="en-US" sz="1400" dirty="0">
                <a:solidFill>
                  <a:schemeClr val="bg1"/>
                </a:solidFill>
              </a:rPr>
              <a:t>This scope of work will include identifying ways </a:t>
            </a:r>
            <a:r>
              <a:rPr lang="en-US" sz="1400" dirty="0" smtClean="0">
                <a:solidFill>
                  <a:schemeClr val="bg1"/>
                </a:solidFill>
              </a:rPr>
              <a:t>to </a:t>
            </a:r>
            <a:r>
              <a:rPr lang="en-US" sz="1400" dirty="0">
                <a:solidFill>
                  <a:schemeClr val="bg1"/>
                </a:solidFill>
              </a:rPr>
              <a:t>help decrease this communication gap which </a:t>
            </a:r>
            <a:r>
              <a:rPr lang="en-US" sz="1400" dirty="0" smtClean="0">
                <a:solidFill>
                  <a:schemeClr val="bg1"/>
                </a:solidFill>
              </a:rPr>
              <a:t>will </a:t>
            </a:r>
            <a:r>
              <a:rPr lang="en-US" sz="1400" dirty="0">
                <a:solidFill>
                  <a:schemeClr val="bg1"/>
                </a:solidFill>
              </a:rPr>
              <a:t>include translation services, community organizations and resources that can provide </a:t>
            </a:r>
            <a:endParaRPr lang="en-US" sz="1400" dirty="0" smtClean="0">
              <a:solidFill>
                <a:schemeClr val="bg1"/>
              </a:solidFill>
            </a:endParaRPr>
          </a:p>
          <a:p>
            <a:pPr algn="just">
              <a:lnSpc>
                <a:spcPct val="130000"/>
              </a:lnSpc>
            </a:pPr>
            <a:r>
              <a:rPr lang="en-US" sz="1400" dirty="0" smtClean="0">
                <a:solidFill>
                  <a:schemeClr val="bg1"/>
                </a:solidFill>
              </a:rPr>
              <a:t>in</a:t>
            </a:r>
            <a:r>
              <a:rPr lang="en-US" sz="1400" dirty="0">
                <a:solidFill>
                  <a:schemeClr val="bg1"/>
                </a:solidFill>
              </a:rPr>
              <a:t>-reach to these </a:t>
            </a:r>
            <a:r>
              <a:rPr lang="en-US" sz="1400" dirty="0" smtClean="0">
                <a:solidFill>
                  <a:schemeClr val="bg1"/>
                </a:solidFill>
              </a:rPr>
              <a:t>communities.</a:t>
            </a:r>
            <a:endParaRPr lang="en-US" sz="1400" dirty="0">
              <a:solidFill>
                <a:schemeClr val="bg1"/>
              </a:solidFill>
            </a:endParaRPr>
          </a:p>
        </p:txBody>
      </p:sp>
      <p:sp>
        <p:nvSpPr>
          <p:cNvPr id="28" name="Rectangle 27"/>
          <p:cNvSpPr/>
          <p:nvPr/>
        </p:nvSpPr>
        <p:spPr>
          <a:xfrm>
            <a:off x="4648201" y="685800"/>
            <a:ext cx="4267200" cy="1747658"/>
          </a:xfrm>
          <a:prstGeom prst="rect">
            <a:avLst/>
          </a:prstGeom>
        </p:spPr>
        <p:txBody>
          <a:bodyPr wrap="square">
            <a:spAutoFit/>
          </a:bodyPr>
          <a:lstStyle/>
          <a:p>
            <a:pPr>
              <a:lnSpc>
                <a:spcPct val="110000"/>
              </a:lnSpc>
            </a:pPr>
            <a:r>
              <a:rPr lang="en-US" sz="1400" dirty="0">
                <a:solidFill>
                  <a:schemeClr val="tx2">
                    <a:lumMod val="50000"/>
                  </a:schemeClr>
                </a:solidFill>
              </a:rPr>
              <a:t>Columbus City Schools discovered there was a challenge between issues raised by students and parents that </a:t>
            </a:r>
            <a:endParaRPr lang="en-US" sz="1400" dirty="0" smtClean="0">
              <a:solidFill>
                <a:schemeClr val="tx2">
                  <a:lumMod val="50000"/>
                </a:schemeClr>
              </a:solidFill>
            </a:endParaRPr>
          </a:p>
          <a:p>
            <a:pPr>
              <a:lnSpc>
                <a:spcPct val="110000"/>
              </a:lnSpc>
            </a:pPr>
            <a:r>
              <a:rPr lang="en-US" sz="1400" dirty="0" smtClean="0">
                <a:solidFill>
                  <a:schemeClr val="tx2">
                    <a:lumMod val="50000"/>
                  </a:schemeClr>
                </a:solidFill>
              </a:rPr>
              <a:t>were </a:t>
            </a:r>
            <a:r>
              <a:rPr lang="en-US" sz="1400" dirty="0">
                <a:solidFill>
                  <a:schemeClr val="tx2">
                    <a:lumMod val="50000"/>
                  </a:schemeClr>
                </a:solidFill>
              </a:rPr>
              <a:t>not being addressed in the Hispanic, </a:t>
            </a:r>
            <a:r>
              <a:rPr lang="en-US" sz="1400" dirty="0" err="1">
                <a:solidFill>
                  <a:schemeClr val="tx2">
                    <a:lumMod val="50000"/>
                  </a:schemeClr>
                </a:solidFill>
              </a:rPr>
              <a:t>Somalian</a:t>
            </a:r>
            <a:r>
              <a:rPr lang="en-US" sz="1400" dirty="0">
                <a:solidFill>
                  <a:schemeClr val="tx2">
                    <a:lumMod val="50000"/>
                  </a:schemeClr>
                </a:solidFill>
              </a:rPr>
              <a:t>, </a:t>
            </a:r>
            <a:endParaRPr lang="en-US" sz="1400" dirty="0" smtClean="0">
              <a:solidFill>
                <a:schemeClr val="tx2">
                  <a:lumMod val="50000"/>
                </a:schemeClr>
              </a:solidFill>
            </a:endParaRPr>
          </a:p>
          <a:p>
            <a:pPr>
              <a:lnSpc>
                <a:spcPct val="110000"/>
              </a:lnSpc>
            </a:pPr>
            <a:r>
              <a:rPr lang="en-US" sz="1400" dirty="0" smtClean="0">
                <a:solidFill>
                  <a:schemeClr val="tx2">
                    <a:lumMod val="50000"/>
                  </a:schemeClr>
                </a:solidFill>
              </a:rPr>
              <a:t>Nepalese and other </a:t>
            </a:r>
            <a:r>
              <a:rPr lang="en-US" sz="1400" dirty="0">
                <a:solidFill>
                  <a:schemeClr val="tx2">
                    <a:lumMod val="50000"/>
                  </a:schemeClr>
                </a:solidFill>
              </a:rPr>
              <a:t>communities. </a:t>
            </a:r>
            <a:r>
              <a:rPr lang="en-US" sz="1400" dirty="0" smtClean="0">
                <a:solidFill>
                  <a:schemeClr val="tx2">
                    <a:lumMod val="50000"/>
                  </a:schemeClr>
                </a:solidFill>
              </a:rPr>
              <a:t>KRAM </a:t>
            </a:r>
            <a:r>
              <a:rPr lang="en-US" sz="1400" dirty="0">
                <a:solidFill>
                  <a:schemeClr val="tx2">
                    <a:lumMod val="50000"/>
                  </a:schemeClr>
                </a:solidFill>
              </a:rPr>
              <a:t>&amp; Associates and </a:t>
            </a:r>
            <a:r>
              <a:rPr lang="en-US" sz="1400" dirty="0" err="1">
                <a:solidFill>
                  <a:schemeClr val="tx2">
                    <a:lumMod val="50000"/>
                  </a:schemeClr>
                </a:solidFill>
              </a:rPr>
              <a:t>Nativa</a:t>
            </a:r>
            <a:r>
              <a:rPr lang="en-US" sz="1400" dirty="0">
                <a:solidFill>
                  <a:schemeClr val="tx2">
                    <a:lumMod val="50000"/>
                  </a:schemeClr>
                </a:solidFill>
              </a:rPr>
              <a:t> will identify the best social media platforms for use by both students and the parents </a:t>
            </a:r>
            <a:r>
              <a:rPr lang="en-US" sz="1400" dirty="0" smtClean="0">
                <a:solidFill>
                  <a:schemeClr val="tx2">
                    <a:lumMod val="50000"/>
                  </a:schemeClr>
                </a:solidFill>
              </a:rPr>
              <a:t>to </a:t>
            </a:r>
            <a:r>
              <a:rPr lang="en-US" sz="1400" dirty="0">
                <a:solidFill>
                  <a:schemeClr val="tx2">
                    <a:lumMod val="50000"/>
                  </a:schemeClr>
                </a:solidFill>
              </a:rPr>
              <a:t>encourage and strengthen engagement </a:t>
            </a:r>
            <a:r>
              <a:rPr lang="en-US" sz="1400" dirty="0" smtClean="0">
                <a:solidFill>
                  <a:schemeClr val="tx2">
                    <a:lumMod val="50000"/>
                  </a:schemeClr>
                </a:solidFill>
              </a:rPr>
              <a:t>in </a:t>
            </a:r>
            <a:r>
              <a:rPr lang="en-US" sz="1400" dirty="0">
                <a:solidFill>
                  <a:schemeClr val="tx2">
                    <a:lumMod val="50000"/>
                  </a:schemeClr>
                </a:solidFill>
              </a:rPr>
              <a:t>these cultures. </a:t>
            </a:r>
          </a:p>
        </p:txBody>
      </p:sp>
      <p:pic>
        <p:nvPicPr>
          <p:cNvPr id="3" name="Picture 2" descr="Somali Women.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9599" y="2971800"/>
            <a:ext cx="2324930" cy="1447800"/>
          </a:xfrm>
          <a:prstGeom prst="rect">
            <a:avLst/>
          </a:prstGeom>
        </p:spPr>
      </p:pic>
      <p:pic>
        <p:nvPicPr>
          <p:cNvPr id="29" name="Picture 28" descr="Hispanic Family-1.jpg"/>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934200" y="2971800"/>
            <a:ext cx="2214613" cy="1461029"/>
          </a:xfrm>
          <a:prstGeom prst="rect">
            <a:avLst/>
          </a:prstGeom>
        </p:spPr>
      </p:pic>
      <p:pic>
        <p:nvPicPr>
          <p:cNvPr id="30" name="Picture 29" descr="SchoolBus-CCS.jpg"/>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09600" y="3123855"/>
            <a:ext cx="3352800" cy="2133600"/>
          </a:xfrm>
          <a:prstGeom prst="rect">
            <a:avLst/>
          </a:prstGeom>
        </p:spPr>
      </p:pic>
      <p:pic>
        <p:nvPicPr>
          <p:cNvPr id="31" name="Picture 30" descr="1170209_1674728879459659_1498645223_a.jpg"/>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828800" y="457200"/>
            <a:ext cx="762000" cy="762000"/>
          </a:xfrm>
          <a:prstGeom prst="rect">
            <a:avLst/>
          </a:prstGeom>
        </p:spPr>
      </p:pic>
    </p:spTree>
    <p:extLst>
      <p:ext uri="{BB962C8B-B14F-4D97-AF65-F5344CB8AC3E}">
        <p14:creationId xmlns:p14="http://schemas.microsoft.com/office/powerpoint/2010/main" val="152902278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ppt_x"/>
                                          </p:val>
                                        </p:tav>
                                        <p:tav tm="100000">
                                          <p:val>
                                            <p:strVal val="#ppt_x"/>
                                          </p:val>
                                        </p:tav>
                                      </p:tavLst>
                                    </p:anim>
                                    <p:anim calcmode="lin" valueType="num">
                                      <p:cBhvr additive="base">
                                        <p:cTn id="8" dur="500" fill="hold"/>
                                        <p:tgtEl>
                                          <p:spTgt spid="30"/>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4" fill="hold" nodeType="afterEffect">
                                  <p:stCondLst>
                                    <p:cond delay="0"/>
                                  </p:stCondLst>
                                  <p:childTnLst>
                                    <p:set>
                                      <p:cBhvr>
                                        <p:cTn id="11" dur="1" fill="hold">
                                          <p:stCondLst>
                                            <p:cond delay="0"/>
                                          </p:stCondLst>
                                        </p:cTn>
                                        <p:tgtEl>
                                          <p:spTgt spid="14"/>
                                        </p:tgtEl>
                                        <p:attrNameLst>
                                          <p:attrName>style.visibility</p:attrName>
                                        </p:attrNameLst>
                                      </p:cBhvr>
                                      <p:to>
                                        <p:strVal val="visible"/>
                                      </p:to>
                                    </p:set>
                                    <p:animEffect transition="in" filter="wipe(down)">
                                      <p:cBhvr>
                                        <p:cTn id="12" dur="500"/>
                                        <p:tgtEl>
                                          <p:spTgt spid="14"/>
                                        </p:tgtEl>
                                      </p:cBhvr>
                                    </p:animEffect>
                                  </p:childTnLst>
                                </p:cTn>
                              </p:par>
                            </p:childTnLst>
                          </p:cTn>
                        </p:par>
                        <p:par>
                          <p:cTn id="13" fill="hold">
                            <p:stCondLst>
                              <p:cond delay="1000"/>
                            </p:stCondLst>
                            <p:childTnLst>
                              <p:par>
                                <p:cTn id="14" presetID="2" presetClass="entr" presetSubtype="2"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2000" fill="hold"/>
                                        <p:tgtEl>
                                          <p:spTgt spid="3"/>
                                        </p:tgtEl>
                                        <p:attrNameLst>
                                          <p:attrName>ppt_x</p:attrName>
                                        </p:attrNameLst>
                                      </p:cBhvr>
                                      <p:tavLst>
                                        <p:tav tm="0">
                                          <p:val>
                                            <p:strVal val="1+#ppt_w/2"/>
                                          </p:val>
                                        </p:tav>
                                        <p:tav tm="100000">
                                          <p:val>
                                            <p:strVal val="#ppt_x"/>
                                          </p:val>
                                        </p:tav>
                                      </p:tavLst>
                                    </p:anim>
                                    <p:anim calcmode="lin" valueType="num">
                                      <p:cBhvr additive="base">
                                        <p:cTn id="17" dur="20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3000"/>
                            </p:stCondLst>
                            <p:childTnLst>
                              <p:par>
                                <p:cTn id="19" presetID="2" presetClass="entr" presetSubtype="2" fill="hold" nodeType="afterEffect">
                                  <p:stCondLst>
                                    <p:cond delay="0"/>
                                  </p:stCondLst>
                                  <p:childTnLst>
                                    <p:set>
                                      <p:cBhvr>
                                        <p:cTn id="20" dur="1" fill="hold">
                                          <p:stCondLst>
                                            <p:cond delay="0"/>
                                          </p:stCondLst>
                                        </p:cTn>
                                        <p:tgtEl>
                                          <p:spTgt spid="29"/>
                                        </p:tgtEl>
                                        <p:attrNameLst>
                                          <p:attrName>style.visibility</p:attrName>
                                        </p:attrNameLst>
                                      </p:cBhvr>
                                      <p:to>
                                        <p:strVal val="visible"/>
                                      </p:to>
                                    </p:set>
                                    <p:anim calcmode="lin" valueType="num">
                                      <p:cBhvr additive="base">
                                        <p:cTn id="21" dur="2000" fill="hold"/>
                                        <p:tgtEl>
                                          <p:spTgt spid="29"/>
                                        </p:tgtEl>
                                        <p:attrNameLst>
                                          <p:attrName>ppt_x</p:attrName>
                                        </p:attrNameLst>
                                      </p:cBhvr>
                                      <p:tavLst>
                                        <p:tav tm="0">
                                          <p:val>
                                            <p:strVal val="1+#ppt_w/2"/>
                                          </p:val>
                                        </p:tav>
                                        <p:tav tm="100000">
                                          <p:val>
                                            <p:strVal val="#ppt_x"/>
                                          </p:val>
                                        </p:tav>
                                      </p:tavLst>
                                    </p:anim>
                                    <p:anim calcmode="lin" valueType="num">
                                      <p:cBhvr additive="base">
                                        <p:cTn id="22" dur="2000" fill="hold"/>
                                        <p:tgtEl>
                                          <p:spTgt spid="2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2895600" y="147935"/>
            <a:ext cx="3581400" cy="530245"/>
            <a:chOff x="2895600" y="147935"/>
            <a:chExt cx="3581400" cy="530245"/>
          </a:xfrm>
        </p:grpSpPr>
        <p:sp>
          <p:nvSpPr>
            <p:cNvPr id="5" name="TextBox 4"/>
            <p:cNvSpPr txBox="1"/>
            <p:nvPr/>
          </p:nvSpPr>
          <p:spPr>
            <a:xfrm>
              <a:off x="2895600" y="147935"/>
              <a:ext cx="3581400" cy="461665"/>
            </a:xfrm>
            <a:prstGeom prst="rect">
              <a:avLst/>
            </a:prstGeom>
            <a:noFill/>
          </p:spPr>
          <p:txBody>
            <a:bodyPr wrap="square" rtlCol="0">
              <a:spAutoFit/>
            </a:bodyPr>
            <a:lstStyle/>
            <a:p>
              <a:pPr algn="ctr"/>
              <a:r>
                <a:rPr lang="en-US" sz="2400" b="1" dirty="0" smtClean="0">
                  <a:solidFill>
                    <a:schemeClr val="tx2">
                      <a:lumMod val="50000"/>
                    </a:schemeClr>
                  </a:solidFill>
                  <a:latin typeface="Calibri"/>
                  <a:cs typeface="Calibri"/>
                </a:rPr>
                <a:t>COMMUNITY</a:t>
              </a:r>
              <a:r>
                <a:rPr lang="en-US" sz="2400" dirty="0" smtClean="0">
                  <a:solidFill>
                    <a:schemeClr val="tx2">
                      <a:lumMod val="50000"/>
                    </a:schemeClr>
                  </a:solidFill>
                  <a:latin typeface="Bebas Neue" panose="020B0606020202050201" pitchFamily="34" charset="0"/>
                </a:rPr>
                <a:t> </a:t>
              </a:r>
              <a:r>
                <a:rPr lang="en-US" sz="2400" b="1" dirty="0" smtClean="0">
                  <a:solidFill>
                    <a:schemeClr val="tx2">
                      <a:lumMod val="50000"/>
                    </a:schemeClr>
                  </a:solidFill>
                  <a:latin typeface="Calibri"/>
                  <a:cs typeface="Calibri"/>
                </a:rPr>
                <a:t>LEADERSHIP</a:t>
              </a:r>
              <a:endParaRPr lang="en-US" sz="2400" b="1" dirty="0">
                <a:solidFill>
                  <a:schemeClr val="tx2">
                    <a:lumMod val="50000"/>
                  </a:schemeClr>
                </a:solidFill>
                <a:latin typeface="Calibri"/>
                <a:cs typeface="Calibri"/>
              </a:endParaRPr>
            </a:p>
          </p:txBody>
        </p:sp>
        <p:grpSp>
          <p:nvGrpSpPr>
            <p:cNvPr id="2" name="Group 1"/>
            <p:cNvGrpSpPr/>
            <p:nvPr/>
          </p:nvGrpSpPr>
          <p:grpSpPr>
            <a:xfrm>
              <a:off x="3810000" y="609600"/>
              <a:ext cx="1771650" cy="68580"/>
              <a:chOff x="3686175" y="1848031"/>
              <a:chExt cx="1771650" cy="68580"/>
            </a:xfrm>
          </p:grpSpPr>
          <p:sp>
            <p:nvSpPr>
              <p:cNvPr id="7" name="Rectangle 6"/>
              <p:cNvSpPr/>
              <p:nvPr/>
            </p:nvSpPr>
            <p:spPr>
              <a:xfrm>
                <a:off x="3686175" y="1848031"/>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4043363" y="1848031"/>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4400550" y="1848031"/>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4757738" y="1848031"/>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5114925" y="1848031"/>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
        <p:nvSpPr>
          <p:cNvPr id="17" name="TextBox 16"/>
          <p:cNvSpPr txBox="1"/>
          <p:nvPr/>
        </p:nvSpPr>
        <p:spPr>
          <a:xfrm>
            <a:off x="1866900" y="838200"/>
            <a:ext cx="5486400" cy="369332"/>
          </a:xfrm>
          <a:prstGeom prst="rect">
            <a:avLst/>
          </a:prstGeom>
          <a:noFill/>
        </p:spPr>
        <p:txBody>
          <a:bodyPr wrap="square" rtlCol="0">
            <a:spAutoFit/>
          </a:bodyPr>
          <a:lstStyle/>
          <a:p>
            <a:r>
              <a:rPr lang="en-US" b="1" dirty="0">
                <a:cs typeface="Calibri"/>
              </a:rPr>
              <a:t>N</a:t>
            </a:r>
            <a:r>
              <a:rPr lang="en-US" b="1" spc="-15" dirty="0">
                <a:cs typeface="Calibri"/>
              </a:rPr>
              <a:t>a</a:t>
            </a:r>
            <a:r>
              <a:rPr lang="en-US" b="1" dirty="0">
                <a:cs typeface="Calibri"/>
              </a:rPr>
              <a:t>tas</a:t>
            </a:r>
            <a:r>
              <a:rPr lang="en-US" b="1" spc="-15" dirty="0">
                <a:cs typeface="Calibri"/>
              </a:rPr>
              <a:t>h</a:t>
            </a:r>
            <a:r>
              <a:rPr lang="en-US" b="1" dirty="0">
                <a:cs typeface="Calibri"/>
              </a:rPr>
              <a:t>a</a:t>
            </a:r>
            <a:r>
              <a:rPr lang="en-US" b="1" spc="10" dirty="0">
                <a:cs typeface="Calibri"/>
              </a:rPr>
              <a:t> </a:t>
            </a:r>
            <a:r>
              <a:rPr lang="en-US" b="1" dirty="0" err="1">
                <a:cs typeface="Calibri"/>
              </a:rPr>
              <a:t>P</a:t>
            </a:r>
            <a:r>
              <a:rPr lang="en-US" b="1" spc="-10" dirty="0" err="1">
                <a:cs typeface="Calibri"/>
              </a:rPr>
              <a:t>ongon</a:t>
            </a:r>
            <a:r>
              <a:rPr lang="en-US" b="1" dirty="0" err="1">
                <a:cs typeface="Calibri"/>
              </a:rPr>
              <a:t>i</a:t>
            </a:r>
            <a:r>
              <a:rPr lang="en-US" b="1" spc="-10" dirty="0" err="1">
                <a:cs typeface="Calibri"/>
              </a:rPr>
              <a:t>s</a:t>
            </a:r>
            <a:r>
              <a:rPr lang="en-US" b="1" dirty="0">
                <a:cs typeface="Calibri"/>
              </a:rPr>
              <a:t>,</a:t>
            </a:r>
            <a:r>
              <a:rPr lang="en-US" b="1" spc="15" dirty="0">
                <a:cs typeface="Calibri"/>
              </a:rPr>
              <a:t> </a:t>
            </a:r>
            <a:r>
              <a:rPr lang="en-US" b="1" spc="-10" dirty="0">
                <a:cs typeface="Calibri"/>
              </a:rPr>
              <a:t>201</a:t>
            </a:r>
            <a:r>
              <a:rPr lang="en-US" b="1" dirty="0">
                <a:cs typeface="Calibri"/>
              </a:rPr>
              <a:t>4</a:t>
            </a:r>
            <a:r>
              <a:rPr lang="en-US" b="1" spc="5" dirty="0">
                <a:cs typeface="Calibri"/>
              </a:rPr>
              <a:t> </a:t>
            </a:r>
            <a:r>
              <a:rPr lang="en-US" b="1" spc="-10" dirty="0">
                <a:cs typeface="Calibri"/>
              </a:rPr>
              <a:t>La</a:t>
            </a:r>
            <a:r>
              <a:rPr lang="en-US" b="1" dirty="0">
                <a:cs typeface="Calibri"/>
              </a:rPr>
              <a:t>ti</a:t>
            </a:r>
            <a:r>
              <a:rPr lang="en-US" b="1" spc="-10" dirty="0">
                <a:cs typeface="Calibri"/>
              </a:rPr>
              <a:t>n</a:t>
            </a:r>
            <a:r>
              <a:rPr lang="en-US" b="1" dirty="0">
                <a:cs typeface="Calibri"/>
              </a:rPr>
              <a:t>a</a:t>
            </a:r>
            <a:r>
              <a:rPr lang="en-US" b="1" spc="5" dirty="0">
                <a:cs typeface="Calibri"/>
              </a:rPr>
              <a:t> </a:t>
            </a:r>
            <a:r>
              <a:rPr lang="en-US" b="1" dirty="0">
                <a:cs typeface="Calibri"/>
              </a:rPr>
              <a:t>E</a:t>
            </a:r>
            <a:r>
              <a:rPr lang="en-US" b="1" spc="-10" dirty="0">
                <a:cs typeface="Calibri"/>
              </a:rPr>
              <a:t>n</a:t>
            </a:r>
            <a:r>
              <a:rPr lang="en-US" b="1" dirty="0">
                <a:cs typeface="Calibri"/>
              </a:rPr>
              <a:t>tre</a:t>
            </a:r>
            <a:r>
              <a:rPr lang="en-US" b="1" spc="-10" dirty="0">
                <a:cs typeface="Calibri"/>
              </a:rPr>
              <a:t>p</a:t>
            </a:r>
            <a:r>
              <a:rPr lang="en-US" b="1" dirty="0">
                <a:cs typeface="Calibri"/>
              </a:rPr>
              <a:t>r</a:t>
            </a:r>
            <a:r>
              <a:rPr lang="en-US" b="1" spc="-10" dirty="0">
                <a:cs typeface="Calibri"/>
              </a:rPr>
              <a:t>eneu</a:t>
            </a:r>
            <a:r>
              <a:rPr lang="en-US" b="1" dirty="0">
                <a:cs typeface="Calibri"/>
              </a:rPr>
              <a:t>r</a:t>
            </a:r>
            <a:r>
              <a:rPr lang="en-US" b="1" spc="25" dirty="0">
                <a:cs typeface="Calibri"/>
              </a:rPr>
              <a:t> </a:t>
            </a:r>
            <a:r>
              <a:rPr lang="en-US" b="1" spc="-10" dirty="0">
                <a:cs typeface="Calibri"/>
              </a:rPr>
              <a:t>o</a:t>
            </a:r>
            <a:r>
              <a:rPr lang="en-US" b="1" dirty="0">
                <a:cs typeface="Calibri"/>
              </a:rPr>
              <a:t>f the</a:t>
            </a:r>
            <a:r>
              <a:rPr lang="en-US" b="1" spc="-45" dirty="0">
                <a:cs typeface="Calibri"/>
              </a:rPr>
              <a:t> </a:t>
            </a:r>
            <a:r>
              <a:rPr lang="en-US" b="1" spc="-170" dirty="0">
                <a:cs typeface="Calibri"/>
              </a:rPr>
              <a:t>Y</a:t>
            </a:r>
            <a:r>
              <a:rPr lang="en-US" b="1" spc="-10" dirty="0">
                <a:cs typeface="Calibri"/>
              </a:rPr>
              <a:t>ea</a:t>
            </a:r>
            <a:r>
              <a:rPr lang="en-US" b="1" spc="-100" dirty="0">
                <a:cs typeface="Calibri"/>
              </a:rPr>
              <a:t>r</a:t>
            </a:r>
            <a:endParaRPr lang="en-US" b="1" dirty="0">
              <a:solidFill>
                <a:srgbClr val="7F00A3"/>
              </a:solidFill>
              <a:cs typeface="Calibri"/>
            </a:endParaRPr>
          </a:p>
        </p:txBody>
      </p:sp>
      <p:pic>
        <p:nvPicPr>
          <p:cNvPr id="3" name="Picture 2" descr="Natasha Pongonis-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239265"/>
            <a:ext cx="9220200" cy="5237736"/>
          </a:xfrm>
          <a:prstGeom prst="rect">
            <a:avLst/>
          </a:prstGeom>
        </p:spPr>
      </p:pic>
    </p:spTree>
    <p:extLst>
      <p:ext uri="{BB962C8B-B14F-4D97-AF65-F5344CB8AC3E}">
        <p14:creationId xmlns:p14="http://schemas.microsoft.com/office/powerpoint/2010/main" val="180613765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0.70"/>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1866900" y="838200"/>
            <a:ext cx="5486400" cy="369332"/>
          </a:xfrm>
          <a:prstGeom prst="rect">
            <a:avLst/>
          </a:prstGeom>
          <a:noFill/>
        </p:spPr>
        <p:txBody>
          <a:bodyPr wrap="square" rtlCol="0">
            <a:spAutoFit/>
          </a:bodyPr>
          <a:lstStyle/>
          <a:p>
            <a:pPr algn="ctr"/>
            <a:r>
              <a:rPr lang="en-US" b="1" dirty="0" smtClean="0">
                <a:cs typeface="Calibri"/>
              </a:rPr>
              <a:t>NATIVA: A Minority and </a:t>
            </a:r>
            <a:r>
              <a:rPr lang="en-US" b="1" dirty="0">
                <a:cs typeface="Calibri"/>
              </a:rPr>
              <a:t>Woman Led Company</a:t>
            </a:r>
          </a:p>
        </p:txBody>
      </p:sp>
      <p:pic>
        <p:nvPicPr>
          <p:cNvPr id="6" name="Picture 5" descr="Natasha Pongonis-2.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528956"/>
            <a:ext cx="4872000" cy="5334000"/>
          </a:xfrm>
          <a:prstGeom prst="rect">
            <a:avLst/>
          </a:prstGeom>
        </p:spPr>
      </p:pic>
      <p:pic>
        <p:nvPicPr>
          <p:cNvPr id="12" name="Picture 11" descr="Natasha Pongonis-3.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1524000"/>
            <a:ext cx="2853419" cy="5562600"/>
          </a:xfrm>
          <a:prstGeom prst="rect">
            <a:avLst/>
          </a:prstGeom>
        </p:spPr>
      </p:pic>
      <p:pic>
        <p:nvPicPr>
          <p:cNvPr id="13" name="Picture 12" descr="Natasha Pongonis-4.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810000" y="1905000"/>
            <a:ext cx="2003669" cy="2044700"/>
          </a:xfrm>
          <a:prstGeom prst="rect">
            <a:avLst/>
          </a:prstGeom>
        </p:spPr>
      </p:pic>
      <p:grpSp>
        <p:nvGrpSpPr>
          <p:cNvPr id="14" name="Group 13"/>
          <p:cNvGrpSpPr/>
          <p:nvPr/>
        </p:nvGrpSpPr>
        <p:grpSpPr>
          <a:xfrm>
            <a:off x="2895600" y="147935"/>
            <a:ext cx="3581400" cy="530245"/>
            <a:chOff x="2895600" y="147935"/>
            <a:chExt cx="3581400" cy="530245"/>
          </a:xfrm>
        </p:grpSpPr>
        <p:sp>
          <p:nvSpPr>
            <p:cNvPr id="15" name="TextBox 14"/>
            <p:cNvSpPr txBox="1"/>
            <p:nvPr/>
          </p:nvSpPr>
          <p:spPr>
            <a:xfrm>
              <a:off x="2895600" y="147935"/>
              <a:ext cx="3581400" cy="461665"/>
            </a:xfrm>
            <a:prstGeom prst="rect">
              <a:avLst/>
            </a:prstGeom>
            <a:noFill/>
          </p:spPr>
          <p:txBody>
            <a:bodyPr wrap="square" rtlCol="0">
              <a:spAutoFit/>
            </a:bodyPr>
            <a:lstStyle/>
            <a:p>
              <a:pPr algn="ctr"/>
              <a:r>
                <a:rPr lang="en-US" sz="2400" b="1" dirty="0" smtClean="0">
                  <a:solidFill>
                    <a:schemeClr val="tx2">
                      <a:lumMod val="50000"/>
                    </a:schemeClr>
                  </a:solidFill>
                  <a:latin typeface="Calibri"/>
                  <a:cs typeface="Calibri"/>
                </a:rPr>
                <a:t>COMMUNITY</a:t>
              </a:r>
              <a:r>
                <a:rPr lang="en-US" sz="2400" dirty="0" smtClean="0">
                  <a:solidFill>
                    <a:schemeClr val="tx2">
                      <a:lumMod val="50000"/>
                    </a:schemeClr>
                  </a:solidFill>
                  <a:latin typeface="Bebas Neue" panose="020B0606020202050201" pitchFamily="34" charset="0"/>
                </a:rPr>
                <a:t> </a:t>
              </a:r>
              <a:r>
                <a:rPr lang="en-US" sz="2400" b="1" dirty="0" smtClean="0">
                  <a:solidFill>
                    <a:schemeClr val="tx2">
                      <a:lumMod val="50000"/>
                    </a:schemeClr>
                  </a:solidFill>
                  <a:latin typeface="Calibri"/>
                  <a:cs typeface="Calibri"/>
                </a:rPr>
                <a:t>LEADERSHIP</a:t>
              </a:r>
              <a:endParaRPr lang="en-US" sz="2400" b="1" dirty="0">
                <a:solidFill>
                  <a:schemeClr val="tx2">
                    <a:lumMod val="50000"/>
                  </a:schemeClr>
                </a:solidFill>
                <a:latin typeface="Calibri"/>
                <a:cs typeface="Calibri"/>
              </a:endParaRPr>
            </a:p>
          </p:txBody>
        </p:sp>
        <p:grpSp>
          <p:nvGrpSpPr>
            <p:cNvPr id="16" name="Group 15"/>
            <p:cNvGrpSpPr/>
            <p:nvPr/>
          </p:nvGrpSpPr>
          <p:grpSpPr>
            <a:xfrm>
              <a:off x="3810000" y="609600"/>
              <a:ext cx="1771650" cy="68580"/>
              <a:chOff x="3686175" y="1848031"/>
              <a:chExt cx="1771650" cy="68580"/>
            </a:xfrm>
          </p:grpSpPr>
          <p:sp>
            <p:nvSpPr>
              <p:cNvPr id="18" name="Rectangle 17"/>
              <p:cNvSpPr/>
              <p:nvPr/>
            </p:nvSpPr>
            <p:spPr>
              <a:xfrm>
                <a:off x="3686175" y="1848031"/>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9" name="Rectangle 18"/>
              <p:cNvSpPr/>
              <p:nvPr/>
            </p:nvSpPr>
            <p:spPr>
              <a:xfrm>
                <a:off x="4043363" y="1848031"/>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0" name="Rectangle 19"/>
              <p:cNvSpPr/>
              <p:nvPr/>
            </p:nvSpPr>
            <p:spPr>
              <a:xfrm>
                <a:off x="4400550" y="1848031"/>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p:cNvSpPr/>
              <p:nvPr/>
            </p:nvSpPr>
            <p:spPr>
              <a:xfrm>
                <a:off x="4757738" y="1848031"/>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a:xfrm>
                <a:off x="5114925" y="1848031"/>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Tree>
    <p:extLst>
      <p:ext uri="{BB962C8B-B14F-4D97-AF65-F5344CB8AC3E}">
        <p14:creationId xmlns:p14="http://schemas.microsoft.com/office/powerpoint/2010/main" val="3596779645"/>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5" presetClass="entr" presetSubtype="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2000" fill="hold"/>
                                        <p:tgtEl>
                                          <p:spTgt spid="17"/>
                                        </p:tgtEl>
                                        <p:attrNameLst>
                                          <p:attrName>ppt_w</p:attrName>
                                        </p:attrNameLst>
                                      </p:cBhvr>
                                      <p:tavLst>
                                        <p:tav tm="0">
                                          <p:val>
                                            <p:strVal val="#ppt_w*0.70"/>
                                          </p:val>
                                        </p:tav>
                                        <p:tav tm="100000">
                                          <p:val>
                                            <p:strVal val="#ppt_w"/>
                                          </p:val>
                                        </p:tav>
                                      </p:tavLst>
                                    </p:anim>
                                    <p:anim calcmode="lin" valueType="num">
                                      <p:cBhvr>
                                        <p:cTn id="8" dur="2000" fill="hold"/>
                                        <p:tgtEl>
                                          <p:spTgt spid="17"/>
                                        </p:tgtEl>
                                        <p:attrNameLst>
                                          <p:attrName>ppt_h</p:attrName>
                                        </p:attrNameLst>
                                      </p:cBhvr>
                                      <p:tavLst>
                                        <p:tav tm="0">
                                          <p:val>
                                            <p:strVal val="#ppt_h"/>
                                          </p:val>
                                        </p:tav>
                                        <p:tav tm="100000">
                                          <p:val>
                                            <p:strVal val="#ppt_h"/>
                                          </p:val>
                                        </p:tav>
                                      </p:tavLst>
                                    </p:anim>
                                    <p:animEffect transition="in" filter="fade">
                                      <p:cBhvr>
                                        <p:cTn id="9" dur="2000"/>
                                        <p:tgtEl>
                                          <p:spTgt spid="17"/>
                                        </p:tgtEl>
                                      </p:cBhvr>
                                    </p:animEffect>
                                  </p:childTnLst>
                                </p:cTn>
                              </p:par>
                            </p:childTnLst>
                          </p:cTn>
                        </p:par>
                        <p:par>
                          <p:cTn id="10" fill="hold">
                            <p:stCondLst>
                              <p:cond delay="2000"/>
                            </p:stCondLst>
                            <p:childTnLst>
                              <p:par>
                                <p:cTn id="11" presetID="2" presetClass="entr" presetSubtype="2"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2000" fill="hold"/>
                                        <p:tgtEl>
                                          <p:spTgt spid="6"/>
                                        </p:tgtEl>
                                        <p:attrNameLst>
                                          <p:attrName>ppt_x</p:attrName>
                                        </p:attrNameLst>
                                      </p:cBhvr>
                                      <p:tavLst>
                                        <p:tav tm="0">
                                          <p:val>
                                            <p:strVal val="1+#ppt_w/2"/>
                                          </p:val>
                                        </p:tav>
                                        <p:tav tm="100000">
                                          <p:val>
                                            <p:strVal val="#ppt_x"/>
                                          </p:val>
                                        </p:tav>
                                      </p:tavLst>
                                    </p:anim>
                                    <p:anim calcmode="lin" valueType="num">
                                      <p:cBhvr additive="base">
                                        <p:cTn id="14" dur="2000" fill="hold"/>
                                        <p:tgtEl>
                                          <p:spTgt spid="6"/>
                                        </p:tgtEl>
                                        <p:attrNameLst>
                                          <p:attrName>ppt_y</p:attrName>
                                        </p:attrNameLst>
                                      </p:cBhvr>
                                      <p:tavLst>
                                        <p:tav tm="0">
                                          <p:val>
                                            <p:strVal val="#ppt_y"/>
                                          </p:val>
                                        </p:tav>
                                        <p:tav tm="100000">
                                          <p:val>
                                            <p:strVal val="#ppt_y"/>
                                          </p:val>
                                        </p:tav>
                                      </p:tavLst>
                                    </p:anim>
                                  </p:childTnLst>
                                </p:cTn>
                              </p:par>
                            </p:childTnLst>
                          </p:cTn>
                        </p:par>
                        <p:par>
                          <p:cTn id="15" fill="hold">
                            <p:stCondLst>
                              <p:cond delay="4000"/>
                            </p:stCondLst>
                            <p:childTnLst>
                              <p:par>
                                <p:cTn id="16" presetID="2" presetClass="entr" presetSubtype="2"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2000" fill="hold"/>
                                        <p:tgtEl>
                                          <p:spTgt spid="12"/>
                                        </p:tgtEl>
                                        <p:attrNameLst>
                                          <p:attrName>ppt_x</p:attrName>
                                        </p:attrNameLst>
                                      </p:cBhvr>
                                      <p:tavLst>
                                        <p:tav tm="0">
                                          <p:val>
                                            <p:strVal val="1+#ppt_w/2"/>
                                          </p:val>
                                        </p:tav>
                                        <p:tav tm="100000">
                                          <p:val>
                                            <p:strVal val="#ppt_x"/>
                                          </p:val>
                                        </p:tav>
                                      </p:tavLst>
                                    </p:anim>
                                    <p:anim calcmode="lin" valueType="num">
                                      <p:cBhvr additive="base">
                                        <p:cTn id="19" dur="20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6000"/>
                            </p:stCondLst>
                            <p:childTnLst>
                              <p:par>
                                <p:cTn id="21" presetID="2" presetClass="entr" presetSubtype="1"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2000" fill="hold"/>
                                        <p:tgtEl>
                                          <p:spTgt spid="13"/>
                                        </p:tgtEl>
                                        <p:attrNameLst>
                                          <p:attrName>ppt_x</p:attrName>
                                        </p:attrNameLst>
                                      </p:cBhvr>
                                      <p:tavLst>
                                        <p:tav tm="0">
                                          <p:val>
                                            <p:strVal val="#ppt_x"/>
                                          </p:val>
                                        </p:tav>
                                        <p:tav tm="100000">
                                          <p:val>
                                            <p:strVal val="#ppt_x"/>
                                          </p:val>
                                        </p:tav>
                                      </p:tavLst>
                                    </p:anim>
                                    <p:anim calcmode="lin" valueType="num">
                                      <p:cBhvr additive="base">
                                        <p:cTn id="24" dur="2000" fill="hold"/>
                                        <p:tgtEl>
                                          <p:spTgt spid="1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p:cNvSpPr/>
          <p:nvPr/>
        </p:nvSpPr>
        <p:spPr>
          <a:xfrm>
            <a:off x="304800" y="2368927"/>
            <a:ext cx="5334000" cy="4031873"/>
          </a:xfrm>
          <a:prstGeom prst="rect">
            <a:avLst/>
          </a:prstGeom>
        </p:spPr>
        <p:txBody>
          <a:bodyPr wrap="square" lIns="91440">
            <a:spAutoFit/>
          </a:bodyPr>
          <a:lstStyle/>
          <a:p>
            <a:pPr marL="285750" indent="-285750">
              <a:buClr>
                <a:srgbClr val="7F00A3"/>
              </a:buClr>
              <a:buFont typeface="Wingdings" charset="2"/>
              <a:buChar char="v"/>
            </a:pPr>
            <a:r>
              <a:rPr lang="en-US" sz="1600" dirty="0">
                <a:solidFill>
                  <a:schemeClr val="tx2">
                    <a:lumMod val="50000"/>
                  </a:schemeClr>
                </a:solidFill>
              </a:rPr>
              <a:t> </a:t>
            </a:r>
            <a:r>
              <a:rPr lang="en-US" sz="1600" dirty="0" smtClean="0">
                <a:solidFill>
                  <a:schemeClr val="tx2">
                    <a:lumMod val="50000"/>
                  </a:schemeClr>
                </a:solidFill>
              </a:rPr>
              <a:t>   </a:t>
            </a:r>
            <a:r>
              <a:rPr lang="en-US" sz="1500" dirty="0" smtClean="0">
                <a:solidFill>
                  <a:schemeClr val="tx2">
                    <a:lumMod val="50000"/>
                  </a:schemeClr>
                </a:solidFill>
              </a:rPr>
              <a:t>High </a:t>
            </a:r>
            <a:r>
              <a:rPr lang="en-US" sz="1500" dirty="0">
                <a:solidFill>
                  <a:schemeClr val="tx2">
                    <a:lumMod val="50000"/>
                  </a:schemeClr>
                </a:solidFill>
              </a:rPr>
              <a:t>school Girls’ </a:t>
            </a:r>
            <a:r>
              <a:rPr lang="en-US" sz="1500" dirty="0" smtClean="0">
                <a:solidFill>
                  <a:schemeClr val="tx2">
                    <a:lumMod val="50000"/>
                  </a:schemeClr>
                </a:solidFill>
              </a:rPr>
              <a:t>Assistant Basketball </a:t>
            </a:r>
            <a:r>
              <a:rPr lang="en-US" sz="1500" dirty="0">
                <a:solidFill>
                  <a:schemeClr val="tx2">
                    <a:lumMod val="50000"/>
                  </a:schemeClr>
                </a:solidFill>
              </a:rPr>
              <a:t>Coach for 15 </a:t>
            </a:r>
            <a:r>
              <a:rPr lang="en-US" sz="1500" dirty="0" smtClean="0">
                <a:solidFill>
                  <a:schemeClr val="tx2">
                    <a:lumMod val="50000"/>
                  </a:schemeClr>
                </a:solidFill>
              </a:rPr>
              <a:t>years</a:t>
            </a:r>
          </a:p>
          <a:p>
            <a:pPr marL="285750" indent="-285750">
              <a:buClr>
                <a:srgbClr val="7F00A3"/>
              </a:buClr>
              <a:buFont typeface="Wingdings" charset="2"/>
              <a:buChar char="v"/>
            </a:pPr>
            <a:endParaRPr lang="en-US" sz="1500" dirty="0">
              <a:solidFill>
                <a:schemeClr val="tx2">
                  <a:lumMod val="50000"/>
                </a:schemeClr>
              </a:solidFill>
            </a:endParaRPr>
          </a:p>
          <a:p>
            <a:pPr marL="285750" indent="-285750">
              <a:buClr>
                <a:srgbClr val="7F00A3"/>
              </a:buClr>
              <a:buFont typeface="Wingdings" charset="2"/>
              <a:buChar char="v"/>
            </a:pPr>
            <a:r>
              <a:rPr lang="en-US" sz="1500" dirty="0">
                <a:solidFill>
                  <a:schemeClr val="tx2">
                    <a:lumMod val="50000"/>
                  </a:schemeClr>
                </a:solidFill>
              </a:rPr>
              <a:t> </a:t>
            </a:r>
            <a:r>
              <a:rPr lang="en-US" sz="1500" dirty="0" smtClean="0">
                <a:solidFill>
                  <a:schemeClr val="tx2">
                    <a:lumMod val="50000"/>
                  </a:schemeClr>
                </a:solidFill>
              </a:rPr>
              <a:t>   </a:t>
            </a:r>
            <a:r>
              <a:rPr lang="en-US" sz="1500" dirty="0" err="1" smtClean="0">
                <a:solidFill>
                  <a:schemeClr val="tx2">
                    <a:lumMod val="50000"/>
                  </a:schemeClr>
                </a:solidFill>
              </a:rPr>
              <a:t>Simba</a:t>
            </a:r>
            <a:r>
              <a:rPr lang="en-US" sz="1500" dirty="0" smtClean="0">
                <a:solidFill>
                  <a:schemeClr val="tx2">
                    <a:lumMod val="50000"/>
                  </a:schemeClr>
                </a:solidFill>
              </a:rPr>
              <a:t> </a:t>
            </a:r>
            <a:r>
              <a:rPr lang="en-US" sz="1500" dirty="0">
                <a:solidFill>
                  <a:schemeClr val="tx2">
                    <a:lumMod val="50000"/>
                  </a:schemeClr>
                </a:solidFill>
              </a:rPr>
              <a:t>Mentor Volunteer for African-American youth </a:t>
            </a:r>
            <a:r>
              <a:rPr lang="en-US" sz="1500" dirty="0" smtClean="0">
                <a:solidFill>
                  <a:schemeClr val="tx2">
                    <a:lumMod val="50000"/>
                  </a:schemeClr>
                </a:solidFill>
              </a:rPr>
              <a:t/>
            </a:r>
            <a:br>
              <a:rPr lang="en-US" sz="1500" dirty="0" smtClean="0">
                <a:solidFill>
                  <a:schemeClr val="tx2">
                    <a:lumMod val="50000"/>
                  </a:schemeClr>
                </a:solidFill>
              </a:rPr>
            </a:br>
            <a:r>
              <a:rPr lang="en-US" sz="1500" dirty="0" smtClean="0">
                <a:solidFill>
                  <a:schemeClr val="tx2">
                    <a:lumMod val="50000"/>
                  </a:schemeClr>
                </a:solidFill>
              </a:rPr>
              <a:t>    between the ages </a:t>
            </a:r>
            <a:r>
              <a:rPr lang="en-US" sz="1500" dirty="0">
                <a:solidFill>
                  <a:schemeClr val="tx2">
                    <a:lumMod val="50000"/>
                  </a:schemeClr>
                </a:solidFill>
              </a:rPr>
              <a:t>of 5-</a:t>
            </a:r>
            <a:r>
              <a:rPr lang="en-US" sz="1500" dirty="0" smtClean="0">
                <a:solidFill>
                  <a:schemeClr val="tx2">
                    <a:lumMod val="50000"/>
                  </a:schemeClr>
                </a:solidFill>
              </a:rPr>
              <a:t>18</a:t>
            </a:r>
          </a:p>
          <a:p>
            <a:pPr marL="285750" indent="-285750">
              <a:buClr>
                <a:srgbClr val="7F00A3"/>
              </a:buClr>
              <a:buFont typeface="Wingdings" charset="2"/>
              <a:buChar char="v"/>
            </a:pPr>
            <a:endParaRPr lang="en-US" sz="1500" dirty="0">
              <a:solidFill>
                <a:schemeClr val="tx2">
                  <a:lumMod val="50000"/>
                </a:schemeClr>
              </a:solidFill>
            </a:endParaRPr>
          </a:p>
          <a:p>
            <a:pPr marL="285750" indent="-285750">
              <a:buClr>
                <a:srgbClr val="7F00A3"/>
              </a:buClr>
              <a:buFont typeface="Wingdings" charset="2"/>
              <a:buChar char="v"/>
            </a:pPr>
            <a:r>
              <a:rPr lang="en-US" sz="1500" dirty="0">
                <a:solidFill>
                  <a:schemeClr val="tx2">
                    <a:lumMod val="50000"/>
                  </a:schemeClr>
                </a:solidFill>
              </a:rPr>
              <a:t> </a:t>
            </a:r>
            <a:r>
              <a:rPr lang="en-US" sz="1500" dirty="0" smtClean="0">
                <a:solidFill>
                  <a:schemeClr val="tx2">
                    <a:lumMod val="50000"/>
                  </a:schemeClr>
                </a:solidFill>
              </a:rPr>
              <a:t>   Served </a:t>
            </a:r>
            <a:r>
              <a:rPr lang="en-US" sz="1500" dirty="0">
                <a:solidFill>
                  <a:schemeClr val="tx2">
                    <a:lumMod val="50000"/>
                  </a:schemeClr>
                </a:solidFill>
              </a:rPr>
              <a:t>on the Columbus Chamber’s Small Business Council </a:t>
            </a:r>
            <a:r>
              <a:rPr lang="en-US" sz="1500" dirty="0" smtClean="0">
                <a:solidFill>
                  <a:schemeClr val="tx2">
                    <a:lumMod val="50000"/>
                  </a:schemeClr>
                </a:solidFill>
              </a:rPr>
              <a:t/>
            </a:r>
            <a:br>
              <a:rPr lang="en-US" sz="1500" dirty="0" smtClean="0">
                <a:solidFill>
                  <a:schemeClr val="tx2">
                    <a:lumMod val="50000"/>
                  </a:schemeClr>
                </a:solidFill>
              </a:rPr>
            </a:br>
            <a:r>
              <a:rPr lang="en-US" sz="1500" dirty="0" smtClean="0">
                <a:solidFill>
                  <a:schemeClr val="tx2">
                    <a:lumMod val="50000"/>
                  </a:schemeClr>
                </a:solidFill>
              </a:rPr>
              <a:t>    for </a:t>
            </a:r>
            <a:r>
              <a:rPr lang="en-US" sz="1500" dirty="0">
                <a:solidFill>
                  <a:schemeClr val="tx2">
                    <a:lumMod val="50000"/>
                  </a:schemeClr>
                </a:solidFill>
              </a:rPr>
              <a:t>6 </a:t>
            </a:r>
            <a:r>
              <a:rPr lang="en-US" sz="1500" dirty="0" smtClean="0">
                <a:solidFill>
                  <a:schemeClr val="tx2">
                    <a:lumMod val="50000"/>
                  </a:schemeClr>
                </a:solidFill>
              </a:rPr>
              <a:t>years</a:t>
            </a:r>
          </a:p>
          <a:p>
            <a:pPr>
              <a:buClr>
                <a:srgbClr val="7F00A3"/>
              </a:buClr>
            </a:pPr>
            <a:endParaRPr lang="en-US" sz="1500" dirty="0">
              <a:solidFill>
                <a:schemeClr val="tx2">
                  <a:lumMod val="50000"/>
                </a:schemeClr>
              </a:solidFill>
            </a:endParaRPr>
          </a:p>
          <a:p>
            <a:pPr marL="285750" indent="-285750">
              <a:buClr>
                <a:srgbClr val="7F00A3"/>
              </a:buClr>
              <a:buFont typeface="Wingdings" charset="2"/>
              <a:buChar char="v"/>
            </a:pPr>
            <a:r>
              <a:rPr lang="en-US" sz="1500" dirty="0">
                <a:solidFill>
                  <a:schemeClr val="tx2">
                    <a:lumMod val="50000"/>
                  </a:schemeClr>
                </a:solidFill>
              </a:rPr>
              <a:t> </a:t>
            </a:r>
            <a:r>
              <a:rPr lang="en-US" sz="1500" dirty="0" smtClean="0">
                <a:solidFill>
                  <a:schemeClr val="tx2">
                    <a:lumMod val="50000"/>
                  </a:schemeClr>
                </a:solidFill>
              </a:rPr>
              <a:t>   Recipient </a:t>
            </a:r>
            <a:r>
              <a:rPr lang="en-US" sz="1500" dirty="0">
                <a:solidFill>
                  <a:schemeClr val="tx2">
                    <a:lumMod val="50000"/>
                  </a:schemeClr>
                </a:solidFill>
              </a:rPr>
              <a:t>in the Over $1 Million category for the </a:t>
            </a:r>
            <a:r>
              <a:rPr lang="en-US" sz="1500" dirty="0" smtClean="0">
                <a:solidFill>
                  <a:schemeClr val="tx2">
                    <a:lumMod val="50000"/>
                  </a:schemeClr>
                </a:solidFill>
              </a:rPr>
              <a:t/>
            </a:r>
            <a:br>
              <a:rPr lang="en-US" sz="1500" dirty="0" smtClean="0">
                <a:solidFill>
                  <a:schemeClr val="tx2">
                    <a:lumMod val="50000"/>
                  </a:schemeClr>
                </a:solidFill>
              </a:rPr>
            </a:br>
            <a:r>
              <a:rPr lang="en-US" sz="1500" dirty="0" smtClean="0">
                <a:solidFill>
                  <a:schemeClr val="tx2">
                    <a:lumMod val="50000"/>
                  </a:schemeClr>
                </a:solidFill>
              </a:rPr>
              <a:t>    Columbus Chamber’s </a:t>
            </a:r>
            <a:r>
              <a:rPr lang="en-US" sz="1500" dirty="0">
                <a:solidFill>
                  <a:schemeClr val="tx2">
                    <a:lumMod val="50000"/>
                  </a:schemeClr>
                </a:solidFill>
              </a:rPr>
              <a:t>Small Business Leader Award</a:t>
            </a:r>
          </a:p>
          <a:p>
            <a:pPr marL="285750" indent="-285750">
              <a:buClr>
                <a:srgbClr val="7F00A3"/>
              </a:buClr>
              <a:buFont typeface="Wingdings" charset="2"/>
              <a:buChar char="v"/>
            </a:pPr>
            <a:endParaRPr lang="en-US" sz="1500" dirty="0">
              <a:solidFill>
                <a:schemeClr val="tx2">
                  <a:lumMod val="50000"/>
                </a:schemeClr>
              </a:solidFill>
            </a:endParaRPr>
          </a:p>
          <a:p>
            <a:pPr marL="285750" indent="-285750">
              <a:buClr>
                <a:srgbClr val="7F00A3"/>
              </a:buClr>
              <a:buFont typeface="Wingdings" charset="2"/>
              <a:buChar char="v"/>
            </a:pPr>
            <a:r>
              <a:rPr lang="en-US" sz="1500" dirty="0">
                <a:solidFill>
                  <a:schemeClr val="tx2">
                    <a:lumMod val="50000"/>
                  </a:schemeClr>
                </a:solidFill>
              </a:rPr>
              <a:t> </a:t>
            </a:r>
            <a:r>
              <a:rPr lang="en-US" sz="1500" dirty="0" smtClean="0">
                <a:solidFill>
                  <a:schemeClr val="tx2">
                    <a:lumMod val="50000"/>
                  </a:schemeClr>
                </a:solidFill>
              </a:rPr>
              <a:t>   Fast </a:t>
            </a:r>
            <a:r>
              <a:rPr lang="en-US" sz="1500" dirty="0">
                <a:solidFill>
                  <a:schemeClr val="tx2">
                    <a:lumMod val="50000"/>
                  </a:schemeClr>
                </a:solidFill>
              </a:rPr>
              <a:t>50 for Business First – top 25 companies </a:t>
            </a:r>
            <a:r>
              <a:rPr lang="en-US" sz="1500" dirty="0" smtClean="0">
                <a:solidFill>
                  <a:schemeClr val="tx2">
                    <a:lumMod val="50000"/>
                  </a:schemeClr>
                </a:solidFill>
              </a:rPr>
              <a:t/>
            </a:r>
            <a:br>
              <a:rPr lang="en-US" sz="1500" dirty="0" smtClean="0">
                <a:solidFill>
                  <a:schemeClr val="tx2">
                    <a:lumMod val="50000"/>
                  </a:schemeClr>
                </a:solidFill>
              </a:rPr>
            </a:br>
            <a:r>
              <a:rPr lang="en-US" sz="1500" dirty="0" smtClean="0">
                <a:solidFill>
                  <a:schemeClr val="tx2">
                    <a:lumMod val="50000"/>
                  </a:schemeClr>
                </a:solidFill>
              </a:rPr>
              <a:t>    for </a:t>
            </a:r>
            <a:r>
              <a:rPr lang="en-US" sz="1500" dirty="0">
                <a:solidFill>
                  <a:schemeClr val="tx2">
                    <a:lumMod val="50000"/>
                  </a:schemeClr>
                </a:solidFill>
              </a:rPr>
              <a:t>over 5 </a:t>
            </a:r>
            <a:r>
              <a:rPr lang="en-US" sz="1500" dirty="0" smtClean="0">
                <a:solidFill>
                  <a:schemeClr val="tx2">
                    <a:lumMod val="50000"/>
                  </a:schemeClr>
                </a:solidFill>
              </a:rPr>
              <a:t>years</a:t>
            </a:r>
            <a:endParaRPr lang="en-US" sz="1500" dirty="0">
              <a:solidFill>
                <a:schemeClr val="tx2">
                  <a:lumMod val="50000"/>
                </a:schemeClr>
              </a:solidFill>
            </a:endParaRPr>
          </a:p>
          <a:p>
            <a:pPr marL="285750" indent="-285750">
              <a:buClr>
                <a:srgbClr val="7F00A3"/>
              </a:buClr>
              <a:buFont typeface="Wingdings" charset="2"/>
              <a:buChar char="v"/>
            </a:pPr>
            <a:endParaRPr lang="en-US" sz="1500" dirty="0">
              <a:solidFill>
                <a:schemeClr val="tx2">
                  <a:lumMod val="50000"/>
                </a:schemeClr>
              </a:solidFill>
            </a:endParaRPr>
          </a:p>
          <a:p>
            <a:pPr marL="285750" indent="-285750">
              <a:buClr>
                <a:srgbClr val="7F00A3"/>
              </a:buClr>
              <a:buFont typeface="Wingdings" charset="2"/>
              <a:buChar char="v"/>
            </a:pPr>
            <a:r>
              <a:rPr lang="en-US" sz="1500" dirty="0" smtClean="0">
                <a:solidFill>
                  <a:schemeClr val="tx2">
                    <a:lumMod val="50000"/>
                  </a:schemeClr>
                </a:solidFill>
              </a:rPr>
              <a:t>    Corinthian </a:t>
            </a:r>
            <a:r>
              <a:rPr lang="en-US" sz="1500" dirty="0">
                <a:solidFill>
                  <a:schemeClr val="tx2">
                    <a:lumMod val="50000"/>
                  </a:schemeClr>
                </a:solidFill>
              </a:rPr>
              <a:t>Baptist Church, Committee for </a:t>
            </a:r>
            <a:r>
              <a:rPr lang="en-US" sz="1500" dirty="0" smtClean="0">
                <a:solidFill>
                  <a:schemeClr val="tx2">
                    <a:lumMod val="50000"/>
                  </a:schemeClr>
                </a:solidFill>
              </a:rPr>
              <a:t/>
            </a:r>
            <a:br>
              <a:rPr lang="en-US" sz="1500" dirty="0" smtClean="0">
                <a:solidFill>
                  <a:schemeClr val="tx2">
                    <a:lumMod val="50000"/>
                  </a:schemeClr>
                </a:solidFill>
              </a:rPr>
            </a:br>
            <a:r>
              <a:rPr lang="en-US" sz="1500" dirty="0" smtClean="0">
                <a:solidFill>
                  <a:schemeClr val="tx2">
                    <a:lumMod val="50000"/>
                  </a:schemeClr>
                </a:solidFill>
              </a:rPr>
              <a:t>    Church </a:t>
            </a:r>
            <a:r>
              <a:rPr lang="en-US" sz="1500" dirty="0" smtClean="0">
                <a:solidFill>
                  <a:schemeClr val="tx2">
                    <a:lumMod val="50000"/>
                  </a:schemeClr>
                </a:solidFill>
              </a:rPr>
              <a:t>Improvements</a:t>
            </a:r>
            <a:br>
              <a:rPr lang="en-US" sz="1500" dirty="0" smtClean="0">
                <a:solidFill>
                  <a:schemeClr val="tx2">
                    <a:lumMod val="50000"/>
                  </a:schemeClr>
                </a:solidFill>
              </a:rPr>
            </a:br>
            <a:endParaRPr lang="en-US" sz="1500" dirty="0">
              <a:solidFill>
                <a:schemeClr val="tx2">
                  <a:lumMod val="50000"/>
                </a:schemeClr>
              </a:solidFill>
            </a:endParaRPr>
          </a:p>
        </p:txBody>
      </p:sp>
      <p:sp>
        <p:nvSpPr>
          <p:cNvPr id="17" name="TextBox 16"/>
          <p:cNvSpPr txBox="1"/>
          <p:nvPr/>
        </p:nvSpPr>
        <p:spPr>
          <a:xfrm>
            <a:off x="304800" y="1840468"/>
            <a:ext cx="4876800" cy="369332"/>
          </a:xfrm>
          <a:prstGeom prst="rect">
            <a:avLst/>
          </a:prstGeom>
          <a:noFill/>
        </p:spPr>
        <p:txBody>
          <a:bodyPr wrap="square" rtlCol="0">
            <a:spAutoFit/>
          </a:bodyPr>
          <a:lstStyle/>
          <a:p>
            <a:r>
              <a:rPr lang="en-US" b="1" dirty="0" smtClean="0">
                <a:solidFill>
                  <a:srgbClr val="7F00A3"/>
                </a:solidFill>
                <a:latin typeface="Arial"/>
                <a:cs typeface="Arial"/>
              </a:rPr>
              <a:t>C</a:t>
            </a:r>
            <a:r>
              <a:rPr lang="en-US" b="1" spc="-15" dirty="0" smtClean="0">
                <a:solidFill>
                  <a:srgbClr val="7F00A3"/>
                </a:solidFill>
                <a:latin typeface="Arial"/>
                <a:cs typeface="Arial"/>
              </a:rPr>
              <a:t>o</a:t>
            </a:r>
            <a:r>
              <a:rPr lang="en-US" b="1" dirty="0" smtClean="0">
                <a:solidFill>
                  <a:srgbClr val="7F00A3"/>
                </a:solidFill>
                <a:latin typeface="Arial"/>
                <a:cs typeface="Arial"/>
              </a:rPr>
              <a:t>mm</a:t>
            </a:r>
            <a:r>
              <a:rPr lang="en-US" b="1" spc="-10" dirty="0" smtClean="0">
                <a:solidFill>
                  <a:srgbClr val="7F00A3"/>
                </a:solidFill>
                <a:latin typeface="Arial"/>
                <a:cs typeface="Arial"/>
              </a:rPr>
              <a:t>i</a:t>
            </a:r>
            <a:r>
              <a:rPr lang="en-US" b="1" dirty="0" smtClean="0">
                <a:solidFill>
                  <a:srgbClr val="7F00A3"/>
                </a:solidFill>
                <a:latin typeface="Arial"/>
                <a:cs typeface="Arial"/>
              </a:rPr>
              <a:t>tme</a:t>
            </a:r>
            <a:r>
              <a:rPr lang="en-US" b="1" spc="-15" dirty="0" smtClean="0">
                <a:solidFill>
                  <a:srgbClr val="7F00A3"/>
                </a:solidFill>
                <a:latin typeface="Arial"/>
                <a:cs typeface="Arial"/>
              </a:rPr>
              <a:t>n</a:t>
            </a:r>
            <a:r>
              <a:rPr lang="en-US" b="1" dirty="0" smtClean="0">
                <a:solidFill>
                  <a:srgbClr val="7F00A3"/>
                </a:solidFill>
                <a:latin typeface="Arial"/>
                <a:cs typeface="Arial"/>
              </a:rPr>
              <a:t>t</a:t>
            </a:r>
            <a:r>
              <a:rPr lang="en-US" b="1" spc="15" dirty="0" smtClean="0">
                <a:solidFill>
                  <a:srgbClr val="7F00A3"/>
                </a:solidFill>
                <a:latin typeface="Arial"/>
                <a:cs typeface="Arial"/>
              </a:rPr>
              <a:t> </a:t>
            </a:r>
            <a:r>
              <a:rPr lang="en-US" b="1" dirty="0" smtClean="0">
                <a:solidFill>
                  <a:srgbClr val="7F00A3"/>
                </a:solidFill>
                <a:latin typeface="Arial"/>
                <a:cs typeface="Arial"/>
              </a:rPr>
              <a:t>to</a:t>
            </a:r>
            <a:r>
              <a:rPr lang="en-US" b="1" spc="-15" dirty="0" smtClean="0">
                <a:solidFill>
                  <a:srgbClr val="7F00A3"/>
                </a:solidFill>
                <a:latin typeface="Arial"/>
                <a:cs typeface="Arial"/>
              </a:rPr>
              <a:t> </a:t>
            </a:r>
            <a:r>
              <a:rPr lang="en-US" b="1" dirty="0" smtClean="0">
                <a:solidFill>
                  <a:srgbClr val="7F00A3"/>
                </a:solidFill>
                <a:latin typeface="Arial"/>
                <a:cs typeface="Arial"/>
              </a:rPr>
              <a:t>Cl</a:t>
            </a:r>
            <a:r>
              <a:rPr lang="en-US" b="1" spc="-10" dirty="0" smtClean="0">
                <a:solidFill>
                  <a:srgbClr val="7F00A3"/>
                </a:solidFill>
                <a:latin typeface="Arial"/>
                <a:cs typeface="Arial"/>
              </a:rPr>
              <a:t>ien</a:t>
            </a:r>
            <a:r>
              <a:rPr lang="en-US" b="1" dirty="0" smtClean="0">
                <a:solidFill>
                  <a:srgbClr val="7F00A3"/>
                </a:solidFill>
                <a:latin typeface="Arial"/>
                <a:cs typeface="Arial"/>
              </a:rPr>
              <a:t>ts</a:t>
            </a:r>
            <a:r>
              <a:rPr lang="en-US" b="1" spc="15" dirty="0" smtClean="0">
                <a:solidFill>
                  <a:srgbClr val="7F00A3"/>
                </a:solidFill>
                <a:latin typeface="Arial"/>
                <a:cs typeface="Arial"/>
              </a:rPr>
              <a:t> </a:t>
            </a:r>
            <a:r>
              <a:rPr lang="en-US" b="1" spc="-10" dirty="0" smtClean="0">
                <a:solidFill>
                  <a:srgbClr val="7F00A3"/>
                </a:solidFill>
                <a:latin typeface="Arial"/>
                <a:cs typeface="Arial"/>
              </a:rPr>
              <a:t>an</a:t>
            </a:r>
            <a:r>
              <a:rPr lang="en-US" b="1" dirty="0" smtClean="0">
                <a:solidFill>
                  <a:srgbClr val="7F00A3"/>
                </a:solidFill>
                <a:latin typeface="Arial"/>
                <a:cs typeface="Arial"/>
              </a:rPr>
              <a:t>d</a:t>
            </a:r>
            <a:r>
              <a:rPr lang="en-US" b="1" spc="5" dirty="0" smtClean="0">
                <a:solidFill>
                  <a:srgbClr val="7F00A3"/>
                </a:solidFill>
                <a:latin typeface="Arial"/>
                <a:cs typeface="Arial"/>
              </a:rPr>
              <a:t> </a:t>
            </a:r>
            <a:r>
              <a:rPr lang="en-US" b="1" dirty="0" smtClean="0">
                <a:solidFill>
                  <a:srgbClr val="7F00A3"/>
                </a:solidFill>
                <a:latin typeface="Arial"/>
                <a:cs typeface="Arial"/>
              </a:rPr>
              <a:t>the</a:t>
            </a:r>
            <a:r>
              <a:rPr lang="en-US" b="1" spc="-10" dirty="0" smtClean="0">
                <a:solidFill>
                  <a:srgbClr val="7F00A3"/>
                </a:solidFill>
                <a:latin typeface="Arial"/>
                <a:cs typeface="Arial"/>
              </a:rPr>
              <a:t> </a:t>
            </a:r>
            <a:r>
              <a:rPr lang="en-US" b="1" dirty="0" smtClean="0">
                <a:solidFill>
                  <a:srgbClr val="7F00A3"/>
                </a:solidFill>
                <a:latin typeface="Arial"/>
                <a:cs typeface="Arial"/>
              </a:rPr>
              <a:t>Co</a:t>
            </a:r>
            <a:r>
              <a:rPr lang="en-US" b="1" spc="-10" dirty="0" smtClean="0">
                <a:solidFill>
                  <a:srgbClr val="7F00A3"/>
                </a:solidFill>
                <a:latin typeface="Arial"/>
                <a:cs typeface="Arial"/>
              </a:rPr>
              <a:t>m</a:t>
            </a:r>
            <a:r>
              <a:rPr lang="en-US" b="1" dirty="0" smtClean="0">
                <a:solidFill>
                  <a:srgbClr val="7F00A3"/>
                </a:solidFill>
                <a:latin typeface="Arial"/>
                <a:cs typeface="Arial"/>
              </a:rPr>
              <a:t>munity</a:t>
            </a:r>
            <a:endParaRPr lang="en-US" b="1" dirty="0">
              <a:solidFill>
                <a:srgbClr val="7F00A3"/>
              </a:solidFill>
              <a:latin typeface="Bebas Neue" panose="020B0606020202050201" pitchFamily="34" charset="0"/>
            </a:endParaRPr>
          </a:p>
        </p:txBody>
      </p:sp>
      <p:pic>
        <p:nvPicPr>
          <p:cNvPr id="28" name="Picture 27" descr="10442330-large.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943600" y="3788050"/>
            <a:ext cx="3200400" cy="2577164"/>
          </a:xfrm>
          <a:prstGeom prst="rect">
            <a:avLst/>
          </a:prstGeom>
        </p:spPr>
      </p:pic>
      <p:pic>
        <p:nvPicPr>
          <p:cNvPr id="30" name="Picture 29" descr="12989-300-0.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34200" y="228600"/>
            <a:ext cx="1371600" cy="1371600"/>
          </a:xfrm>
          <a:prstGeom prst="rect">
            <a:avLst/>
          </a:prstGeom>
        </p:spPr>
      </p:pic>
      <p:pic>
        <p:nvPicPr>
          <p:cNvPr id="4" name="Picture 3" descr="MARK-BASKETBALL.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943600" y="1690878"/>
            <a:ext cx="3200400" cy="2042922"/>
          </a:xfrm>
          <a:prstGeom prst="rect">
            <a:avLst/>
          </a:prstGeom>
        </p:spPr>
      </p:pic>
      <p:grpSp>
        <p:nvGrpSpPr>
          <p:cNvPr id="15" name="Group 14"/>
          <p:cNvGrpSpPr/>
          <p:nvPr/>
        </p:nvGrpSpPr>
        <p:grpSpPr>
          <a:xfrm>
            <a:off x="990600" y="609600"/>
            <a:ext cx="3581400" cy="530245"/>
            <a:chOff x="2895600" y="147935"/>
            <a:chExt cx="3581400" cy="530245"/>
          </a:xfrm>
        </p:grpSpPr>
        <p:sp>
          <p:nvSpPr>
            <p:cNvPr id="18" name="TextBox 17"/>
            <p:cNvSpPr txBox="1"/>
            <p:nvPr/>
          </p:nvSpPr>
          <p:spPr>
            <a:xfrm>
              <a:off x="2895600" y="147935"/>
              <a:ext cx="3581400" cy="461665"/>
            </a:xfrm>
            <a:prstGeom prst="rect">
              <a:avLst/>
            </a:prstGeom>
            <a:noFill/>
          </p:spPr>
          <p:txBody>
            <a:bodyPr wrap="square" rtlCol="0">
              <a:spAutoFit/>
            </a:bodyPr>
            <a:lstStyle/>
            <a:p>
              <a:pPr algn="ctr"/>
              <a:r>
                <a:rPr lang="en-US" sz="2400" b="1" dirty="0" smtClean="0">
                  <a:solidFill>
                    <a:schemeClr val="tx2">
                      <a:lumMod val="50000"/>
                    </a:schemeClr>
                  </a:solidFill>
                  <a:latin typeface="Calibri"/>
                  <a:cs typeface="Calibri"/>
                </a:rPr>
                <a:t>COMMUNITY</a:t>
              </a:r>
              <a:r>
                <a:rPr lang="en-US" sz="2400" dirty="0" smtClean="0">
                  <a:solidFill>
                    <a:schemeClr val="tx2">
                      <a:lumMod val="50000"/>
                    </a:schemeClr>
                  </a:solidFill>
                  <a:latin typeface="Bebas Neue" panose="020B0606020202050201" pitchFamily="34" charset="0"/>
                </a:rPr>
                <a:t> </a:t>
              </a:r>
              <a:r>
                <a:rPr lang="en-US" sz="2400" b="1" dirty="0" smtClean="0">
                  <a:solidFill>
                    <a:schemeClr val="tx2">
                      <a:lumMod val="50000"/>
                    </a:schemeClr>
                  </a:solidFill>
                  <a:latin typeface="Calibri"/>
                  <a:cs typeface="Calibri"/>
                </a:rPr>
                <a:t>LEADERSHIP</a:t>
              </a:r>
              <a:endParaRPr lang="en-US" sz="2400" b="1" dirty="0">
                <a:solidFill>
                  <a:schemeClr val="tx2">
                    <a:lumMod val="50000"/>
                  </a:schemeClr>
                </a:solidFill>
                <a:latin typeface="Calibri"/>
                <a:cs typeface="Calibri"/>
              </a:endParaRPr>
            </a:p>
          </p:txBody>
        </p:sp>
        <p:grpSp>
          <p:nvGrpSpPr>
            <p:cNvPr id="19" name="Group 18"/>
            <p:cNvGrpSpPr/>
            <p:nvPr/>
          </p:nvGrpSpPr>
          <p:grpSpPr>
            <a:xfrm>
              <a:off x="3810000" y="609600"/>
              <a:ext cx="1771650" cy="68580"/>
              <a:chOff x="3686175" y="1848031"/>
              <a:chExt cx="1771650" cy="68580"/>
            </a:xfrm>
          </p:grpSpPr>
          <p:sp>
            <p:nvSpPr>
              <p:cNvPr id="20" name="Rectangle 19"/>
              <p:cNvSpPr/>
              <p:nvPr/>
            </p:nvSpPr>
            <p:spPr>
              <a:xfrm>
                <a:off x="3686175" y="1848031"/>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1" name="Rectangle 20"/>
              <p:cNvSpPr/>
              <p:nvPr/>
            </p:nvSpPr>
            <p:spPr>
              <a:xfrm>
                <a:off x="4043363" y="1848031"/>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2" name="Rectangle 21"/>
              <p:cNvSpPr/>
              <p:nvPr/>
            </p:nvSpPr>
            <p:spPr>
              <a:xfrm>
                <a:off x="4400550" y="1848031"/>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ectangle 22"/>
              <p:cNvSpPr/>
              <p:nvPr/>
            </p:nvSpPr>
            <p:spPr>
              <a:xfrm>
                <a:off x="4757738" y="1848031"/>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ectangle 23"/>
              <p:cNvSpPr/>
              <p:nvPr/>
            </p:nvSpPr>
            <p:spPr>
              <a:xfrm>
                <a:off x="5114925" y="1848031"/>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Tree>
    <p:extLst>
      <p:ext uri="{BB962C8B-B14F-4D97-AF65-F5344CB8AC3E}">
        <p14:creationId xmlns:p14="http://schemas.microsoft.com/office/powerpoint/2010/main" val="1054709597"/>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8"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additive="base">
                                        <p:cTn id="12" dur="1000" fill="hold"/>
                                        <p:tgtEl>
                                          <p:spTgt spid="16"/>
                                        </p:tgtEl>
                                        <p:attrNameLst>
                                          <p:attrName>ppt_x</p:attrName>
                                        </p:attrNameLst>
                                      </p:cBhvr>
                                      <p:tavLst>
                                        <p:tav tm="0">
                                          <p:val>
                                            <p:strVal val="0-#ppt_w/2"/>
                                          </p:val>
                                        </p:tav>
                                        <p:tav tm="100000">
                                          <p:val>
                                            <p:strVal val="#ppt_x"/>
                                          </p:val>
                                        </p:tav>
                                      </p:tavLst>
                                    </p:anim>
                                    <p:anim calcmode="lin" valueType="num">
                                      <p:cBhvr additive="base">
                                        <p:cTn id="13" dur="1000" fill="hold"/>
                                        <p:tgtEl>
                                          <p:spTgt spid="16"/>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42" presetClass="entr" presetSubtype="0" fill="hold" nodeType="after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fade">
                                      <p:cBhvr>
                                        <p:cTn id="17" dur="2000"/>
                                        <p:tgtEl>
                                          <p:spTgt spid="30"/>
                                        </p:tgtEl>
                                      </p:cBhvr>
                                    </p:animEffect>
                                    <p:anim calcmode="lin" valueType="num">
                                      <p:cBhvr>
                                        <p:cTn id="18" dur="2000" fill="hold"/>
                                        <p:tgtEl>
                                          <p:spTgt spid="30"/>
                                        </p:tgtEl>
                                        <p:attrNameLst>
                                          <p:attrName>ppt_x</p:attrName>
                                        </p:attrNameLst>
                                      </p:cBhvr>
                                      <p:tavLst>
                                        <p:tav tm="0">
                                          <p:val>
                                            <p:strVal val="#ppt_x"/>
                                          </p:val>
                                        </p:tav>
                                        <p:tav tm="100000">
                                          <p:val>
                                            <p:strVal val="#ppt_x"/>
                                          </p:val>
                                        </p:tav>
                                      </p:tavLst>
                                    </p:anim>
                                    <p:anim calcmode="lin" valueType="num">
                                      <p:cBhvr>
                                        <p:cTn id="19" dur="2000" fill="hold"/>
                                        <p:tgtEl>
                                          <p:spTgt spid="30"/>
                                        </p:tgtEl>
                                        <p:attrNameLst>
                                          <p:attrName>ppt_y</p:attrName>
                                        </p:attrNameLst>
                                      </p:cBhvr>
                                      <p:tavLst>
                                        <p:tav tm="0">
                                          <p:val>
                                            <p:strVal val="#ppt_y+.1"/>
                                          </p:val>
                                        </p:tav>
                                        <p:tav tm="100000">
                                          <p:val>
                                            <p:strVal val="#ppt_y"/>
                                          </p:val>
                                        </p:tav>
                                      </p:tavLst>
                                    </p:anim>
                                  </p:childTnLst>
                                </p:cTn>
                              </p:par>
                            </p:childTnLst>
                          </p:cTn>
                        </p:par>
                        <p:par>
                          <p:cTn id="20" fill="hold">
                            <p:stCondLst>
                              <p:cond delay="4000"/>
                            </p:stCondLst>
                            <p:childTnLst>
                              <p:par>
                                <p:cTn id="21" presetID="42" presetClass="entr" presetSubtype="0" fill="hold" nodeType="afterEffect">
                                  <p:stCondLst>
                                    <p:cond delay="0"/>
                                  </p:stCondLst>
                                  <p:childTnLst>
                                    <p:set>
                                      <p:cBhvr>
                                        <p:cTn id="22" dur="1" fill="hold">
                                          <p:stCondLst>
                                            <p:cond delay="0"/>
                                          </p:stCondLst>
                                        </p:cTn>
                                        <p:tgtEl>
                                          <p:spTgt spid="28"/>
                                        </p:tgtEl>
                                        <p:attrNameLst>
                                          <p:attrName>style.visibility</p:attrName>
                                        </p:attrNameLst>
                                      </p:cBhvr>
                                      <p:to>
                                        <p:strVal val="visible"/>
                                      </p:to>
                                    </p:set>
                                    <p:animEffect transition="in" filter="fade">
                                      <p:cBhvr>
                                        <p:cTn id="23" dur="2000"/>
                                        <p:tgtEl>
                                          <p:spTgt spid="28"/>
                                        </p:tgtEl>
                                      </p:cBhvr>
                                    </p:animEffect>
                                    <p:anim calcmode="lin" valueType="num">
                                      <p:cBhvr>
                                        <p:cTn id="24" dur="2000" fill="hold"/>
                                        <p:tgtEl>
                                          <p:spTgt spid="28"/>
                                        </p:tgtEl>
                                        <p:attrNameLst>
                                          <p:attrName>ppt_x</p:attrName>
                                        </p:attrNameLst>
                                      </p:cBhvr>
                                      <p:tavLst>
                                        <p:tav tm="0">
                                          <p:val>
                                            <p:strVal val="#ppt_x"/>
                                          </p:val>
                                        </p:tav>
                                        <p:tav tm="100000">
                                          <p:val>
                                            <p:strVal val="#ppt_x"/>
                                          </p:val>
                                        </p:tav>
                                      </p:tavLst>
                                    </p:anim>
                                    <p:anim calcmode="lin" valueType="num">
                                      <p:cBhvr>
                                        <p:cTn id="25" dur="2000" fill="hold"/>
                                        <p:tgtEl>
                                          <p:spTgt spid="28"/>
                                        </p:tgtEl>
                                        <p:attrNameLst>
                                          <p:attrName>ppt_y</p:attrName>
                                        </p:attrNameLst>
                                      </p:cBhvr>
                                      <p:tavLst>
                                        <p:tav tm="0">
                                          <p:val>
                                            <p:strVal val="#ppt_y+.1"/>
                                          </p:val>
                                        </p:tav>
                                        <p:tav tm="100000">
                                          <p:val>
                                            <p:strVal val="#ppt_y"/>
                                          </p:val>
                                        </p:tav>
                                      </p:tavLst>
                                    </p:anim>
                                  </p:childTnLst>
                                </p:cTn>
                              </p:par>
                            </p:childTnLst>
                          </p:cTn>
                        </p:par>
                        <p:par>
                          <p:cTn id="26" fill="hold">
                            <p:stCondLst>
                              <p:cond delay="6000"/>
                            </p:stCondLst>
                            <p:childTnLst>
                              <p:par>
                                <p:cTn id="27" presetID="42" presetClass="entr" presetSubtype="0" fill="hold" nodeType="afterEffect">
                                  <p:stCondLst>
                                    <p:cond delay="0"/>
                                  </p:stCondLst>
                                  <p:childTnLst>
                                    <p:set>
                                      <p:cBhvr>
                                        <p:cTn id="28" dur="1" fill="hold">
                                          <p:stCondLst>
                                            <p:cond delay="0"/>
                                          </p:stCondLst>
                                        </p:cTn>
                                        <p:tgtEl>
                                          <p:spTgt spid="4"/>
                                        </p:tgtEl>
                                        <p:attrNameLst>
                                          <p:attrName>style.visibility</p:attrName>
                                        </p:attrNameLst>
                                      </p:cBhvr>
                                      <p:to>
                                        <p:strVal val="visible"/>
                                      </p:to>
                                    </p:set>
                                    <p:animEffect transition="in" filter="fade">
                                      <p:cBhvr>
                                        <p:cTn id="29" dur="2000"/>
                                        <p:tgtEl>
                                          <p:spTgt spid="4"/>
                                        </p:tgtEl>
                                      </p:cBhvr>
                                    </p:animEffect>
                                    <p:anim calcmode="lin" valueType="num">
                                      <p:cBhvr>
                                        <p:cTn id="30" dur="2000" fill="hold"/>
                                        <p:tgtEl>
                                          <p:spTgt spid="4"/>
                                        </p:tgtEl>
                                        <p:attrNameLst>
                                          <p:attrName>ppt_x</p:attrName>
                                        </p:attrNameLst>
                                      </p:cBhvr>
                                      <p:tavLst>
                                        <p:tav tm="0">
                                          <p:val>
                                            <p:strVal val="#ppt_x"/>
                                          </p:val>
                                        </p:tav>
                                        <p:tav tm="100000">
                                          <p:val>
                                            <p:strVal val="#ppt_x"/>
                                          </p:val>
                                        </p:tav>
                                      </p:tavLst>
                                    </p:anim>
                                    <p:anim calcmode="lin" valueType="num">
                                      <p:cBhvr>
                                        <p:cTn id="31" dur="2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KRAM-LOGO.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 y="76200"/>
            <a:ext cx="2973859" cy="1623056"/>
          </a:xfrm>
          <a:prstGeom prst="rect">
            <a:avLst/>
          </a:prstGeom>
        </p:spPr>
      </p:pic>
      <p:sp>
        <p:nvSpPr>
          <p:cNvPr id="5" name="TextBox 4"/>
          <p:cNvSpPr txBox="1"/>
          <p:nvPr/>
        </p:nvSpPr>
        <p:spPr>
          <a:xfrm>
            <a:off x="5715000" y="533400"/>
            <a:ext cx="2743200" cy="461665"/>
          </a:xfrm>
          <a:prstGeom prst="rect">
            <a:avLst/>
          </a:prstGeom>
          <a:noFill/>
        </p:spPr>
        <p:txBody>
          <a:bodyPr wrap="square" rtlCol="0">
            <a:spAutoFit/>
          </a:bodyPr>
          <a:lstStyle/>
          <a:p>
            <a:r>
              <a:rPr lang="en-US" sz="2400" b="1" dirty="0" smtClean="0">
                <a:solidFill>
                  <a:srgbClr val="7F00A3"/>
                </a:solidFill>
                <a:latin typeface="Calibri"/>
                <a:cs typeface="Calibri"/>
              </a:rPr>
              <a:t>MOTION GRAPHICS</a:t>
            </a:r>
            <a:endParaRPr lang="en-US" sz="2400" b="1" dirty="0">
              <a:solidFill>
                <a:srgbClr val="7F00A3"/>
              </a:solidFill>
              <a:latin typeface="Calibri"/>
              <a:cs typeface="Calibri"/>
            </a:endParaRPr>
          </a:p>
        </p:txBody>
      </p:sp>
      <p:sp>
        <p:nvSpPr>
          <p:cNvPr id="6" name="Rectangle 5"/>
          <p:cNvSpPr/>
          <p:nvPr/>
        </p:nvSpPr>
        <p:spPr>
          <a:xfrm>
            <a:off x="287454" y="1600200"/>
            <a:ext cx="8551746" cy="1523494"/>
          </a:xfrm>
          <a:prstGeom prst="rect">
            <a:avLst/>
          </a:prstGeom>
        </p:spPr>
        <p:txBody>
          <a:bodyPr wrap="square">
            <a:spAutoFit/>
          </a:bodyPr>
          <a:lstStyle/>
          <a:p>
            <a:pPr algn="ctr"/>
            <a:r>
              <a:rPr lang="en-US" sz="1600" b="1" dirty="0" smtClean="0"/>
              <a:t>KRAM &amp; Associates offers state-of-the-art motion graphics services. These run the gamut from simple digital media: web banner ads, slideshows, e-cards, web intros and splash pages, to the more complex  feature-length films, short films, television productions and commercials. </a:t>
            </a:r>
            <a:r>
              <a:rPr lang="en-US" sz="1500" b="1" dirty="0" smtClean="0"/>
              <a:t> </a:t>
            </a:r>
          </a:p>
          <a:p>
            <a:pPr algn="ctr"/>
            <a:r>
              <a:rPr lang="en-US" sz="1500" b="1" dirty="0" smtClean="0"/>
              <a:t>Partnered </a:t>
            </a:r>
            <a:r>
              <a:rPr lang="en-US" sz="1500" b="1" dirty="0" smtClean="0"/>
              <a:t>with Webphotographix and </a:t>
            </a:r>
            <a:r>
              <a:rPr lang="en-US" sz="1500" b="1" dirty="0" smtClean="0"/>
              <a:t>Rich </a:t>
            </a:r>
            <a:r>
              <a:rPr lang="en-US" sz="1500" b="1" dirty="0" err="1" smtClean="0"/>
              <a:t>Marchewka</a:t>
            </a:r>
            <a:r>
              <a:rPr lang="en-US" sz="1500" b="1" dirty="0" smtClean="0"/>
              <a:t>, </a:t>
            </a:r>
            <a:endParaRPr lang="en-US" sz="1500" b="1" dirty="0" smtClean="0"/>
          </a:p>
          <a:p>
            <a:pPr algn="ctr"/>
            <a:r>
              <a:rPr lang="en-US" sz="1500" b="1" dirty="0" smtClean="0"/>
              <a:t>we </a:t>
            </a:r>
            <a:r>
              <a:rPr lang="en-US" sz="1500" b="1" dirty="0"/>
              <a:t>can deliver </a:t>
            </a:r>
            <a:r>
              <a:rPr lang="en-US" sz="1500" b="1" dirty="0" smtClean="0"/>
              <a:t>small, media </a:t>
            </a:r>
            <a:r>
              <a:rPr lang="en-US" sz="1500" b="1" dirty="0"/>
              <a:t>files </a:t>
            </a:r>
            <a:r>
              <a:rPr lang="en-US" sz="1500" b="1" dirty="0" smtClean="0"/>
              <a:t>for the web or large, ultra</a:t>
            </a:r>
            <a:r>
              <a:rPr lang="en-US" sz="1500" b="1" dirty="0"/>
              <a:t>-</a:t>
            </a:r>
            <a:r>
              <a:rPr lang="en-US" sz="1500" b="1" dirty="0" smtClean="0"/>
              <a:t>high definition files </a:t>
            </a:r>
            <a:r>
              <a:rPr lang="en-US" sz="1500" b="1" dirty="0" smtClean="0"/>
              <a:t>with </a:t>
            </a:r>
          </a:p>
          <a:p>
            <a:pPr algn="ctr"/>
            <a:r>
              <a:rPr lang="en-US" sz="1500" b="1" dirty="0" smtClean="0"/>
              <a:t>increased </a:t>
            </a:r>
            <a:r>
              <a:rPr lang="en-US" sz="1500" b="1" dirty="0"/>
              <a:t>bandwidth </a:t>
            </a:r>
            <a:r>
              <a:rPr lang="en-US" sz="1500" b="1" dirty="0" smtClean="0"/>
              <a:t>connections to locations all over the world. </a:t>
            </a:r>
            <a:r>
              <a:rPr lang="en-US" sz="1500" b="1" dirty="0" smtClean="0"/>
              <a:t>KRAM </a:t>
            </a:r>
            <a:r>
              <a:rPr lang="en-US" sz="1500" b="1" dirty="0" smtClean="0"/>
              <a:t>has 4K capability and beyond. </a:t>
            </a:r>
            <a:endParaRPr lang="en-US" sz="1500" b="1" dirty="0">
              <a:solidFill>
                <a:schemeClr val="tx2">
                  <a:lumMod val="50000"/>
                </a:schemeClr>
              </a:solidFill>
            </a:endParaRPr>
          </a:p>
        </p:txBody>
      </p:sp>
      <p:grpSp>
        <p:nvGrpSpPr>
          <p:cNvPr id="50" name="Group 49"/>
          <p:cNvGrpSpPr/>
          <p:nvPr/>
        </p:nvGrpSpPr>
        <p:grpSpPr>
          <a:xfrm>
            <a:off x="6248400" y="1143000"/>
            <a:ext cx="1752600" cy="68580"/>
            <a:chOff x="3705225" y="909935"/>
            <a:chExt cx="1752600" cy="68580"/>
          </a:xfrm>
        </p:grpSpPr>
        <p:sp>
          <p:nvSpPr>
            <p:cNvPr id="7" name="Rectangle 6"/>
            <p:cNvSpPr/>
            <p:nvPr/>
          </p:nvSpPr>
          <p:spPr>
            <a:xfrm>
              <a:off x="3705225" y="909935"/>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4062413" y="909935"/>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4419600" y="909935"/>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4757738" y="909935"/>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5114925" y="909935"/>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sp>
        <p:nvSpPr>
          <p:cNvPr id="47" name="TextBox 46"/>
          <p:cNvSpPr txBox="1"/>
          <p:nvPr/>
        </p:nvSpPr>
        <p:spPr>
          <a:xfrm>
            <a:off x="533400" y="4160348"/>
            <a:ext cx="3657600" cy="369332"/>
          </a:xfrm>
          <a:prstGeom prst="rect">
            <a:avLst/>
          </a:prstGeom>
          <a:noFill/>
        </p:spPr>
        <p:txBody>
          <a:bodyPr wrap="square" rtlCol="0">
            <a:spAutoFit/>
          </a:bodyPr>
          <a:lstStyle/>
          <a:p>
            <a:r>
              <a:rPr lang="en-US" b="1" dirty="0" smtClean="0">
                <a:solidFill>
                  <a:schemeClr val="tx2">
                    <a:lumMod val="50000"/>
                  </a:schemeClr>
                </a:solidFill>
                <a:latin typeface="Calibri"/>
                <a:cs typeface="Calibri"/>
                <a:hlinkClick r:id="rId3"/>
              </a:rPr>
              <a:t>WEB BANNER ADS &amp; SLIDESHOWS</a:t>
            </a:r>
            <a:endParaRPr lang="en-US" b="1" dirty="0">
              <a:solidFill>
                <a:schemeClr val="tx2">
                  <a:lumMod val="50000"/>
                </a:schemeClr>
              </a:solidFill>
              <a:latin typeface="Calibri"/>
              <a:cs typeface="Calibri"/>
            </a:endParaRPr>
          </a:p>
        </p:txBody>
      </p:sp>
      <p:sp>
        <p:nvSpPr>
          <p:cNvPr id="48" name="Oval 47"/>
          <p:cNvSpPr/>
          <p:nvPr/>
        </p:nvSpPr>
        <p:spPr>
          <a:xfrm>
            <a:off x="533400" y="3398348"/>
            <a:ext cx="548640" cy="548640"/>
          </a:xfrm>
          <a:prstGeom prst="ellipse">
            <a:avLst/>
          </a:prstGeom>
          <a:solidFill>
            <a:srgbClr val="E9A3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3" name="TextBox 52"/>
          <p:cNvSpPr txBox="1"/>
          <p:nvPr/>
        </p:nvSpPr>
        <p:spPr>
          <a:xfrm>
            <a:off x="533400" y="5074748"/>
            <a:ext cx="2171255" cy="369332"/>
          </a:xfrm>
          <a:prstGeom prst="rect">
            <a:avLst/>
          </a:prstGeom>
          <a:noFill/>
        </p:spPr>
        <p:txBody>
          <a:bodyPr wrap="square" rtlCol="0">
            <a:spAutoFit/>
          </a:bodyPr>
          <a:lstStyle/>
          <a:p>
            <a:r>
              <a:rPr lang="en-US" b="1" dirty="0" smtClean="0">
                <a:solidFill>
                  <a:schemeClr val="tx2">
                    <a:lumMod val="50000"/>
                  </a:schemeClr>
                </a:solidFill>
                <a:latin typeface="Calibri"/>
                <a:cs typeface="Calibri"/>
                <a:hlinkClick r:id="rId4"/>
              </a:rPr>
              <a:t>E-CARD</a:t>
            </a:r>
            <a:endParaRPr lang="en-US" b="1" dirty="0">
              <a:solidFill>
                <a:schemeClr val="tx2">
                  <a:lumMod val="50000"/>
                </a:schemeClr>
              </a:solidFill>
              <a:latin typeface="Calibri"/>
              <a:cs typeface="Calibri"/>
            </a:endParaRPr>
          </a:p>
        </p:txBody>
      </p:sp>
      <p:sp>
        <p:nvSpPr>
          <p:cNvPr id="56" name="TextBox 55"/>
          <p:cNvSpPr txBox="1"/>
          <p:nvPr/>
        </p:nvSpPr>
        <p:spPr>
          <a:xfrm>
            <a:off x="533400" y="5912948"/>
            <a:ext cx="2895600" cy="377153"/>
          </a:xfrm>
          <a:prstGeom prst="rect">
            <a:avLst/>
          </a:prstGeom>
          <a:noFill/>
        </p:spPr>
        <p:txBody>
          <a:bodyPr wrap="square" rtlCol="0">
            <a:spAutoFit/>
          </a:bodyPr>
          <a:lstStyle/>
          <a:p>
            <a:r>
              <a:rPr lang="en-US" b="1" dirty="0" smtClean="0">
                <a:solidFill>
                  <a:schemeClr val="tx2">
                    <a:lumMod val="50000"/>
                  </a:schemeClr>
                </a:solidFill>
                <a:latin typeface="Calibri"/>
                <a:cs typeface="Calibri"/>
                <a:hlinkClick r:id="rId5"/>
              </a:rPr>
              <a:t>WEB INTRO/SPLASH PAGES</a:t>
            </a:r>
            <a:endParaRPr lang="en-US" b="1" dirty="0">
              <a:solidFill>
                <a:schemeClr val="tx2">
                  <a:lumMod val="50000"/>
                </a:schemeClr>
              </a:solidFill>
              <a:latin typeface="Calibri"/>
              <a:cs typeface="Calibri"/>
            </a:endParaRPr>
          </a:p>
        </p:txBody>
      </p:sp>
      <p:sp>
        <p:nvSpPr>
          <p:cNvPr id="61" name="Rectangle 60"/>
          <p:cNvSpPr/>
          <p:nvPr/>
        </p:nvSpPr>
        <p:spPr>
          <a:xfrm>
            <a:off x="5029201" y="4388948"/>
            <a:ext cx="3344605" cy="253916"/>
          </a:xfrm>
          <a:prstGeom prst="rect">
            <a:avLst/>
          </a:prstGeom>
        </p:spPr>
        <p:txBody>
          <a:bodyPr wrap="square">
            <a:spAutoFit/>
          </a:bodyPr>
          <a:lstStyle/>
          <a:p>
            <a:r>
              <a:rPr lang="en-US" sz="1050" dirty="0">
                <a:solidFill>
                  <a:schemeClr val="tx2">
                    <a:lumMod val="50000"/>
                  </a:schemeClr>
                </a:solidFill>
              </a:rPr>
              <a:t>Television Ad: 1.30 </a:t>
            </a:r>
            <a:r>
              <a:rPr lang="en-US" sz="1050" dirty="0" smtClean="0">
                <a:solidFill>
                  <a:schemeClr val="tx2">
                    <a:lumMod val="50000"/>
                  </a:schemeClr>
                </a:solidFill>
              </a:rPr>
              <a:t>min. </a:t>
            </a:r>
            <a:endParaRPr lang="en-US" sz="1050" dirty="0">
              <a:solidFill>
                <a:schemeClr val="tx2">
                  <a:lumMod val="50000"/>
                </a:schemeClr>
              </a:solidFill>
            </a:endParaRPr>
          </a:p>
        </p:txBody>
      </p:sp>
      <p:sp>
        <p:nvSpPr>
          <p:cNvPr id="62" name="TextBox 61"/>
          <p:cNvSpPr txBox="1"/>
          <p:nvPr/>
        </p:nvSpPr>
        <p:spPr>
          <a:xfrm>
            <a:off x="5029200" y="4084149"/>
            <a:ext cx="3954206" cy="369332"/>
          </a:xfrm>
          <a:prstGeom prst="rect">
            <a:avLst/>
          </a:prstGeom>
          <a:noFill/>
        </p:spPr>
        <p:txBody>
          <a:bodyPr wrap="square" rtlCol="0">
            <a:spAutoFit/>
          </a:bodyPr>
          <a:lstStyle/>
          <a:p>
            <a:r>
              <a:rPr lang="en-US" b="1" dirty="0" smtClean="0">
                <a:solidFill>
                  <a:schemeClr val="tx2">
                    <a:lumMod val="50000"/>
                  </a:schemeClr>
                </a:solidFill>
                <a:latin typeface="Calibri"/>
                <a:cs typeface="Calibri"/>
                <a:hlinkClick r:id="rId6"/>
              </a:rPr>
              <a:t>SAFE UTIMATE CAR SECURITY SYSTEM</a:t>
            </a:r>
            <a:endParaRPr lang="en-US" b="1" dirty="0">
              <a:solidFill>
                <a:schemeClr val="tx2">
                  <a:lumMod val="50000"/>
                </a:schemeClr>
              </a:solidFill>
              <a:latin typeface="Calibri"/>
              <a:cs typeface="Calibri"/>
            </a:endParaRPr>
          </a:p>
        </p:txBody>
      </p:sp>
      <p:sp>
        <p:nvSpPr>
          <p:cNvPr id="63" name="Oval 62"/>
          <p:cNvSpPr/>
          <p:nvPr/>
        </p:nvSpPr>
        <p:spPr>
          <a:xfrm>
            <a:off x="5029200" y="3337340"/>
            <a:ext cx="548640" cy="54864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4" name="Rectangle 63"/>
          <p:cNvSpPr/>
          <p:nvPr/>
        </p:nvSpPr>
        <p:spPr>
          <a:xfrm>
            <a:off x="5029202" y="5315016"/>
            <a:ext cx="3649404" cy="415498"/>
          </a:xfrm>
          <a:prstGeom prst="rect">
            <a:avLst/>
          </a:prstGeom>
        </p:spPr>
        <p:txBody>
          <a:bodyPr wrap="square">
            <a:spAutoFit/>
          </a:bodyPr>
          <a:lstStyle/>
          <a:p>
            <a:r>
              <a:rPr lang="en-US" sz="1050" dirty="0" smtClean="0">
                <a:solidFill>
                  <a:schemeClr val="tx2">
                    <a:lumMod val="50000"/>
                  </a:schemeClr>
                </a:solidFill>
              </a:rPr>
              <a:t>Interview style Television Ads for Direct TV and Whittier Trust: 1.30 min. each.</a:t>
            </a:r>
            <a:endParaRPr lang="en-US" sz="1050" dirty="0">
              <a:solidFill>
                <a:schemeClr val="tx2">
                  <a:lumMod val="50000"/>
                </a:schemeClr>
              </a:solidFill>
            </a:endParaRPr>
          </a:p>
        </p:txBody>
      </p:sp>
      <p:sp>
        <p:nvSpPr>
          <p:cNvPr id="65" name="TextBox 64"/>
          <p:cNvSpPr txBox="1"/>
          <p:nvPr/>
        </p:nvSpPr>
        <p:spPr>
          <a:xfrm>
            <a:off x="5029201" y="4846149"/>
            <a:ext cx="2354005" cy="544765"/>
          </a:xfrm>
          <a:prstGeom prst="rect">
            <a:avLst/>
          </a:prstGeom>
          <a:noFill/>
        </p:spPr>
        <p:txBody>
          <a:bodyPr wrap="square" rtlCol="0">
            <a:spAutoFit/>
          </a:bodyPr>
          <a:lstStyle/>
          <a:p>
            <a:pPr>
              <a:lnSpc>
                <a:spcPct val="80000"/>
              </a:lnSpc>
            </a:pPr>
            <a:r>
              <a:rPr lang="en-US" b="1" dirty="0" smtClean="0">
                <a:solidFill>
                  <a:schemeClr val="tx2">
                    <a:lumMod val="50000"/>
                  </a:schemeClr>
                </a:solidFill>
                <a:latin typeface="Calibri"/>
                <a:cs typeface="Calibri"/>
                <a:hlinkClick r:id="rId7"/>
              </a:rPr>
              <a:t>DIRECT TV BUNDLES &amp; WHITTIER TRUST</a:t>
            </a:r>
            <a:endParaRPr lang="en-US" b="1" dirty="0">
              <a:solidFill>
                <a:schemeClr val="tx2">
                  <a:lumMod val="50000"/>
                </a:schemeClr>
              </a:solidFill>
              <a:latin typeface="Calibri"/>
              <a:cs typeface="Calibri"/>
            </a:endParaRPr>
          </a:p>
        </p:txBody>
      </p:sp>
      <p:sp>
        <p:nvSpPr>
          <p:cNvPr id="67" name="Rectangle 66"/>
          <p:cNvSpPr/>
          <p:nvPr/>
        </p:nvSpPr>
        <p:spPr>
          <a:xfrm>
            <a:off x="5029202" y="6215516"/>
            <a:ext cx="3281230" cy="253916"/>
          </a:xfrm>
          <a:prstGeom prst="rect">
            <a:avLst/>
          </a:prstGeom>
        </p:spPr>
        <p:txBody>
          <a:bodyPr wrap="square">
            <a:spAutoFit/>
          </a:bodyPr>
          <a:lstStyle/>
          <a:p>
            <a:r>
              <a:rPr lang="en-US" sz="1050" dirty="0" smtClean="0">
                <a:solidFill>
                  <a:schemeClr val="tx2">
                    <a:lumMod val="50000"/>
                  </a:schemeClr>
                </a:solidFill>
              </a:rPr>
              <a:t>4K AT&amp;T Devices Television </a:t>
            </a:r>
            <a:r>
              <a:rPr lang="en-US" sz="1050" dirty="0">
                <a:solidFill>
                  <a:schemeClr val="tx2">
                    <a:lumMod val="50000"/>
                  </a:schemeClr>
                </a:solidFill>
              </a:rPr>
              <a:t>Ad: 1.30 </a:t>
            </a:r>
            <a:r>
              <a:rPr lang="en-US" sz="1050" dirty="0" smtClean="0">
                <a:solidFill>
                  <a:schemeClr val="tx2">
                    <a:lumMod val="50000"/>
                  </a:schemeClr>
                </a:solidFill>
              </a:rPr>
              <a:t>min. </a:t>
            </a:r>
            <a:endParaRPr lang="en-US" sz="1050" dirty="0">
              <a:solidFill>
                <a:schemeClr val="tx2">
                  <a:lumMod val="50000"/>
                </a:schemeClr>
              </a:solidFill>
            </a:endParaRPr>
          </a:p>
        </p:txBody>
      </p:sp>
      <p:sp>
        <p:nvSpPr>
          <p:cNvPr id="68" name="TextBox 67"/>
          <p:cNvSpPr txBox="1"/>
          <p:nvPr/>
        </p:nvSpPr>
        <p:spPr>
          <a:xfrm>
            <a:off x="5029201" y="5925285"/>
            <a:ext cx="2171255" cy="369332"/>
          </a:xfrm>
          <a:prstGeom prst="rect">
            <a:avLst/>
          </a:prstGeom>
          <a:noFill/>
        </p:spPr>
        <p:txBody>
          <a:bodyPr wrap="square" rtlCol="0">
            <a:spAutoFit/>
          </a:bodyPr>
          <a:lstStyle/>
          <a:p>
            <a:r>
              <a:rPr lang="en-US" b="1" dirty="0" smtClean="0">
                <a:solidFill>
                  <a:schemeClr val="tx2">
                    <a:lumMod val="50000"/>
                  </a:schemeClr>
                </a:solidFill>
                <a:latin typeface="Calibri"/>
                <a:cs typeface="Calibri"/>
                <a:hlinkClick r:id="rId8"/>
              </a:rPr>
              <a:t>YOUR AT&amp;T DEVICES</a:t>
            </a:r>
            <a:endParaRPr lang="en-US" b="1" dirty="0">
              <a:solidFill>
                <a:schemeClr val="tx2">
                  <a:lumMod val="50000"/>
                </a:schemeClr>
              </a:solidFill>
              <a:latin typeface="Calibri"/>
              <a:cs typeface="Calibri"/>
            </a:endParaRPr>
          </a:p>
        </p:txBody>
      </p:sp>
      <p:pic>
        <p:nvPicPr>
          <p:cNvPr id="72" name="Picture 71"/>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693995" y="3580962"/>
            <a:ext cx="228600" cy="228600"/>
          </a:xfrm>
          <a:prstGeom prst="rect">
            <a:avLst/>
          </a:prstGeom>
        </p:spPr>
      </p:pic>
      <p:sp>
        <p:nvSpPr>
          <p:cNvPr id="4" name="TextBox 3"/>
          <p:cNvSpPr txBox="1"/>
          <p:nvPr/>
        </p:nvSpPr>
        <p:spPr>
          <a:xfrm>
            <a:off x="1143000" y="3474548"/>
            <a:ext cx="1676400" cy="380999"/>
          </a:xfrm>
          <a:prstGeom prst="rect">
            <a:avLst/>
          </a:prstGeom>
          <a:noFill/>
        </p:spPr>
        <p:txBody>
          <a:bodyPr wrap="square" rtlCol="0">
            <a:spAutoFit/>
          </a:bodyPr>
          <a:lstStyle/>
          <a:p>
            <a:r>
              <a:rPr lang="en-US" b="1" dirty="0" smtClean="0">
                <a:solidFill>
                  <a:srgbClr val="E9A310"/>
                </a:solidFill>
                <a:latin typeface="Calibri"/>
                <a:cs typeface="Calibri"/>
              </a:rPr>
              <a:t>WEB GRAPHICS</a:t>
            </a:r>
            <a:endParaRPr lang="en-US" b="1" dirty="0">
              <a:solidFill>
                <a:srgbClr val="E9A310"/>
              </a:solidFill>
              <a:latin typeface="Calibri"/>
              <a:cs typeface="Calibri"/>
            </a:endParaRPr>
          </a:p>
        </p:txBody>
      </p:sp>
      <p:sp>
        <p:nvSpPr>
          <p:cNvPr id="73" name="TextBox 72"/>
          <p:cNvSpPr txBox="1"/>
          <p:nvPr/>
        </p:nvSpPr>
        <p:spPr>
          <a:xfrm>
            <a:off x="5646995" y="3474549"/>
            <a:ext cx="2057400" cy="369332"/>
          </a:xfrm>
          <a:prstGeom prst="rect">
            <a:avLst/>
          </a:prstGeom>
          <a:noFill/>
        </p:spPr>
        <p:txBody>
          <a:bodyPr wrap="square" rtlCol="0">
            <a:spAutoFit/>
          </a:bodyPr>
          <a:lstStyle/>
          <a:p>
            <a:r>
              <a:rPr lang="en-US" b="1" dirty="0" smtClean="0">
                <a:solidFill>
                  <a:srgbClr val="7F00A3"/>
                </a:solidFill>
                <a:latin typeface="Calibri"/>
                <a:cs typeface="Calibri"/>
              </a:rPr>
              <a:t>TELEVISION ADS</a:t>
            </a:r>
            <a:endParaRPr lang="en-US" b="1" dirty="0">
              <a:latin typeface="Calibri"/>
              <a:cs typeface="Calibri"/>
            </a:endParaRPr>
          </a:p>
        </p:txBody>
      </p:sp>
      <p:sp>
        <p:nvSpPr>
          <p:cNvPr id="76" name="Rectangle 75"/>
          <p:cNvSpPr/>
          <p:nvPr/>
        </p:nvSpPr>
        <p:spPr>
          <a:xfrm>
            <a:off x="533400" y="6213902"/>
            <a:ext cx="3962400" cy="415498"/>
          </a:xfrm>
          <a:prstGeom prst="rect">
            <a:avLst/>
          </a:prstGeom>
        </p:spPr>
        <p:txBody>
          <a:bodyPr wrap="square">
            <a:spAutoFit/>
          </a:bodyPr>
          <a:lstStyle/>
          <a:p>
            <a:r>
              <a:rPr lang="en-US" sz="1050" dirty="0" smtClean="0">
                <a:solidFill>
                  <a:schemeClr val="tx2">
                    <a:lumMod val="50000"/>
                  </a:schemeClr>
                </a:solidFill>
              </a:rPr>
              <a:t>3 Web Intros / Splash pages produced for the Digital Media Department at Columbus State Community College</a:t>
            </a:r>
            <a:endParaRPr lang="en-US" sz="1050" dirty="0">
              <a:solidFill>
                <a:schemeClr val="tx2">
                  <a:lumMod val="50000"/>
                </a:schemeClr>
              </a:solidFill>
            </a:endParaRPr>
          </a:p>
        </p:txBody>
      </p:sp>
      <p:sp>
        <p:nvSpPr>
          <p:cNvPr id="77" name="Rectangle 76"/>
          <p:cNvSpPr/>
          <p:nvPr/>
        </p:nvSpPr>
        <p:spPr>
          <a:xfrm>
            <a:off x="533400" y="5379548"/>
            <a:ext cx="3962400" cy="253916"/>
          </a:xfrm>
          <a:prstGeom prst="rect">
            <a:avLst/>
          </a:prstGeom>
        </p:spPr>
        <p:txBody>
          <a:bodyPr wrap="square">
            <a:spAutoFit/>
          </a:bodyPr>
          <a:lstStyle/>
          <a:p>
            <a:r>
              <a:rPr lang="en-US" sz="1050" dirty="0" smtClean="0">
                <a:solidFill>
                  <a:schemeClr val="tx2">
                    <a:lumMod val="50000"/>
                  </a:schemeClr>
                </a:solidFill>
              </a:rPr>
              <a:t>Christmas E-Card created for Columbus State Community College</a:t>
            </a:r>
            <a:endParaRPr lang="en-US" sz="1050" dirty="0">
              <a:solidFill>
                <a:schemeClr val="tx2">
                  <a:lumMod val="50000"/>
                </a:schemeClr>
              </a:solidFill>
            </a:endParaRPr>
          </a:p>
        </p:txBody>
      </p:sp>
      <p:sp>
        <p:nvSpPr>
          <p:cNvPr id="78" name="Rectangle 77"/>
          <p:cNvSpPr/>
          <p:nvPr/>
        </p:nvSpPr>
        <p:spPr>
          <a:xfrm>
            <a:off x="533400" y="4465148"/>
            <a:ext cx="3962400" cy="415498"/>
          </a:xfrm>
          <a:prstGeom prst="rect">
            <a:avLst/>
          </a:prstGeom>
        </p:spPr>
        <p:txBody>
          <a:bodyPr wrap="square">
            <a:spAutoFit/>
          </a:bodyPr>
          <a:lstStyle/>
          <a:p>
            <a:r>
              <a:rPr lang="en-US" sz="1050" dirty="0" smtClean="0">
                <a:solidFill>
                  <a:schemeClr val="tx2">
                    <a:lumMod val="50000"/>
                  </a:schemeClr>
                </a:solidFill>
              </a:rPr>
              <a:t>Various Web Banner Ads and Slideshow developed for Columbus State Community College</a:t>
            </a:r>
            <a:endParaRPr lang="en-US" sz="1050" dirty="0">
              <a:solidFill>
                <a:schemeClr val="tx2">
                  <a:lumMod val="50000"/>
                </a:schemeClr>
              </a:solidFill>
            </a:endParaRPr>
          </a:p>
        </p:txBody>
      </p:sp>
      <p:pic>
        <p:nvPicPr>
          <p:cNvPr id="79" name="Picture 78"/>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189795" y="3474548"/>
            <a:ext cx="265515" cy="265515"/>
          </a:xfrm>
          <a:prstGeom prst="rect">
            <a:avLst/>
          </a:prstGeom>
        </p:spPr>
      </p:pic>
    </p:spTree>
    <p:extLst>
      <p:ext uri="{BB962C8B-B14F-4D97-AF65-F5344CB8AC3E}">
        <p14:creationId xmlns:p14="http://schemas.microsoft.com/office/powerpoint/2010/main" val="135951139"/>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ppt_x"/>
                                          </p:val>
                                        </p:tav>
                                        <p:tav tm="100000">
                                          <p:val>
                                            <p:strVal val="#ppt_x"/>
                                          </p:val>
                                        </p:tav>
                                      </p:tavLst>
                                    </p:anim>
                                    <p:anim calcmode="lin" valueType="num">
                                      <p:cBhvr additive="base">
                                        <p:cTn id="8" dur="10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 presetClass="entr" presetSubtype="4" fill="hold" grpId="0"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1000" fill="hold"/>
                                        <p:tgtEl>
                                          <p:spTgt spid="5"/>
                                        </p:tgtEl>
                                        <p:attrNameLst>
                                          <p:attrName>ppt_x</p:attrName>
                                        </p:attrNameLst>
                                      </p:cBhvr>
                                      <p:tavLst>
                                        <p:tav tm="0">
                                          <p:val>
                                            <p:strVal val="#ppt_x"/>
                                          </p:val>
                                        </p:tav>
                                        <p:tav tm="100000">
                                          <p:val>
                                            <p:strVal val="#ppt_x"/>
                                          </p:val>
                                        </p:tav>
                                      </p:tavLst>
                                    </p:anim>
                                    <p:anim calcmode="lin" valueType="num">
                                      <p:cBhvr additive="base">
                                        <p:cTn id="13" dur="1000" fill="hold"/>
                                        <p:tgtEl>
                                          <p:spTgt spid="5"/>
                                        </p:tgtEl>
                                        <p:attrNameLst>
                                          <p:attrName>ppt_y</p:attrName>
                                        </p:attrNameLst>
                                      </p:cBhvr>
                                      <p:tavLst>
                                        <p:tav tm="0">
                                          <p:val>
                                            <p:strVal val="1+#ppt_h/2"/>
                                          </p:val>
                                        </p:tav>
                                        <p:tav tm="100000">
                                          <p:val>
                                            <p:strVal val="#ppt_y"/>
                                          </p:val>
                                        </p:tav>
                                      </p:tavLst>
                                    </p:anim>
                                  </p:childTnLst>
                                </p:cTn>
                              </p:par>
                            </p:childTnLst>
                          </p:cTn>
                        </p:par>
                        <p:par>
                          <p:cTn id="14" fill="hold">
                            <p:stCondLst>
                              <p:cond delay="2000"/>
                            </p:stCondLst>
                            <p:childTnLst>
                              <p:par>
                                <p:cTn id="15" presetID="2" presetClass="entr" presetSubtype="4"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1000" fill="hold"/>
                                        <p:tgtEl>
                                          <p:spTgt spid="50"/>
                                        </p:tgtEl>
                                        <p:attrNameLst>
                                          <p:attrName>ppt_x</p:attrName>
                                        </p:attrNameLst>
                                      </p:cBhvr>
                                      <p:tavLst>
                                        <p:tav tm="0">
                                          <p:val>
                                            <p:strVal val="#ppt_x"/>
                                          </p:val>
                                        </p:tav>
                                        <p:tav tm="100000">
                                          <p:val>
                                            <p:strVal val="#ppt_x"/>
                                          </p:val>
                                        </p:tav>
                                      </p:tavLst>
                                    </p:anim>
                                    <p:anim calcmode="lin" valueType="num">
                                      <p:cBhvr additive="base">
                                        <p:cTn id="18" dur="1000" fill="hold"/>
                                        <p:tgtEl>
                                          <p:spTgt spid="50"/>
                                        </p:tgtEl>
                                        <p:attrNameLst>
                                          <p:attrName>ppt_y</p:attrName>
                                        </p:attrNameLst>
                                      </p:cBhvr>
                                      <p:tavLst>
                                        <p:tav tm="0">
                                          <p:val>
                                            <p:strVal val="1+#ppt_h/2"/>
                                          </p:val>
                                        </p:tav>
                                        <p:tav tm="100000">
                                          <p:val>
                                            <p:strVal val="#ppt_y"/>
                                          </p:val>
                                        </p:tav>
                                      </p:tavLst>
                                    </p:anim>
                                  </p:childTnLst>
                                </p:cTn>
                              </p:par>
                            </p:childTnLst>
                          </p:cTn>
                        </p:par>
                      </p:childTnLst>
                    </p:cTn>
                  </p:par>
                  <p:par>
                    <p:cTn id="19" fill="hold">
                      <p:stCondLst>
                        <p:cond delay="indefinite"/>
                      </p:stCondLst>
                      <p:childTnLst>
                        <p:par>
                          <p:cTn id="20" fill="hold">
                            <p:stCondLst>
                              <p:cond delay="0"/>
                            </p:stCondLst>
                            <p:childTnLst>
                              <p:par>
                                <p:cTn id="21" presetID="2" presetClass="entr" presetSubtype="2" fill="hold"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anim calcmode="lin" valueType="num">
                                      <p:cBhvr additive="base">
                                        <p:cTn id="23" dur="1000" fill="hold"/>
                                        <p:tgtEl>
                                          <p:spTgt spid="4">
                                            <p:txEl>
                                              <p:pRg st="0" end="0"/>
                                            </p:txEl>
                                          </p:spTgt>
                                        </p:tgtEl>
                                        <p:attrNameLst>
                                          <p:attrName>ppt_x</p:attrName>
                                        </p:attrNameLst>
                                      </p:cBhvr>
                                      <p:tavLst>
                                        <p:tav tm="0">
                                          <p:val>
                                            <p:strVal val="1+#ppt_w/2"/>
                                          </p:val>
                                        </p:tav>
                                        <p:tav tm="100000">
                                          <p:val>
                                            <p:strVal val="#ppt_x"/>
                                          </p:val>
                                        </p:tav>
                                      </p:tavLst>
                                    </p:anim>
                                    <p:anim calcmode="lin" valueType="num">
                                      <p:cBhvr additive="base">
                                        <p:cTn id="24" dur="1000" fill="hold"/>
                                        <p:tgtEl>
                                          <p:spTgt spid="4">
                                            <p:txEl>
                                              <p:pRg st="0" end="0"/>
                                            </p:txEl>
                                          </p:spTgt>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2" presetClass="entr" presetSubtype="8" fill="hold" grpId="0" nodeType="clickEffect">
                                  <p:stCondLst>
                                    <p:cond delay="0"/>
                                  </p:stCondLst>
                                  <p:childTnLst>
                                    <p:set>
                                      <p:cBhvr>
                                        <p:cTn id="28" dur="1" fill="hold">
                                          <p:stCondLst>
                                            <p:cond delay="0"/>
                                          </p:stCondLst>
                                        </p:cTn>
                                        <p:tgtEl>
                                          <p:spTgt spid="73"/>
                                        </p:tgtEl>
                                        <p:attrNameLst>
                                          <p:attrName>style.visibility</p:attrName>
                                        </p:attrNameLst>
                                      </p:cBhvr>
                                      <p:to>
                                        <p:strVal val="visible"/>
                                      </p:to>
                                    </p:set>
                                    <p:anim calcmode="lin" valueType="num">
                                      <p:cBhvr additive="base">
                                        <p:cTn id="29" dur="1000" fill="hold"/>
                                        <p:tgtEl>
                                          <p:spTgt spid="73"/>
                                        </p:tgtEl>
                                        <p:attrNameLst>
                                          <p:attrName>ppt_x</p:attrName>
                                        </p:attrNameLst>
                                      </p:cBhvr>
                                      <p:tavLst>
                                        <p:tav tm="0">
                                          <p:val>
                                            <p:strVal val="0-#ppt_w/2"/>
                                          </p:val>
                                        </p:tav>
                                        <p:tav tm="100000">
                                          <p:val>
                                            <p:strVal val="#ppt_x"/>
                                          </p:val>
                                        </p:tav>
                                      </p:tavLst>
                                    </p:anim>
                                    <p:anim calcmode="lin" valueType="num">
                                      <p:cBhvr additive="base">
                                        <p:cTn id="30" dur="1000" fill="hold"/>
                                        <p:tgtEl>
                                          <p:spTgt spid="73"/>
                                        </p:tgtEl>
                                        <p:attrNameLst>
                                          <p:attrName>ppt_y</p:attrName>
                                        </p:attrNameLst>
                                      </p:cBhvr>
                                      <p:tavLst>
                                        <p:tav tm="0">
                                          <p:val>
                                            <p:strVal val="#ppt_y"/>
                                          </p:val>
                                        </p:tav>
                                        <p:tav tm="100000">
                                          <p:val>
                                            <p:strVal val="#ppt_y"/>
                                          </p:val>
                                        </p:tav>
                                      </p:tavLst>
                                    </p:anim>
                                  </p:childTnLst>
                                </p:cTn>
                              </p:par>
                            </p:childTnLst>
                          </p:cTn>
                        </p:par>
                        <p:par>
                          <p:cTn id="31" fill="hold">
                            <p:stCondLst>
                              <p:cond delay="1000"/>
                            </p:stCondLst>
                            <p:childTnLst>
                              <p:par>
                                <p:cTn id="32" presetID="2" presetClass="entr" presetSubtype="4" fill="hold" grpId="0" nodeType="afterEffect">
                                  <p:stCondLst>
                                    <p:cond delay="0"/>
                                  </p:stCondLst>
                                  <p:childTnLst>
                                    <p:set>
                                      <p:cBhvr>
                                        <p:cTn id="33" dur="1" fill="hold">
                                          <p:stCondLst>
                                            <p:cond delay="0"/>
                                          </p:stCondLst>
                                        </p:cTn>
                                        <p:tgtEl>
                                          <p:spTgt spid="48"/>
                                        </p:tgtEl>
                                        <p:attrNameLst>
                                          <p:attrName>style.visibility</p:attrName>
                                        </p:attrNameLst>
                                      </p:cBhvr>
                                      <p:to>
                                        <p:strVal val="visible"/>
                                      </p:to>
                                    </p:set>
                                    <p:anim calcmode="lin" valueType="num">
                                      <p:cBhvr additive="base">
                                        <p:cTn id="34" dur="500" fill="hold"/>
                                        <p:tgtEl>
                                          <p:spTgt spid="48"/>
                                        </p:tgtEl>
                                        <p:attrNameLst>
                                          <p:attrName>ppt_x</p:attrName>
                                        </p:attrNameLst>
                                      </p:cBhvr>
                                      <p:tavLst>
                                        <p:tav tm="0">
                                          <p:val>
                                            <p:strVal val="#ppt_x"/>
                                          </p:val>
                                        </p:tav>
                                        <p:tav tm="100000">
                                          <p:val>
                                            <p:strVal val="#ppt_x"/>
                                          </p:val>
                                        </p:tav>
                                      </p:tavLst>
                                    </p:anim>
                                    <p:anim calcmode="lin" valueType="num">
                                      <p:cBhvr additive="base">
                                        <p:cTn id="35" dur="500" fill="hold"/>
                                        <p:tgtEl>
                                          <p:spTgt spid="48"/>
                                        </p:tgtEl>
                                        <p:attrNameLst>
                                          <p:attrName>ppt_y</p:attrName>
                                        </p:attrNameLst>
                                      </p:cBhvr>
                                      <p:tavLst>
                                        <p:tav tm="0">
                                          <p:val>
                                            <p:strVal val="1+#ppt_h/2"/>
                                          </p:val>
                                        </p:tav>
                                        <p:tav tm="100000">
                                          <p:val>
                                            <p:strVal val="#ppt_y"/>
                                          </p:val>
                                        </p:tav>
                                      </p:tavLst>
                                    </p:anim>
                                  </p:childTnLst>
                                </p:cTn>
                              </p:par>
                            </p:childTnLst>
                          </p:cTn>
                        </p:par>
                        <p:par>
                          <p:cTn id="36" fill="hold">
                            <p:stCondLst>
                              <p:cond delay="1500"/>
                            </p:stCondLst>
                            <p:childTnLst>
                              <p:par>
                                <p:cTn id="37" presetID="2" presetClass="entr" presetSubtype="4" fill="hold" nodeType="afterEffect">
                                  <p:stCondLst>
                                    <p:cond delay="0"/>
                                  </p:stCondLst>
                                  <p:childTnLst>
                                    <p:set>
                                      <p:cBhvr>
                                        <p:cTn id="38" dur="1" fill="hold">
                                          <p:stCondLst>
                                            <p:cond delay="0"/>
                                          </p:stCondLst>
                                        </p:cTn>
                                        <p:tgtEl>
                                          <p:spTgt spid="72"/>
                                        </p:tgtEl>
                                        <p:attrNameLst>
                                          <p:attrName>style.visibility</p:attrName>
                                        </p:attrNameLst>
                                      </p:cBhvr>
                                      <p:to>
                                        <p:strVal val="visible"/>
                                      </p:to>
                                    </p:set>
                                    <p:anim calcmode="lin" valueType="num">
                                      <p:cBhvr additive="base">
                                        <p:cTn id="39" dur="500" fill="hold"/>
                                        <p:tgtEl>
                                          <p:spTgt spid="72"/>
                                        </p:tgtEl>
                                        <p:attrNameLst>
                                          <p:attrName>ppt_x</p:attrName>
                                        </p:attrNameLst>
                                      </p:cBhvr>
                                      <p:tavLst>
                                        <p:tav tm="0">
                                          <p:val>
                                            <p:strVal val="#ppt_x"/>
                                          </p:val>
                                        </p:tav>
                                        <p:tav tm="100000">
                                          <p:val>
                                            <p:strVal val="#ppt_x"/>
                                          </p:val>
                                        </p:tav>
                                      </p:tavLst>
                                    </p:anim>
                                    <p:anim calcmode="lin" valueType="num">
                                      <p:cBhvr additive="base">
                                        <p:cTn id="40" dur="500" fill="hold"/>
                                        <p:tgtEl>
                                          <p:spTgt spid="72"/>
                                        </p:tgtEl>
                                        <p:attrNameLst>
                                          <p:attrName>ppt_y</p:attrName>
                                        </p:attrNameLst>
                                      </p:cBhvr>
                                      <p:tavLst>
                                        <p:tav tm="0">
                                          <p:val>
                                            <p:strVal val="1+#ppt_h/2"/>
                                          </p:val>
                                        </p:tav>
                                        <p:tav tm="100000">
                                          <p:val>
                                            <p:strVal val="#ppt_y"/>
                                          </p:val>
                                        </p:tav>
                                      </p:tavLst>
                                    </p:anim>
                                  </p:childTnLst>
                                </p:cTn>
                              </p:par>
                            </p:childTnLst>
                          </p:cTn>
                        </p:par>
                        <p:par>
                          <p:cTn id="41" fill="hold">
                            <p:stCondLst>
                              <p:cond delay="2000"/>
                            </p:stCondLst>
                            <p:childTnLst>
                              <p:par>
                                <p:cTn id="42" presetID="2" presetClass="entr" presetSubtype="4" fill="hold" grpId="0" nodeType="afterEffect">
                                  <p:stCondLst>
                                    <p:cond delay="0"/>
                                  </p:stCondLst>
                                  <p:childTnLst>
                                    <p:set>
                                      <p:cBhvr>
                                        <p:cTn id="43" dur="1" fill="hold">
                                          <p:stCondLst>
                                            <p:cond delay="0"/>
                                          </p:stCondLst>
                                        </p:cTn>
                                        <p:tgtEl>
                                          <p:spTgt spid="63"/>
                                        </p:tgtEl>
                                        <p:attrNameLst>
                                          <p:attrName>style.visibility</p:attrName>
                                        </p:attrNameLst>
                                      </p:cBhvr>
                                      <p:to>
                                        <p:strVal val="visible"/>
                                      </p:to>
                                    </p:set>
                                    <p:anim calcmode="lin" valueType="num">
                                      <p:cBhvr additive="base">
                                        <p:cTn id="44" dur="500" fill="hold"/>
                                        <p:tgtEl>
                                          <p:spTgt spid="63"/>
                                        </p:tgtEl>
                                        <p:attrNameLst>
                                          <p:attrName>ppt_x</p:attrName>
                                        </p:attrNameLst>
                                      </p:cBhvr>
                                      <p:tavLst>
                                        <p:tav tm="0">
                                          <p:val>
                                            <p:strVal val="#ppt_x"/>
                                          </p:val>
                                        </p:tav>
                                        <p:tav tm="100000">
                                          <p:val>
                                            <p:strVal val="#ppt_x"/>
                                          </p:val>
                                        </p:tav>
                                      </p:tavLst>
                                    </p:anim>
                                    <p:anim calcmode="lin" valueType="num">
                                      <p:cBhvr additive="base">
                                        <p:cTn id="45" dur="500" fill="hold"/>
                                        <p:tgtEl>
                                          <p:spTgt spid="6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48" grpId="0" animBg="1"/>
      <p:bldP spid="63" grpId="0" animBg="1"/>
      <p:bldP spid="7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p:cNvSpPr/>
          <p:nvPr/>
        </p:nvSpPr>
        <p:spPr>
          <a:xfrm>
            <a:off x="0" y="6248400"/>
            <a:ext cx="9144000" cy="276999"/>
          </a:xfrm>
          <a:prstGeom prst="rect">
            <a:avLst/>
          </a:prstGeom>
        </p:spPr>
        <p:txBody>
          <a:bodyPr wrap="square">
            <a:spAutoFit/>
          </a:bodyPr>
          <a:lstStyle/>
          <a:p>
            <a:pPr marL="12700" algn="ctr">
              <a:lnSpc>
                <a:spcPct val="100000"/>
              </a:lnSpc>
              <a:spcBef>
                <a:spcPts val="35"/>
              </a:spcBef>
            </a:pPr>
            <a:r>
              <a:rPr lang="en-US" sz="1200" b="1" i="1" dirty="0">
                <a:latin typeface="Calibri"/>
                <a:cs typeface="Calibri"/>
              </a:rPr>
              <a:t>A diverse and multicultural team that </a:t>
            </a:r>
            <a:r>
              <a:rPr lang="en-US" sz="1200" b="1" i="1" spc="-10" dirty="0" smtClean="0">
                <a:latin typeface="Calibri"/>
                <a:cs typeface="Calibri"/>
              </a:rPr>
              <a:t>u</a:t>
            </a:r>
            <a:r>
              <a:rPr lang="en-US" sz="1200" b="1" i="1" dirty="0" smtClean="0">
                <a:latin typeface="Calibri"/>
                <a:cs typeface="Calibri"/>
              </a:rPr>
              <a:t>n</a:t>
            </a:r>
            <a:r>
              <a:rPr lang="en-US" sz="1200" b="1" i="1" spc="-10" dirty="0" smtClean="0">
                <a:latin typeface="Calibri"/>
                <a:cs typeface="Calibri"/>
              </a:rPr>
              <a:t>d</a:t>
            </a:r>
            <a:r>
              <a:rPr lang="en-US" sz="1200" b="1" i="1" dirty="0" smtClean="0">
                <a:latin typeface="Calibri"/>
                <a:cs typeface="Calibri"/>
              </a:rPr>
              <a:t>erst</a:t>
            </a:r>
            <a:r>
              <a:rPr lang="en-US" sz="1200" b="1" i="1" spc="-10" dirty="0" smtClean="0">
                <a:latin typeface="Calibri"/>
                <a:cs typeface="Calibri"/>
              </a:rPr>
              <a:t>a</a:t>
            </a:r>
            <a:r>
              <a:rPr lang="en-US" sz="1200" b="1" i="1" dirty="0">
                <a:latin typeface="Calibri"/>
                <a:cs typeface="Calibri"/>
              </a:rPr>
              <a:t>nds and </a:t>
            </a:r>
            <a:r>
              <a:rPr lang="en-US" sz="1200" b="1" i="1" dirty="0" smtClean="0">
                <a:latin typeface="Calibri"/>
                <a:cs typeface="Calibri"/>
              </a:rPr>
              <a:t>repr</a:t>
            </a:r>
            <a:r>
              <a:rPr lang="en-US" sz="1200" b="1" i="1" spc="-10" dirty="0" smtClean="0">
                <a:latin typeface="Calibri"/>
                <a:cs typeface="Calibri"/>
              </a:rPr>
              <a:t>e</a:t>
            </a:r>
            <a:r>
              <a:rPr lang="en-US" sz="1200" b="1" i="1" dirty="0" smtClean="0">
                <a:latin typeface="Calibri"/>
                <a:cs typeface="Calibri"/>
              </a:rPr>
              <a:t>se</a:t>
            </a:r>
            <a:r>
              <a:rPr lang="en-US" sz="1200" b="1" i="1" spc="-10" dirty="0" smtClean="0">
                <a:latin typeface="Calibri"/>
                <a:cs typeface="Calibri"/>
              </a:rPr>
              <a:t>n</a:t>
            </a:r>
            <a:r>
              <a:rPr lang="en-US" sz="1200" b="1" i="1" dirty="0" smtClean="0">
                <a:latin typeface="Calibri"/>
                <a:cs typeface="Calibri"/>
              </a:rPr>
              <a:t>ts</a:t>
            </a:r>
            <a:r>
              <a:rPr lang="en-US" sz="1200" b="1" i="1" spc="15" dirty="0" smtClean="0">
                <a:latin typeface="Calibri"/>
                <a:cs typeface="Calibri"/>
              </a:rPr>
              <a:t> </a:t>
            </a:r>
            <a:r>
              <a:rPr lang="en-US" sz="1200" b="1" i="1" spc="5" dirty="0">
                <a:latin typeface="Calibri"/>
                <a:cs typeface="Calibri"/>
              </a:rPr>
              <a:t>t</a:t>
            </a:r>
            <a:r>
              <a:rPr lang="en-US" sz="1200" b="1" i="1" dirty="0">
                <a:latin typeface="Calibri"/>
                <a:cs typeface="Calibri"/>
              </a:rPr>
              <a:t>he</a:t>
            </a:r>
            <a:r>
              <a:rPr lang="en-US" sz="1200" b="1" i="1" spc="-10" dirty="0">
                <a:latin typeface="Calibri"/>
                <a:cs typeface="Calibri"/>
              </a:rPr>
              <a:t> </a:t>
            </a:r>
            <a:r>
              <a:rPr lang="en-US" sz="1200" b="1" i="1" dirty="0">
                <a:latin typeface="Calibri"/>
                <a:cs typeface="Calibri"/>
              </a:rPr>
              <a:t>global marketplace.</a:t>
            </a:r>
          </a:p>
        </p:txBody>
      </p:sp>
      <p:grpSp>
        <p:nvGrpSpPr>
          <p:cNvPr id="15" name="Group 14"/>
          <p:cNvGrpSpPr/>
          <p:nvPr/>
        </p:nvGrpSpPr>
        <p:grpSpPr>
          <a:xfrm>
            <a:off x="0" y="381000"/>
            <a:ext cx="9144000" cy="630315"/>
            <a:chOff x="0" y="589602"/>
            <a:chExt cx="9144000" cy="630315"/>
          </a:xfrm>
        </p:grpSpPr>
        <p:sp>
          <p:nvSpPr>
            <p:cNvPr id="5" name="TextBox 4"/>
            <p:cNvSpPr txBox="1"/>
            <p:nvPr/>
          </p:nvSpPr>
          <p:spPr>
            <a:xfrm>
              <a:off x="0" y="589602"/>
              <a:ext cx="9144000" cy="461665"/>
            </a:xfrm>
            <a:prstGeom prst="rect">
              <a:avLst/>
            </a:prstGeom>
            <a:noFill/>
          </p:spPr>
          <p:txBody>
            <a:bodyPr wrap="square" rtlCol="0">
              <a:spAutoFit/>
            </a:bodyPr>
            <a:lstStyle/>
            <a:p>
              <a:pPr algn="ctr"/>
              <a:r>
                <a:rPr lang="en-US" sz="2400" b="1" dirty="0" smtClean="0">
                  <a:solidFill>
                    <a:schemeClr val="tx2">
                      <a:lumMod val="50000"/>
                    </a:schemeClr>
                  </a:solidFill>
                  <a:latin typeface="Calibri"/>
                  <a:cs typeface="Calibri"/>
                </a:rPr>
                <a:t>CONTACT US</a:t>
              </a:r>
              <a:endParaRPr lang="en-US" sz="2400" b="1" dirty="0">
                <a:solidFill>
                  <a:schemeClr val="tx2">
                    <a:lumMod val="50000"/>
                  </a:schemeClr>
                </a:solidFill>
                <a:latin typeface="Calibri"/>
                <a:cs typeface="Calibri"/>
              </a:endParaRPr>
            </a:p>
          </p:txBody>
        </p:sp>
        <p:grpSp>
          <p:nvGrpSpPr>
            <p:cNvPr id="14" name="Group 13"/>
            <p:cNvGrpSpPr/>
            <p:nvPr/>
          </p:nvGrpSpPr>
          <p:grpSpPr>
            <a:xfrm>
              <a:off x="3686175" y="1151337"/>
              <a:ext cx="1771650" cy="68580"/>
              <a:chOff x="3686175" y="1151337"/>
              <a:chExt cx="1771650" cy="68580"/>
            </a:xfrm>
          </p:grpSpPr>
          <p:sp>
            <p:nvSpPr>
              <p:cNvPr id="7" name="Rectangle 6"/>
              <p:cNvSpPr/>
              <p:nvPr/>
            </p:nvSpPr>
            <p:spPr>
              <a:xfrm>
                <a:off x="3686175" y="1151337"/>
                <a:ext cx="342900" cy="6858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8" name="Rectangle 7"/>
              <p:cNvSpPr/>
              <p:nvPr/>
            </p:nvSpPr>
            <p:spPr>
              <a:xfrm>
                <a:off x="4043363" y="1151337"/>
                <a:ext cx="342900" cy="685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9" name="Rectangle 8"/>
              <p:cNvSpPr/>
              <p:nvPr/>
            </p:nvSpPr>
            <p:spPr>
              <a:xfrm>
                <a:off x="4400550" y="1151337"/>
                <a:ext cx="342900" cy="685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0" name="Rectangle 9"/>
              <p:cNvSpPr/>
              <p:nvPr/>
            </p:nvSpPr>
            <p:spPr>
              <a:xfrm>
                <a:off x="4757738" y="1151337"/>
                <a:ext cx="342900" cy="6858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11" name="Rectangle 10"/>
              <p:cNvSpPr/>
              <p:nvPr/>
            </p:nvSpPr>
            <p:spPr>
              <a:xfrm>
                <a:off x="5114925" y="1151337"/>
                <a:ext cx="342900" cy="68580"/>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grpSp>
      <p:sp>
        <p:nvSpPr>
          <p:cNvPr id="17" name="TextBox 16"/>
          <p:cNvSpPr txBox="1"/>
          <p:nvPr/>
        </p:nvSpPr>
        <p:spPr>
          <a:xfrm>
            <a:off x="0" y="1295400"/>
            <a:ext cx="9144000" cy="461665"/>
          </a:xfrm>
          <a:prstGeom prst="rect">
            <a:avLst/>
          </a:prstGeom>
          <a:noFill/>
        </p:spPr>
        <p:txBody>
          <a:bodyPr wrap="square" rtlCol="0">
            <a:spAutoFit/>
          </a:bodyPr>
          <a:lstStyle/>
          <a:p>
            <a:pPr algn="ctr"/>
            <a:r>
              <a:rPr lang="en-US" sz="2400" b="1" dirty="0" smtClean="0">
                <a:solidFill>
                  <a:srgbClr val="7F00A3"/>
                </a:solidFill>
                <a:latin typeface="Calibri"/>
                <a:cs typeface="Calibri"/>
              </a:rPr>
              <a:t>KRAM &amp; Associates </a:t>
            </a:r>
            <a:r>
              <a:rPr lang="en-US" dirty="0" smtClean="0">
                <a:solidFill>
                  <a:srgbClr val="7F00A3"/>
                </a:solidFill>
                <a:latin typeface="Arial Narrow"/>
                <a:cs typeface="Arial Narrow"/>
              </a:rPr>
              <a:t>Marketing Solutions    </a:t>
            </a:r>
            <a:r>
              <a:rPr lang="en-US" dirty="0" smtClean="0">
                <a:solidFill>
                  <a:srgbClr val="000000"/>
                </a:solidFill>
                <a:latin typeface="Calibri"/>
                <a:cs typeface="Calibri"/>
              </a:rPr>
              <a:t>+</a:t>
            </a:r>
            <a:r>
              <a:rPr lang="en-US" dirty="0" smtClean="0">
                <a:solidFill>
                  <a:srgbClr val="000000"/>
                </a:solidFill>
                <a:latin typeface="Bebas Neue" panose="020B0606020202050201" pitchFamily="34" charset="0"/>
              </a:rPr>
              <a:t>    </a:t>
            </a:r>
            <a:r>
              <a:rPr lang="en-US" sz="2400" b="1" dirty="0" err="1" smtClean="0">
                <a:solidFill>
                  <a:srgbClr val="79A217"/>
                </a:solidFill>
                <a:latin typeface="Calibri"/>
                <a:cs typeface="Calibri"/>
              </a:rPr>
              <a:t>Nativa</a:t>
            </a:r>
            <a:r>
              <a:rPr lang="en-US" sz="2400" b="1" dirty="0" smtClean="0">
                <a:solidFill>
                  <a:srgbClr val="79A217"/>
                </a:solidFill>
                <a:latin typeface="Calibri"/>
                <a:cs typeface="Calibri"/>
              </a:rPr>
              <a:t> </a:t>
            </a:r>
            <a:r>
              <a:rPr lang="en-US" dirty="0" smtClean="0">
                <a:solidFill>
                  <a:srgbClr val="79A217"/>
                </a:solidFill>
                <a:latin typeface="Arial Narrow"/>
                <a:cs typeface="Arial Narrow"/>
              </a:rPr>
              <a:t>Multicultural Communications Agency </a:t>
            </a:r>
            <a:endParaRPr lang="en-US" b="1" dirty="0">
              <a:solidFill>
                <a:srgbClr val="79A217"/>
              </a:solidFill>
              <a:latin typeface="Arial Narrow"/>
              <a:cs typeface="Arial Narrow"/>
            </a:endParaRPr>
          </a:p>
        </p:txBody>
      </p:sp>
      <p:grpSp>
        <p:nvGrpSpPr>
          <p:cNvPr id="13" name="Group 12"/>
          <p:cNvGrpSpPr/>
          <p:nvPr/>
        </p:nvGrpSpPr>
        <p:grpSpPr>
          <a:xfrm>
            <a:off x="1143000" y="2209800"/>
            <a:ext cx="2819400" cy="1657528"/>
            <a:chOff x="3124200" y="2209800"/>
            <a:chExt cx="2819400" cy="1657528"/>
          </a:xfrm>
        </p:grpSpPr>
        <p:sp>
          <p:nvSpPr>
            <p:cNvPr id="43" name="Rectangle 42"/>
            <p:cNvSpPr/>
            <p:nvPr/>
          </p:nvSpPr>
          <p:spPr>
            <a:xfrm>
              <a:off x="3276600" y="2209800"/>
              <a:ext cx="2514600" cy="381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 name="TextBox 1"/>
            <p:cNvSpPr txBox="1"/>
            <p:nvPr/>
          </p:nvSpPr>
          <p:spPr>
            <a:xfrm>
              <a:off x="3733800" y="2231023"/>
              <a:ext cx="1600200" cy="338554"/>
            </a:xfrm>
            <a:prstGeom prst="rect">
              <a:avLst/>
            </a:prstGeom>
            <a:noFill/>
          </p:spPr>
          <p:txBody>
            <a:bodyPr wrap="square" rtlCol="0">
              <a:spAutoFit/>
            </a:bodyPr>
            <a:lstStyle/>
            <a:p>
              <a:pPr algn="ctr"/>
              <a:r>
                <a:rPr lang="en-US" sz="1600" b="1" dirty="0" smtClean="0">
                  <a:solidFill>
                    <a:schemeClr val="bg1"/>
                  </a:solidFill>
                </a:rPr>
                <a:t>COLUMBUS</a:t>
              </a:r>
              <a:endParaRPr lang="en-US" sz="1600" b="1" dirty="0">
                <a:solidFill>
                  <a:schemeClr val="bg1"/>
                </a:solidFill>
              </a:endParaRPr>
            </a:p>
          </p:txBody>
        </p:sp>
        <p:sp>
          <p:nvSpPr>
            <p:cNvPr id="51" name="TextBox 50"/>
            <p:cNvSpPr txBox="1"/>
            <p:nvPr/>
          </p:nvSpPr>
          <p:spPr>
            <a:xfrm>
              <a:off x="3124200" y="2667000"/>
              <a:ext cx="2819400" cy="1200328"/>
            </a:xfrm>
            <a:prstGeom prst="rect">
              <a:avLst/>
            </a:prstGeom>
            <a:noFill/>
          </p:spPr>
          <p:txBody>
            <a:bodyPr wrap="square" rtlCol="0">
              <a:spAutoFit/>
            </a:bodyPr>
            <a:lstStyle/>
            <a:p>
              <a:pPr algn="ctr"/>
              <a:r>
                <a:rPr lang="en-US" sz="1600" b="1" dirty="0"/>
                <a:t>(614) 402-</a:t>
              </a:r>
              <a:r>
                <a:rPr lang="en-US" sz="1600" b="1" dirty="0" smtClean="0"/>
                <a:t>5672</a:t>
              </a:r>
            </a:p>
            <a:p>
              <a:pPr algn="ctr"/>
              <a:r>
                <a:rPr lang="en-US" sz="1400" dirty="0" smtClean="0">
                  <a:hlinkClick r:id="rId2"/>
                </a:rPr>
                <a:t>krammkt@msn.com</a:t>
              </a:r>
              <a:r>
                <a:rPr lang="en-US" sz="1400" dirty="0" smtClean="0"/>
                <a:t> </a:t>
              </a:r>
              <a:br>
                <a:rPr lang="en-US" sz="1400" dirty="0" smtClean="0"/>
              </a:br>
              <a:r>
                <a:rPr lang="en-US" sz="1400" dirty="0" smtClean="0"/>
                <a:t>175 </a:t>
              </a:r>
              <a:r>
                <a:rPr lang="en-US" sz="1400" dirty="0"/>
                <a:t>S. Third St., Ste. 200</a:t>
              </a:r>
            </a:p>
            <a:p>
              <a:pPr algn="ctr"/>
              <a:r>
                <a:rPr lang="en-US" sz="1400" dirty="0"/>
                <a:t>Columbus, OH </a:t>
              </a:r>
              <a:r>
                <a:rPr lang="en-US" sz="1400" dirty="0" smtClean="0"/>
                <a:t>43215 </a:t>
              </a:r>
              <a:br>
                <a:rPr lang="en-US" sz="1400" dirty="0" smtClean="0"/>
              </a:br>
              <a:r>
                <a:rPr lang="en-US" sz="1400" dirty="0" smtClean="0">
                  <a:hlinkClick r:id="rId3"/>
                </a:rPr>
                <a:t>www.krammarketingsolutions.com</a:t>
              </a:r>
              <a:endParaRPr lang="en-US" sz="1400" dirty="0" smtClean="0"/>
            </a:p>
          </p:txBody>
        </p:sp>
      </p:grpSp>
      <p:grpSp>
        <p:nvGrpSpPr>
          <p:cNvPr id="4" name="Group 3"/>
          <p:cNvGrpSpPr/>
          <p:nvPr/>
        </p:nvGrpSpPr>
        <p:grpSpPr>
          <a:xfrm>
            <a:off x="4876800" y="2209800"/>
            <a:ext cx="3124200" cy="1736560"/>
            <a:chOff x="335279" y="3886200"/>
            <a:chExt cx="3124200" cy="1736560"/>
          </a:xfrm>
        </p:grpSpPr>
        <p:sp>
          <p:nvSpPr>
            <p:cNvPr id="46" name="Rectangle 45"/>
            <p:cNvSpPr/>
            <p:nvPr/>
          </p:nvSpPr>
          <p:spPr>
            <a:xfrm>
              <a:off x="411479" y="3886200"/>
              <a:ext cx="2971800" cy="4015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2" name="TextBox 51"/>
            <p:cNvSpPr txBox="1"/>
            <p:nvPr/>
          </p:nvSpPr>
          <p:spPr>
            <a:xfrm>
              <a:off x="1097279" y="3917709"/>
              <a:ext cx="1600200" cy="338554"/>
            </a:xfrm>
            <a:prstGeom prst="rect">
              <a:avLst/>
            </a:prstGeom>
            <a:noFill/>
          </p:spPr>
          <p:txBody>
            <a:bodyPr wrap="square" rtlCol="0">
              <a:spAutoFit/>
            </a:bodyPr>
            <a:lstStyle/>
            <a:p>
              <a:pPr algn="ctr"/>
              <a:r>
                <a:rPr lang="en-US" sz="1600" b="1" dirty="0" smtClean="0">
                  <a:solidFill>
                    <a:schemeClr val="bg1"/>
                  </a:solidFill>
                </a:rPr>
                <a:t>COLUMBUS</a:t>
              </a:r>
              <a:endParaRPr lang="en-US" sz="1600" b="1" dirty="0">
                <a:solidFill>
                  <a:schemeClr val="bg1"/>
                </a:solidFill>
              </a:endParaRPr>
            </a:p>
          </p:txBody>
        </p:sp>
        <p:sp>
          <p:nvSpPr>
            <p:cNvPr id="53" name="TextBox 52"/>
            <p:cNvSpPr txBox="1"/>
            <p:nvPr/>
          </p:nvSpPr>
          <p:spPr>
            <a:xfrm>
              <a:off x="335279" y="4422432"/>
              <a:ext cx="3124200" cy="1200328"/>
            </a:xfrm>
            <a:prstGeom prst="rect">
              <a:avLst/>
            </a:prstGeom>
            <a:noFill/>
          </p:spPr>
          <p:txBody>
            <a:bodyPr wrap="square" rtlCol="0">
              <a:spAutoFit/>
            </a:bodyPr>
            <a:lstStyle/>
            <a:p>
              <a:pPr algn="ctr"/>
              <a:r>
                <a:rPr lang="en-US" sz="1600" b="1" dirty="0"/>
                <a:t>(614) 719-9245</a:t>
              </a:r>
            </a:p>
            <a:p>
              <a:pPr algn="ctr"/>
              <a:r>
                <a:rPr lang="en-US" sz="1400" dirty="0">
                  <a:hlinkClick r:id="rId4"/>
                </a:rPr>
                <a:t>natasha@</a:t>
              </a:r>
              <a:r>
                <a:rPr lang="en-US" sz="1400" dirty="0" smtClean="0">
                  <a:hlinkClick r:id="rId4"/>
                </a:rPr>
                <a:t>krammarketingsolutions.com</a:t>
              </a:r>
              <a:r>
                <a:rPr lang="en-US" sz="1400" dirty="0" smtClean="0"/>
                <a:t> </a:t>
              </a:r>
              <a:endParaRPr lang="en-US" sz="1400" dirty="0"/>
            </a:p>
            <a:p>
              <a:pPr algn="ctr"/>
              <a:r>
                <a:rPr lang="en-US" sz="1200" dirty="0" smtClean="0"/>
                <a:t> </a:t>
              </a:r>
              <a:r>
                <a:rPr lang="en-US" sz="1400" dirty="0" smtClean="0"/>
                <a:t>1275 </a:t>
              </a:r>
              <a:r>
                <a:rPr lang="en-US" sz="1400" dirty="0"/>
                <a:t>Kinnear </a:t>
              </a:r>
              <a:r>
                <a:rPr lang="en-US" sz="1400" dirty="0" smtClean="0"/>
                <a:t>Road</a:t>
              </a:r>
              <a:endParaRPr lang="en-US" sz="1400" dirty="0"/>
            </a:p>
            <a:p>
              <a:pPr algn="ctr"/>
              <a:r>
                <a:rPr lang="en-US" sz="1400" dirty="0"/>
                <a:t>Columbus, OH 43212 </a:t>
              </a:r>
              <a:r>
                <a:rPr lang="en-US" sz="1200" dirty="0" smtClean="0"/>
                <a:t> </a:t>
              </a:r>
              <a:r>
                <a:rPr lang="en-US" sz="1200" dirty="0"/>
                <a:t/>
              </a:r>
              <a:br>
                <a:rPr lang="en-US" sz="1200" dirty="0"/>
              </a:br>
              <a:r>
                <a:rPr lang="en-US" sz="1400" dirty="0" smtClean="0">
                  <a:hlinkClick r:id="rId5"/>
                </a:rPr>
                <a:t>www.thenativa.com</a:t>
              </a:r>
              <a:r>
                <a:rPr lang="en-US" sz="1400" dirty="0" smtClean="0"/>
                <a:t> </a:t>
              </a:r>
              <a:endParaRPr lang="en-US" sz="1400" dirty="0"/>
            </a:p>
          </p:txBody>
        </p:sp>
      </p:grpSp>
      <p:grpSp>
        <p:nvGrpSpPr>
          <p:cNvPr id="12" name="Group 11"/>
          <p:cNvGrpSpPr/>
          <p:nvPr/>
        </p:nvGrpSpPr>
        <p:grpSpPr>
          <a:xfrm>
            <a:off x="5029200" y="4362272"/>
            <a:ext cx="2971800" cy="1733728"/>
            <a:chOff x="4419600" y="3886200"/>
            <a:chExt cx="2971800" cy="1733728"/>
          </a:xfrm>
        </p:grpSpPr>
        <p:sp>
          <p:nvSpPr>
            <p:cNvPr id="54" name="Rectangle 53"/>
            <p:cNvSpPr/>
            <p:nvPr/>
          </p:nvSpPr>
          <p:spPr>
            <a:xfrm>
              <a:off x="4419600" y="3886200"/>
              <a:ext cx="2971800" cy="40157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55" name="TextBox 54"/>
            <p:cNvSpPr txBox="1"/>
            <p:nvPr/>
          </p:nvSpPr>
          <p:spPr>
            <a:xfrm>
              <a:off x="5105400" y="3917709"/>
              <a:ext cx="1600200" cy="338554"/>
            </a:xfrm>
            <a:prstGeom prst="rect">
              <a:avLst/>
            </a:prstGeom>
            <a:noFill/>
          </p:spPr>
          <p:txBody>
            <a:bodyPr wrap="square" rtlCol="0">
              <a:spAutoFit/>
            </a:bodyPr>
            <a:lstStyle/>
            <a:p>
              <a:pPr algn="ctr"/>
              <a:r>
                <a:rPr lang="en-US" sz="1600" b="1" dirty="0" smtClean="0">
                  <a:solidFill>
                    <a:schemeClr val="bg1"/>
                  </a:solidFill>
                </a:rPr>
                <a:t>PHOENIX</a:t>
              </a:r>
              <a:endParaRPr lang="en-US" sz="1600" b="1" dirty="0">
                <a:solidFill>
                  <a:schemeClr val="bg1"/>
                </a:solidFill>
              </a:endParaRPr>
            </a:p>
          </p:txBody>
        </p:sp>
        <p:sp>
          <p:nvSpPr>
            <p:cNvPr id="56" name="TextBox 55"/>
            <p:cNvSpPr txBox="1"/>
            <p:nvPr/>
          </p:nvSpPr>
          <p:spPr>
            <a:xfrm>
              <a:off x="4419600" y="4419600"/>
              <a:ext cx="2971800" cy="1200328"/>
            </a:xfrm>
            <a:prstGeom prst="rect">
              <a:avLst/>
            </a:prstGeom>
            <a:noFill/>
          </p:spPr>
          <p:txBody>
            <a:bodyPr wrap="square" rtlCol="0">
              <a:spAutoFit/>
            </a:bodyPr>
            <a:lstStyle/>
            <a:p>
              <a:pPr algn="ctr"/>
              <a:r>
                <a:rPr lang="en-US" sz="1600" b="1" dirty="0"/>
                <a:t>(602) 277-0224</a:t>
              </a:r>
            </a:p>
            <a:p>
              <a:pPr algn="ctr"/>
              <a:r>
                <a:rPr lang="en-US" sz="1400" dirty="0">
                  <a:hlinkClick r:id="rId6"/>
                </a:rPr>
                <a:t>eric</a:t>
              </a:r>
              <a:r>
                <a:rPr lang="en-US" sz="1400" dirty="0" smtClean="0">
                  <a:hlinkClick r:id="rId6"/>
                </a:rPr>
                <a:t>@</a:t>
              </a:r>
              <a:r>
                <a:rPr lang="en-US" sz="1400" dirty="0">
                  <a:hlinkClick r:id="rId6"/>
                </a:rPr>
                <a:t>krammarketingsolutions.com</a:t>
              </a:r>
              <a:r>
                <a:rPr lang="en-US" sz="1400" dirty="0"/>
                <a:t> </a:t>
              </a:r>
              <a:r>
                <a:rPr lang="en-US" sz="1200" dirty="0" smtClean="0"/>
                <a:t> </a:t>
              </a:r>
              <a:r>
                <a:rPr lang="en-US" sz="1200" dirty="0" smtClean="0"/>
                <a:t/>
              </a:r>
              <a:br>
                <a:rPr lang="en-US" sz="1200" dirty="0" smtClean="0"/>
              </a:br>
              <a:r>
                <a:rPr lang="en-US" sz="1400" dirty="0"/>
                <a:t>3428 N. 15th </a:t>
              </a:r>
              <a:r>
                <a:rPr lang="en-US" sz="1400" dirty="0" smtClean="0"/>
                <a:t>Avenue </a:t>
              </a:r>
            </a:p>
            <a:p>
              <a:pPr algn="ctr"/>
              <a:r>
                <a:rPr lang="en-US" sz="1400" dirty="0" smtClean="0"/>
                <a:t>Phoenix</a:t>
              </a:r>
              <a:r>
                <a:rPr lang="en-US" sz="1400" dirty="0"/>
                <a:t>, AZ 85015 </a:t>
              </a:r>
              <a:r>
                <a:rPr lang="en-US" sz="1400" dirty="0" smtClean="0"/>
                <a:t/>
              </a:r>
              <a:br>
                <a:rPr lang="en-US" sz="1400" dirty="0" smtClean="0"/>
              </a:br>
              <a:r>
                <a:rPr lang="en-US" sz="1200" dirty="0" smtClean="0"/>
                <a:t> </a:t>
              </a:r>
              <a:r>
                <a:rPr lang="en-US" sz="1400" dirty="0" smtClean="0">
                  <a:hlinkClick r:id="rId5"/>
                </a:rPr>
                <a:t>www.thenativa.com</a:t>
              </a:r>
              <a:r>
                <a:rPr lang="en-US" sz="1400" dirty="0" smtClean="0"/>
                <a:t> </a:t>
              </a:r>
              <a:endParaRPr lang="en-US" sz="1400" dirty="0"/>
            </a:p>
          </p:txBody>
        </p:sp>
      </p:grpSp>
      <p:pic>
        <p:nvPicPr>
          <p:cNvPr id="16" name="Picture 15" descr="OHIO 6.jpg"/>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295400" y="4114800"/>
            <a:ext cx="2514600" cy="1981200"/>
          </a:xfrm>
          <a:prstGeom prst="rect">
            <a:avLst/>
          </a:prstGeom>
        </p:spPr>
      </p:pic>
      <p:sp>
        <p:nvSpPr>
          <p:cNvPr id="58" name="Rectangle 57"/>
          <p:cNvSpPr/>
          <p:nvPr/>
        </p:nvSpPr>
        <p:spPr>
          <a:xfrm>
            <a:off x="1295400" y="4114800"/>
            <a:ext cx="2514600" cy="1981200"/>
          </a:xfrm>
          <a:prstGeom prst="rect">
            <a:avLst/>
          </a:prstGeom>
          <a:gradFill flip="none" rotWithShape="1">
            <a:gsLst>
              <a:gs pos="100000">
                <a:srgbClr val="700090">
                  <a:alpha val="30000"/>
                </a:srgbClr>
              </a:gs>
              <a:gs pos="0">
                <a:schemeClr val="tx1">
                  <a:alpha val="65000"/>
                </a:schemeClr>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Tree>
    <p:extLst>
      <p:ext uri="{BB962C8B-B14F-4D97-AF65-F5344CB8AC3E}">
        <p14:creationId xmlns:p14="http://schemas.microsoft.com/office/powerpoint/2010/main" val="827399018"/>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1000" fill="hold"/>
                                        <p:tgtEl>
                                          <p:spTgt spid="17"/>
                                        </p:tgtEl>
                                        <p:attrNameLst>
                                          <p:attrName>ppt_x</p:attrName>
                                        </p:attrNameLst>
                                      </p:cBhvr>
                                      <p:tavLst>
                                        <p:tav tm="0">
                                          <p:val>
                                            <p:strVal val="0-#ppt_w/2"/>
                                          </p:val>
                                        </p:tav>
                                        <p:tav tm="100000">
                                          <p:val>
                                            <p:strVal val="#ppt_x"/>
                                          </p:val>
                                        </p:tav>
                                      </p:tavLst>
                                    </p:anim>
                                    <p:anim calcmode="lin" valueType="num">
                                      <p:cBhvr additive="base">
                                        <p:cTn id="8" dur="100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2" presetClass="entr" presetSubtype="2"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1000" fill="hold"/>
                                        <p:tgtEl>
                                          <p:spTgt spid="6"/>
                                        </p:tgtEl>
                                        <p:attrNameLst>
                                          <p:attrName>ppt_x</p:attrName>
                                        </p:attrNameLst>
                                      </p:cBhvr>
                                      <p:tavLst>
                                        <p:tav tm="0">
                                          <p:val>
                                            <p:strVal val="1+#ppt_w/2"/>
                                          </p:val>
                                        </p:tav>
                                        <p:tav tm="100000">
                                          <p:val>
                                            <p:strVal val="#ppt_x"/>
                                          </p:val>
                                        </p:tav>
                                      </p:tavLst>
                                    </p:anim>
                                    <p:anim calcmode="lin" valueType="num">
                                      <p:cBhvr additive="base">
                                        <p:cTn id="13" dur="10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additive="base">
                                        <p:cTn id="17" dur="500" fill="hold"/>
                                        <p:tgtEl>
                                          <p:spTgt spid="13"/>
                                        </p:tgtEl>
                                        <p:attrNameLst>
                                          <p:attrName>ppt_x</p:attrName>
                                        </p:attrNameLst>
                                      </p:cBhvr>
                                      <p:tavLst>
                                        <p:tav tm="0">
                                          <p:val>
                                            <p:strVal val="0-#ppt_w/2"/>
                                          </p:val>
                                        </p:tav>
                                        <p:tav tm="100000">
                                          <p:val>
                                            <p:strVal val="#ppt_x"/>
                                          </p:val>
                                        </p:tav>
                                      </p:tavLst>
                                    </p:anim>
                                    <p:anim calcmode="lin" valueType="num">
                                      <p:cBhvr additive="base">
                                        <p:cTn id="18" dur="500" fill="hold"/>
                                        <p:tgtEl>
                                          <p:spTgt spid="13"/>
                                        </p:tgtEl>
                                        <p:attrNameLst>
                                          <p:attrName>ppt_y</p:attrName>
                                        </p:attrNameLst>
                                      </p:cBhvr>
                                      <p:tavLst>
                                        <p:tav tm="0">
                                          <p:val>
                                            <p:strVal val="#ppt_y"/>
                                          </p:val>
                                        </p:tav>
                                        <p:tav tm="100000">
                                          <p:val>
                                            <p:strVal val="#ppt_y"/>
                                          </p:val>
                                        </p:tav>
                                      </p:tavLst>
                                    </p:anim>
                                  </p:childTnLst>
                                </p:cTn>
                              </p:par>
                            </p:childTnLst>
                          </p:cTn>
                        </p:par>
                        <p:par>
                          <p:cTn id="19" fill="hold">
                            <p:stCondLst>
                              <p:cond delay="2500"/>
                            </p:stCondLst>
                            <p:childTnLst>
                              <p:par>
                                <p:cTn id="20" presetID="2" presetClass="entr" presetSubtype="2" fill="hold" nodeType="afterEffect">
                                  <p:stCondLst>
                                    <p:cond delay="0"/>
                                  </p:stCondLst>
                                  <p:childTnLst>
                                    <p:set>
                                      <p:cBhvr>
                                        <p:cTn id="21" dur="1" fill="hold">
                                          <p:stCondLst>
                                            <p:cond delay="0"/>
                                          </p:stCondLst>
                                        </p:cTn>
                                        <p:tgtEl>
                                          <p:spTgt spid="4"/>
                                        </p:tgtEl>
                                        <p:attrNameLst>
                                          <p:attrName>style.visibility</p:attrName>
                                        </p:attrNameLst>
                                      </p:cBhvr>
                                      <p:to>
                                        <p:strVal val="visible"/>
                                      </p:to>
                                    </p:set>
                                    <p:anim calcmode="lin" valueType="num">
                                      <p:cBhvr additive="base">
                                        <p:cTn id="22" dur="500" fill="hold"/>
                                        <p:tgtEl>
                                          <p:spTgt spid="4"/>
                                        </p:tgtEl>
                                        <p:attrNameLst>
                                          <p:attrName>ppt_x</p:attrName>
                                        </p:attrNameLst>
                                      </p:cBhvr>
                                      <p:tavLst>
                                        <p:tav tm="0">
                                          <p:val>
                                            <p:strVal val="1+#ppt_w/2"/>
                                          </p:val>
                                        </p:tav>
                                        <p:tav tm="100000">
                                          <p:val>
                                            <p:strVal val="#ppt_x"/>
                                          </p:val>
                                        </p:tav>
                                      </p:tavLst>
                                    </p:anim>
                                    <p:anim calcmode="lin" valueType="num">
                                      <p:cBhvr additive="base">
                                        <p:cTn id="23" dur="500" fill="hold"/>
                                        <p:tgtEl>
                                          <p:spTgt spid="4"/>
                                        </p:tgtEl>
                                        <p:attrNameLst>
                                          <p:attrName>ppt_y</p:attrName>
                                        </p:attrNameLst>
                                      </p:cBhvr>
                                      <p:tavLst>
                                        <p:tav tm="0">
                                          <p:val>
                                            <p:strVal val="#ppt_y"/>
                                          </p:val>
                                        </p:tav>
                                        <p:tav tm="100000">
                                          <p:val>
                                            <p:strVal val="#ppt_y"/>
                                          </p:val>
                                        </p:tav>
                                      </p:tavLst>
                                    </p:anim>
                                  </p:childTnLst>
                                </p:cTn>
                              </p:par>
                            </p:childTnLst>
                          </p:cTn>
                        </p:par>
                        <p:par>
                          <p:cTn id="24" fill="hold">
                            <p:stCondLst>
                              <p:cond delay="3000"/>
                            </p:stCondLst>
                            <p:childTnLst>
                              <p:par>
                                <p:cTn id="25" presetID="2" presetClass="entr" presetSubtype="2"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1+#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p:stCondLst>
                              <p:cond delay="3500"/>
                            </p:stCondLst>
                            <p:childTnLst>
                              <p:par>
                                <p:cTn id="30" presetID="2" presetClass="entr" presetSubtype="8"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additive="base">
                                        <p:cTn id="32" dur="1000" fill="hold"/>
                                        <p:tgtEl>
                                          <p:spTgt spid="16"/>
                                        </p:tgtEl>
                                        <p:attrNameLst>
                                          <p:attrName>ppt_x</p:attrName>
                                        </p:attrNameLst>
                                      </p:cBhvr>
                                      <p:tavLst>
                                        <p:tav tm="0">
                                          <p:val>
                                            <p:strVal val="0-#ppt_w/2"/>
                                          </p:val>
                                        </p:tav>
                                        <p:tav tm="100000">
                                          <p:val>
                                            <p:strVal val="#ppt_x"/>
                                          </p:val>
                                        </p:tav>
                                      </p:tavLst>
                                    </p:anim>
                                    <p:anim calcmode="lin" valueType="num">
                                      <p:cBhvr additive="base">
                                        <p:cTn id="33" dur="1000" fill="hold"/>
                                        <p:tgtEl>
                                          <p:spTgt spid="16"/>
                                        </p:tgtEl>
                                        <p:attrNameLst>
                                          <p:attrName>ppt_y</p:attrName>
                                        </p:attrNameLst>
                                      </p:cBhvr>
                                      <p:tavLst>
                                        <p:tav tm="0">
                                          <p:val>
                                            <p:strVal val="#ppt_y"/>
                                          </p:val>
                                        </p:tav>
                                        <p:tav tm="100000">
                                          <p:val>
                                            <p:strVal val="#ppt_y"/>
                                          </p:val>
                                        </p:tav>
                                      </p:tavLst>
                                    </p:anim>
                                  </p:childTnLst>
                                </p:cTn>
                              </p:par>
                            </p:childTnLst>
                          </p:cTn>
                        </p:par>
                        <p:par>
                          <p:cTn id="34" fill="hold">
                            <p:stCondLst>
                              <p:cond delay="4500"/>
                            </p:stCondLst>
                            <p:childTnLst>
                              <p:par>
                                <p:cTn id="35" presetID="10" presetClass="entr" presetSubtype="0" fill="hold" grpId="0" nodeType="afterEffect">
                                  <p:stCondLst>
                                    <p:cond delay="0"/>
                                  </p:stCondLst>
                                  <p:childTnLst>
                                    <p:set>
                                      <p:cBhvr>
                                        <p:cTn id="36" dur="1" fill="hold">
                                          <p:stCondLst>
                                            <p:cond delay="0"/>
                                          </p:stCondLst>
                                        </p:cTn>
                                        <p:tgtEl>
                                          <p:spTgt spid="58"/>
                                        </p:tgtEl>
                                        <p:attrNameLst>
                                          <p:attrName>style.visibility</p:attrName>
                                        </p:attrNameLst>
                                      </p:cBhvr>
                                      <p:to>
                                        <p:strVal val="visible"/>
                                      </p:to>
                                    </p:set>
                                    <p:animEffect transition="in" filter="fade">
                                      <p:cBhvr>
                                        <p:cTn id="37" dur="10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7" grpId="0"/>
      <p:bldP spid="58"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pic>
        <p:nvPicPr>
          <p:cNvPr id="3" name="Picture 2" descr="KRAM-END PHOTO.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Rectangle 3"/>
          <p:cNvSpPr/>
          <p:nvPr/>
        </p:nvSpPr>
        <p:spPr>
          <a:xfrm>
            <a:off x="0" y="0"/>
            <a:ext cx="9220200" cy="6858000"/>
          </a:xfrm>
          <a:prstGeom prst="rect">
            <a:avLst/>
          </a:prstGeom>
          <a:gradFill flip="none" rotWithShape="1">
            <a:gsLst>
              <a:gs pos="48000">
                <a:schemeClr val="tx2">
                  <a:lumMod val="50000"/>
                  <a:alpha val="78000"/>
                </a:schemeClr>
              </a:gs>
              <a:gs pos="100000">
                <a:schemeClr val="accent1">
                  <a:alpha val="78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6" name="TextBox 5"/>
          <p:cNvSpPr txBox="1"/>
          <p:nvPr/>
        </p:nvSpPr>
        <p:spPr>
          <a:xfrm>
            <a:off x="3139836" y="6091535"/>
            <a:ext cx="2952721" cy="461665"/>
          </a:xfrm>
          <a:prstGeom prst="rect">
            <a:avLst/>
          </a:prstGeom>
          <a:noFill/>
        </p:spPr>
        <p:txBody>
          <a:bodyPr wrap="square" rtlCol="0">
            <a:spAutoFit/>
          </a:bodyPr>
          <a:lstStyle/>
          <a:p>
            <a:pPr algn="ctr"/>
            <a:r>
              <a:rPr lang="en-US" sz="2400" b="1" dirty="0" smtClean="0">
                <a:solidFill>
                  <a:schemeClr val="bg1"/>
                </a:solidFill>
                <a:latin typeface="Calibri"/>
                <a:cs typeface="Calibri"/>
              </a:rPr>
              <a:t>THANK YOU</a:t>
            </a:r>
            <a:endParaRPr lang="en-US" sz="2400" b="1" dirty="0">
              <a:solidFill>
                <a:schemeClr val="bg1"/>
              </a:solidFill>
              <a:latin typeface="Calibri"/>
              <a:cs typeface="Calibri"/>
            </a:endParaRPr>
          </a:p>
        </p:txBody>
      </p:sp>
      <p:pic>
        <p:nvPicPr>
          <p:cNvPr id="7" name="Picture 6" descr="loo.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626601" y="2678464"/>
            <a:ext cx="2012200" cy="521936"/>
          </a:xfrm>
          <a:prstGeom prst="rect">
            <a:avLst/>
          </a:prstGeom>
        </p:spPr>
      </p:pic>
      <p:pic>
        <p:nvPicPr>
          <p:cNvPr id="2" name="Picture 1" descr="KRAM-logo-300dpi-White.png"/>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819400" y="374904"/>
            <a:ext cx="3593592" cy="1911096"/>
          </a:xfrm>
          <a:prstGeom prst="rect">
            <a:avLst/>
          </a:prstGeom>
        </p:spPr>
      </p:pic>
    </p:spTree>
    <p:extLst>
      <p:ext uri="{BB962C8B-B14F-4D97-AF65-F5344CB8AC3E}">
        <p14:creationId xmlns:p14="http://schemas.microsoft.com/office/powerpoint/2010/main" val="1696223541"/>
      </p:ext>
    </p:extLst>
  </p:cSld>
  <p:clrMapOvr>
    <a:masterClrMapping/>
  </p:clrMapOvr>
  <p:timing>
    <p:tnLst>
      <p:par>
        <p:cTn xmlns:p14="http://schemas.microsoft.com/office/powerpoint/2010/mai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1000"/>
                            </p:stCondLst>
                            <p:childTnLst>
                              <p:par>
                                <p:cTn id="5" presetID="53" presetClass="entr" presetSubtype="52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Effect transition="in" filter="fade">
                                      <p:cBhvr>
                                        <p:cTn id="9" dur="1000"/>
                                        <p:tgtEl>
                                          <p:spTgt spid="2"/>
                                        </p:tgtEl>
                                      </p:cBhvr>
                                    </p:animEffect>
                                    <p:anim calcmode="lin" valueType="num">
                                      <p:cBhvr>
                                        <p:cTn id="10" dur="1000" fill="hold"/>
                                        <p:tgtEl>
                                          <p:spTgt spid="2"/>
                                        </p:tgtEl>
                                        <p:attrNameLst>
                                          <p:attrName>ppt_x</p:attrName>
                                        </p:attrNameLst>
                                      </p:cBhvr>
                                      <p:tavLst>
                                        <p:tav tm="0">
                                          <p:val>
                                            <p:fltVal val="0.5"/>
                                          </p:val>
                                        </p:tav>
                                        <p:tav tm="100000">
                                          <p:val>
                                            <p:strVal val="#ppt_x"/>
                                          </p:val>
                                        </p:tav>
                                      </p:tavLst>
                                    </p:anim>
                                    <p:anim calcmode="lin" valueType="num">
                                      <p:cBhvr>
                                        <p:cTn id="11" dur="1000" fill="hold"/>
                                        <p:tgtEl>
                                          <p:spTgt spid="2"/>
                                        </p:tgtEl>
                                        <p:attrNameLst>
                                          <p:attrName>ppt_y</p:attrName>
                                        </p:attrNameLst>
                                      </p:cBhvr>
                                      <p:tavLst>
                                        <p:tav tm="0">
                                          <p:val>
                                            <p:fltVal val="0.5"/>
                                          </p:val>
                                        </p:tav>
                                        <p:tav tm="100000">
                                          <p:val>
                                            <p:strVal val="#ppt_y"/>
                                          </p:val>
                                        </p:tav>
                                      </p:tavLst>
                                    </p:anim>
                                  </p:childTnLst>
                                </p:cTn>
                              </p:par>
                            </p:childTnLst>
                          </p:cTn>
                        </p:par>
                        <p:par>
                          <p:cTn id="12" fill="hold">
                            <p:stCondLst>
                              <p:cond delay="2000"/>
                            </p:stCondLst>
                            <p:childTnLst>
                              <p:par>
                                <p:cTn id="13" presetID="12" presetClass="entr" presetSubtype="4" fill="hold" nodeType="after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additive="base">
                                        <p:cTn id="15" dur="500"/>
                                        <p:tgtEl>
                                          <p:spTgt spid="7"/>
                                        </p:tgtEl>
                                        <p:attrNameLst>
                                          <p:attrName>ppt_y</p:attrName>
                                        </p:attrNameLst>
                                      </p:cBhvr>
                                      <p:tavLst>
                                        <p:tav tm="0">
                                          <p:val>
                                            <p:strVal val="#ppt_y+#ppt_h*1.125000"/>
                                          </p:val>
                                        </p:tav>
                                        <p:tav tm="100000">
                                          <p:val>
                                            <p:strVal val="#ppt_y"/>
                                          </p:val>
                                        </p:tav>
                                      </p:tavLst>
                                    </p:anim>
                                    <p:animEffect transition="in" filter="wipe(up)">
                                      <p:cBhvr>
                                        <p:cTn id="16" dur="500"/>
                                        <p:tgtEl>
                                          <p:spTgt spid="7"/>
                                        </p:tgtEl>
                                      </p:cBhvr>
                                    </p:animEffect>
                                  </p:childTnLst>
                                </p:cTn>
                              </p:par>
                            </p:childTnLst>
                          </p:cTn>
                        </p:par>
                        <p:par>
                          <p:cTn id="17" fill="hold">
                            <p:stCondLst>
                              <p:cond delay="2500"/>
                            </p:stCondLst>
                            <p:childTnLst>
                              <p:par>
                                <p:cTn id="18" presetID="2" presetClass="entr" presetSubtype="2" fill="hold" grpId="0" nodeType="afterEffect">
                                  <p:stCondLst>
                                    <p:cond delay="0"/>
                                  </p:stCondLst>
                                  <p:childTnLst>
                                    <p:set>
                                      <p:cBhvr>
                                        <p:cTn id="19" dur="1" fill="hold">
                                          <p:stCondLst>
                                            <p:cond delay="0"/>
                                          </p:stCondLst>
                                        </p:cTn>
                                        <p:tgtEl>
                                          <p:spTgt spid="6"/>
                                        </p:tgtEl>
                                        <p:attrNameLst>
                                          <p:attrName>style.visibility</p:attrName>
                                        </p:attrNameLst>
                                      </p:cBhvr>
                                      <p:to>
                                        <p:strVal val="visible"/>
                                      </p:to>
                                    </p:set>
                                    <p:anim calcmode="lin" valueType="num">
                                      <p:cBhvr additive="base">
                                        <p:cTn id="20" dur="1000" fill="hold"/>
                                        <p:tgtEl>
                                          <p:spTgt spid="6"/>
                                        </p:tgtEl>
                                        <p:attrNameLst>
                                          <p:attrName>ppt_x</p:attrName>
                                        </p:attrNameLst>
                                      </p:cBhvr>
                                      <p:tavLst>
                                        <p:tav tm="0">
                                          <p:val>
                                            <p:strVal val="1+#ppt_w/2"/>
                                          </p:val>
                                        </p:tav>
                                        <p:tav tm="100000">
                                          <p:val>
                                            <p:strVal val="#ppt_x"/>
                                          </p:val>
                                        </p:tav>
                                      </p:tavLst>
                                    </p:anim>
                                    <p:anim calcmode="lin" valueType="num">
                                      <p:cBhvr additive="base">
                                        <p:cTn id="21" dur="10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theme/theme1.xml><?xml version="1.0" encoding="utf-8"?>
<a:theme xmlns:a="http://schemas.openxmlformats.org/drawingml/2006/main" name="Office Theme">
  <a:themeElements>
    <a:clrScheme name="KRAM 4">
      <a:dk1>
        <a:sysClr val="windowText" lastClr="000000"/>
      </a:dk1>
      <a:lt1>
        <a:sysClr val="window" lastClr="FFFFFF"/>
      </a:lt1>
      <a:dk2>
        <a:srgbClr val="44546A"/>
      </a:dk2>
      <a:lt2>
        <a:srgbClr val="E7E6E6"/>
      </a:lt2>
      <a:accent1>
        <a:srgbClr val="7F00A3"/>
      </a:accent1>
      <a:accent2>
        <a:srgbClr val="79A217"/>
      </a:accent2>
      <a:accent3>
        <a:srgbClr val="E21600"/>
      </a:accent3>
      <a:accent4>
        <a:srgbClr val="E4AD00"/>
      </a:accent4>
      <a:accent5>
        <a:srgbClr val="1B50A5"/>
      </a:accent5>
      <a:accent6>
        <a:srgbClr val="EC6209"/>
      </a:accent6>
      <a:hlink>
        <a:srgbClr val="3860A6"/>
      </a:hlink>
      <a:folHlink>
        <a:srgbClr val="0D5554"/>
      </a:folHlink>
    </a:clrScheme>
    <a:fontScheme name="Office Them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3942</TotalTime>
  <Words>1925</Words>
  <Application>Microsoft Macintosh PowerPoint</Application>
  <PresentationFormat>On-screen Show (4:3)</PresentationFormat>
  <Paragraphs>238</Paragraphs>
  <Slides>21</Slides>
  <Notes>0</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LOVEISH</dc:creator>
  <cp:lastModifiedBy>GISELLE WHITE</cp:lastModifiedBy>
  <cp:revision>398</cp:revision>
  <dcterms:created xsi:type="dcterms:W3CDTF">2015-09-20T07:51:06Z</dcterms:created>
  <dcterms:modified xsi:type="dcterms:W3CDTF">2016-09-09T15:47:14Z</dcterms:modified>
</cp:coreProperties>
</file>